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15" r:id="rId2"/>
    <p:sldId id="304" r:id="rId3"/>
    <p:sldId id="318" r:id="rId4"/>
    <p:sldId id="306" r:id="rId5"/>
    <p:sldId id="320" r:id="rId6"/>
    <p:sldId id="303" r:id="rId7"/>
    <p:sldId id="322" r:id="rId8"/>
    <p:sldId id="310" r:id="rId9"/>
    <p:sldId id="324" r:id="rId10"/>
    <p:sldId id="308" r:id="rId11"/>
    <p:sldId id="312" r:id="rId12"/>
    <p:sldId id="327" r:id="rId13"/>
    <p:sldId id="328" r:id="rId14"/>
  </p:sldIdLst>
  <p:sldSz cx="9144000" cy="5143500" type="screen16x9"/>
  <p:notesSz cx="7102475" cy="9388475"/>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di, Andrea" initials="RA" lastIdx="38" clrIdx="0"/>
  <p:cmAuthor id="2" name="Gruss, Lisa" initials="LG" lastIdx="1" clrIdx="1"/>
  <p:cmAuthor id="3" name="Gruss, Lisa" initials="GL" lastIdx="4" clrIdx="2">
    <p:extLst>
      <p:ext uri="{19B8F6BF-5375-455C-9EA6-DF929625EA0E}">
        <p15:presenceInfo xmlns:p15="http://schemas.microsoft.com/office/powerpoint/2012/main" userId="S-1-5-21-1854015435-218172155-1874078741-18259" providerId="AD"/>
      </p:ext>
    </p:extLst>
  </p:cmAuthor>
  <p:cmAuthor id="4" name="Biederman, Cindy" initials="BC" lastIdx="14" clrIdx="3">
    <p:extLst>
      <p:ext uri="{19B8F6BF-5375-455C-9EA6-DF929625EA0E}">
        <p15:presenceInfo xmlns:p15="http://schemas.microsoft.com/office/powerpoint/2012/main" userId="S-1-5-21-1854015435-218172155-1874078741-20651" providerId="AD"/>
      </p:ext>
    </p:extLst>
  </p:cmAuthor>
  <p:cmAuthor id="5" name="Fink, Laurie" initials="FL" lastIdx="2" clrIdx="4">
    <p:extLst>
      <p:ext uri="{19B8F6BF-5375-455C-9EA6-DF929625EA0E}">
        <p15:presenceInfo xmlns:p15="http://schemas.microsoft.com/office/powerpoint/2012/main" userId="S-1-5-21-1854015435-218172155-1874078741-14162" providerId="AD"/>
      </p:ext>
    </p:extLst>
  </p:cmAuthor>
  <p:cmAuthor id="6" name="Montague, Robina" initials="MR" lastIdx="6" clrIdx="5">
    <p:extLst>
      <p:ext uri="{19B8F6BF-5375-455C-9EA6-DF929625EA0E}">
        <p15:presenceInfo xmlns:p15="http://schemas.microsoft.com/office/powerpoint/2012/main" userId="S-1-5-21-1854015435-218172155-1874078741-201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6B3"/>
    <a:srgbClr val="043A63"/>
    <a:srgbClr val="D5EA9A"/>
    <a:srgbClr val="C7E379"/>
    <a:srgbClr val="D3DFF4"/>
    <a:srgbClr val="A9D42D"/>
    <a:srgbClr val="9BBB59"/>
    <a:srgbClr val="E6F3C3"/>
    <a:srgbClr val="FFCC00"/>
    <a:srgbClr val="A4C3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76302" autoAdjust="0"/>
  </p:normalViewPr>
  <p:slideViewPr>
    <p:cSldViewPr>
      <p:cViewPr varScale="1">
        <p:scale>
          <a:sx n="112" d="100"/>
          <a:sy n="112" d="100"/>
        </p:scale>
        <p:origin x="714" y="12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38" y="-84"/>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19" tIns="47109" rIns="94219" bIns="47109"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19" tIns="47109" rIns="94219" bIns="47109" rtlCol="0"/>
          <a:lstStyle>
            <a:lvl1pPr algn="r">
              <a:defRPr sz="1200"/>
            </a:lvl1pPr>
          </a:lstStyle>
          <a:p>
            <a:fld id="{9551479C-FED1-4396-A1EB-86082A344350}" type="datetimeFigureOut">
              <a:rPr lang="en-US" smtClean="0"/>
              <a:t>9/21/2021</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19" tIns="47109" rIns="94219" bIns="47109"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19" tIns="47109" rIns="94219" bIns="4710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3"/>
            <a:ext cx="3077739" cy="471053"/>
          </a:xfrm>
          <a:prstGeom prst="rect">
            <a:avLst/>
          </a:prstGeom>
        </p:spPr>
        <p:txBody>
          <a:bodyPr vert="horz" lIns="94219" tIns="47109" rIns="94219" bIns="47109"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3"/>
            <a:ext cx="3077739" cy="471053"/>
          </a:xfrm>
          <a:prstGeom prst="rect">
            <a:avLst/>
          </a:prstGeom>
        </p:spPr>
        <p:txBody>
          <a:bodyPr vert="horz" lIns="94219" tIns="47109" rIns="94219" bIns="47109" rtlCol="0" anchor="b"/>
          <a:lstStyle>
            <a:lvl1pPr algn="r">
              <a:defRPr sz="1200"/>
            </a:lvl1pPr>
          </a:lstStyle>
          <a:p>
            <a:fld id="{9E59D9A5-D639-49A3-A814-8745B25455C2}" type="slidenum">
              <a:rPr lang="en-US" smtClean="0"/>
              <a:t>‹#›</a:t>
            </a:fld>
            <a:endParaRPr lang="en-US" dirty="0"/>
          </a:p>
        </p:txBody>
      </p:sp>
    </p:spTree>
    <p:extLst>
      <p:ext uri="{BB962C8B-B14F-4D97-AF65-F5344CB8AC3E}">
        <p14:creationId xmlns:p14="http://schemas.microsoft.com/office/powerpoint/2010/main" val="3781441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Hola y bienvenida a la presentación de hoy, Su medicamento: sea inteligente, esté segura. Esta presentación es parte de la iniciativa WISEWOMAN, que significa “Detección y evaluación bien integradas para mujeres en todo el país”. El objetivo de WISEWOMAN es ayudar a las mujeres a comprender y reducir su riesgo de enfermedad cardíaca y accidente cerebrovascular al brindar servicios para promover estilos de vida duraderos y saludables para el corazón.</a:t>
            </a:r>
          </a:p>
          <a:p>
            <a:endParaRPr lang="en-US" dirty="0"/>
          </a:p>
        </p:txBody>
      </p:sp>
      <p:sp>
        <p:nvSpPr>
          <p:cNvPr id="4" name="Slide Number Placeholder 3"/>
          <p:cNvSpPr>
            <a:spLocks noGrp="1"/>
          </p:cNvSpPr>
          <p:nvPr>
            <p:ph type="sldNum" sz="quarter" idx="10"/>
          </p:nvPr>
        </p:nvSpPr>
        <p:spPr/>
        <p:txBody>
          <a:bodyPr/>
          <a:lstStyle/>
          <a:p>
            <a:fld id="{9E59D9A5-D639-49A3-A814-8745B25455C2}" type="slidenum">
              <a:rPr lang="en-US" smtClean="0"/>
              <a:t>1</a:t>
            </a:fld>
            <a:endParaRPr lang="en-US" dirty="0"/>
          </a:p>
        </p:txBody>
      </p:sp>
    </p:spTree>
    <p:extLst>
      <p:ext uri="{BB962C8B-B14F-4D97-AF65-F5344CB8AC3E}">
        <p14:creationId xmlns:p14="http://schemas.microsoft.com/office/powerpoint/2010/main" val="3626873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Los medicamentos pueden ser costosos y los costos son un problema para muchas personas. Si es uno de ellos, informe a su médico y/o farmacéutico. El médico puede recetarle un medicamento genérico en lugar del de marca. Los medicamentos genéricos son seguros, eficaces y están aprobados por la Administración de Drogas y Alimentos de EE. UU. Tienen la misma dosis, seguridad, calidad, rendimiento y potencia que los medicamentos de marca. El color o el sabor de un medicamento genérico puede ser diferente, pero el ingrediente activo es el mismo. Los medicamentos genéricos generalmente cuestan menos que los de marca.</a:t>
            </a:r>
            <a:endParaRPr lang="es-ES" dirty="0" smtClean="0"/>
          </a:p>
        </p:txBody>
      </p:sp>
      <p:sp>
        <p:nvSpPr>
          <p:cNvPr id="4" name="Slide Number Placeholder 3"/>
          <p:cNvSpPr>
            <a:spLocks noGrp="1"/>
          </p:cNvSpPr>
          <p:nvPr>
            <p:ph type="sldNum" sz="quarter" idx="10"/>
          </p:nvPr>
        </p:nvSpPr>
        <p:spPr/>
        <p:txBody>
          <a:bodyPr/>
          <a:lstStyle/>
          <a:p>
            <a:fld id="{9E59D9A5-D639-49A3-A814-8745B25455C2}" type="slidenum">
              <a:rPr lang="en-US" smtClean="0"/>
              <a:t>10</a:t>
            </a:fld>
            <a:endParaRPr lang="en-US" dirty="0"/>
          </a:p>
        </p:txBody>
      </p:sp>
    </p:spTree>
    <p:extLst>
      <p:ext uri="{BB962C8B-B14F-4D97-AF65-F5344CB8AC3E}">
        <p14:creationId xmlns:p14="http://schemas.microsoft.com/office/powerpoint/2010/main" val="2908097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 dirty="0" smtClean="0"/>
              <a:t>Es posible que su médico pueda ayudarlo a ahorrar dinero en medicamentos de otras maneras. A veces tienen cupones para medicamentos. Pueden sugerir aumentar la receta a un suministro de 90 días en lugar de un suministro de 30 días, para reducir los copagos, o verificar su plan de seguro para ver si un servicio de pedido por correo está cubierto para evitar viajes a la farmacia (si el transporte es costoso y es parte del problema). Si no tiene seguro o su seguro no cubre lo suficiente, comuníquese con los recursos que se muestran aquí para buscar ayuda.</a:t>
            </a:r>
          </a:p>
          <a:p>
            <a:endParaRPr lang="en-US" dirty="0"/>
          </a:p>
        </p:txBody>
      </p:sp>
      <p:sp>
        <p:nvSpPr>
          <p:cNvPr id="4" name="Slide Number Placeholder 3"/>
          <p:cNvSpPr>
            <a:spLocks noGrp="1"/>
          </p:cNvSpPr>
          <p:nvPr>
            <p:ph type="sldNum" sz="quarter" idx="10"/>
          </p:nvPr>
        </p:nvSpPr>
        <p:spPr/>
        <p:txBody>
          <a:bodyPr/>
          <a:lstStyle/>
          <a:p>
            <a:fld id="{9E59D9A5-D639-49A3-A814-8745B25455C2}" type="slidenum">
              <a:rPr lang="en-US" smtClean="0"/>
              <a:t>11</a:t>
            </a:fld>
            <a:endParaRPr lang="en-US" dirty="0"/>
          </a:p>
        </p:txBody>
      </p:sp>
    </p:spTree>
    <p:extLst>
      <p:ext uri="{BB962C8B-B14F-4D97-AF65-F5344CB8AC3E}">
        <p14:creationId xmlns:p14="http://schemas.microsoft.com/office/powerpoint/2010/main" val="1351058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kern="1200" dirty="0" smtClean="0">
                <a:solidFill>
                  <a:schemeClr val="tx1"/>
                </a:solidFill>
                <a:effectLst/>
                <a:latin typeface="+mn-lt"/>
                <a:ea typeface="+mn-ea"/>
                <a:cs typeface="+mn-cs"/>
              </a:rPr>
              <a:t>Si sigue estos consejos, podrá utilizar los medicamentos correctamente para usted y su familia. Tomar medicamentos es una parte importante de su tratamiento médico y le ayuda a mantener o mejorar su salud. Como parte del programa de WISEWOMAN, usted también puede ser inteligente y estar seguro con sus medicamentos.</a:t>
            </a:r>
            <a:endParaRPr lang="en-US" dirty="0"/>
          </a:p>
        </p:txBody>
      </p:sp>
      <p:sp>
        <p:nvSpPr>
          <p:cNvPr id="4" name="Slide Number Placeholder 3"/>
          <p:cNvSpPr>
            <a:spLocks noGrp="1"/>
          </p:cNvSpPr>
          <p:nvPr>
            <p:ph type="sldNum" sz="quarter" idx="10"/>
          </p:nvPr>
        </p:nvSpPr>
        <p:spPr/>
        <p:txBody>
          <a:bodyPr/>
          <a:lstStyle/>
          <a:p>
            <a:fld id="{9E59D9A5-D639-49A3-A814-8745B25455C2}" type="slidenum">
              <a:rPr lang="en-US" smtClean="0"/>
              <a:t>12</a:t>
            </a:fld>
            <a:endParaRPr lang="en-US" dirty="0"/>
          </a:p>
        </p:txBody>
      </p:sp>
    </p:spTree>
    <p:extLst>
      <p:ext uri="{BB962C8B-B14F-4D97-AF65-F5344CB8AC3E}">
        <p14:creationId xmlns:p14="http://schemas.microsoft.com/office/powerpoint/2010/main" val="775052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445">
              <a:defRPr/>
            </a:pPr>
            <a:r>
              <a:rPr lang="en-US" dirty="0" smtClean="0"/>
              <a:t> </a:t>
            </a:r>
            <a:endParaRPr lang="en-US" dirty="0"/>
          </a:p>
        </p:txBody>
      </p:sp>
      <p:sp>
        <p:nvSpPr>
          <p:cNvPr id="4" name="Slide Number Placeholder 3"/>
          <p:cNvSpPr>
            <a:spLocks noGrp="1"/>
          </p:cNvSpPr>
          <p:nvPr>
            <p:ph type="sldNum" sz="quarter" idx="10"/>
          </p:nvPr>
        </p:nvSpPr>
        <p:spPr/>
        <p:txBody>
          <a:bodyPr/>
          <a:lstStyle/>
          <a:p>
            <a:fld id="{25A4F3BA-E414-404E-B32C-01CE68299FEC}"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74736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Usted y su equipo de cuidados médicos trabajan juntos para mejorar su salud. Como parte de su plan de atención, su médico o proveedor médico a veces puede recetar medicamentos. Se recetan medicamentos para ayudarle cuando se toman correctamente, pero a menudo las personas se confunden o tienen preguntas sobre su medicamento, lo que puede provocar problemas que pueden ser graves si no se aclaran a tiempo. Muchas personas tienen problemas cada año debido a que toman el medicamento incorrecto o no toman los medicamentos correctos apropiadamente. Hoy hablaremos sobre cómo puede aprender a ser inteligente y estar segura con sus medicamentos. Aprenderá cuatro consejos para tomar medicamentos e incluiremos algunos recursos por si el costo de los medicamentos es una preocupación para usted.</a:t>
            </a:r>
            <a:endParaRPr lang="es-ES" dirty="0" smtClean="0"/>
          </a:p>
        </p:txBody>
      </p:sp>
      <p:sp>
        <p:nvSpPr>
          <p:cNvPr id="4" name="Slide Number Placeholder 3"/>
          <p:cNvSpPr>
            <a:spLocks noGrp="1"/>
          </p:cNvSpPr>
          <p:nvPr>
            <p:ph type="sldNum" sz="quarter" idx="10"/>
          </p:nvPr>
        </p:nvSpPr>
        <p:spPr/>
        <p:txBody>
          <a:bodyPr/>
          <a:lstStyle/>
          <a:p>
            <a:fld id="{9E59D9A5-D639-49A3-A814-8745B25455C2}" type="slidenum">
              <a:rPr lang="en-US" smtClean="0"/>
              <a:t>2</a:t>
            </a:fld>
            <a:endParaRPr lang="en-US" dirty="0"/>
          </a:p>
        </p:txBody>
      </p:sp>
    </p:spTree>
    <p:extLst>
      <p:ext uri="{BB962C8B-B14F-4D97-AF65-F5344CB8AC3E}">
        <p14:creationId xmlns:p14="http://schemas.microsoft.com/office/powerpoint/2010/main" val="1787062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kern="1200" dirty="0" smtClean="0">
                <a:solidFill>
                  <a:schemeClr val="tx1"/>
                </a:solidFill>
                <a:effectLst/>
                <a:latin typeface="+mn-lt"/>
                <a:ea typeface="+mn-ea"/>
                <a:cs typeface="+mn-cs"/>
              </a:rPr>
              <a:t>El consejo # 1 para ser inteligente y estar segura es compartir su información médica con su equipo de cuidados médicos. Infórmeles sobre todos los medicamentos, vitaminas, hierbas y suplementos dietéticos que está tomando. Esto incluye medicamentos que puede comprar sin receta médica, como aspirina, pastillas para adelgazar, medicamentos para la alergia y similares. Es una buena idea hacer una lista y llevarla a todas sus citas médicas. Si alguna vez ha tenido una alergia o ha tenido una mala reacción a un tipo de medicamento, asegúrese de informar al equipo de cuidados médicos. No se olvide de los medicamentos que le recetaron otros médicos.</a:t>
            </a:r>
            <a:endParaRPr lang="en-US" dirty="0"/>
          </a:p>
        </p:txBody>
      </p:sp>
      <p:sp>
        <p:nvSpPr>
          <p:cNvPr id="4" name="Slide Number Placeholder 3"/>
          <p:cNvSpPr>
            <a:spLocks noGrp="1"/>
          </p:cNvSpPr>
          <p:nvPr>
            <p:ph type="sldNum" sz="quarter" idx="10"/>
          </p:nvPr>
        </p:nvSpPr>
        <p:spPr/>
        <p:txBody>
          <a:bodyPr/>
          <a:lstStyle/>
          <a:p>
            <a:fld id="{9E59D9A5-D639-49A3-A814-8745B25455C2}" type="slidenum">
              <a:rPr lang="en-US" smtClean="0"/>
              <a:t>3</a:t>
            </a:fld>
            <a:endParaRPr lang="en-US" dirty="0"/>
          </a:p>
        </p:txBody>
      </p:sp>
    </p:spTree>
    <p:extLst>
      <p:ext uri="{BB962C8B-B14F-4D97-AF65-F5344CB8AC3E}">
        <p14:creationId xmlns:p14="http://schemas.microsoft.com/office/powerpoint/2010/main" val="2821216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Informe a su médico y al equipo de cuidados médicos si está embarazada, puede quedar embarazada o está amamantando. Asegúrese de informarles sobre cualquier enfermedad o condición que pueda tener, como diabetes o presión arterial alta. No se avergüence de decirles si el costo del medicamento es una preocupación. Es posible que puedan recetarle otro tipo de medicamento que cueste menos y que funcione de la misma manera.</a:t>
            </a:r>
            <a:endParaRPr lang="es-ES" dirty="0" smtClean="0"/>
          </a:p>
        </p:txBody>
      </p:sp>
      <p:sp>
        <p:nvSpPr>
          <p:cNvPr id="4" name="Slide Number Placeholder 3"/>
          <p:cNvSpPr>
            <a:spLocks noGrp="1"/>
          </p:cNvSpPr>
          <p:nvPr>
            <p:ph type="sldNum" sz="quarter" idx="10"/>
          </p:nvPr>
        </p:nvSpPr>
        <p:spPr/>
        <p:txBody>
          <a:bodyPr/>
          <a:lstStyle/>
          <a:p>
            <a:fld id="{9E59D9A5-D639-49A3-A814-8745B25455C2}" type="slidenum">
              <a:rPr lang="en-US" smtClean="0"/>
              <a:t>4</a:t>
            </a:fld>
            <a:endParaRPr lang="en-US" dirty="0"/>
          </a:p>
        </p:txBody>
      </p:sp>
    </p:spTree>
    <p:extLst>
      <p:ext uri="{BB962C8B-B14F-4D97-AF65-F5344CB8AC3E}">
        <p14:creationId xmlns:p14="http://schemas.microsoft.com/office/powerpoint/2010/main" val="3994028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kern="1200" dirty="0" smtClean="0">
                <a:solidFill>
                  <a:schemeClr val="tx1"/>
                </a:solidFill>
                <a:effectLst/>
                <a:latin typeface="+mn-lt"/>
                <a:ea typeface="+mn-ea"/>
                <a:cs typeface="+mn-cs"/>
              </a:rPr>
              <a:t>El consejo # 2 para ser inteligente y estar segura es conocer los detalles sobre sus medicamentos. Haga preguntas sobre cada nuevo medicamento recetado. Obtenga las respuestas que necesita de su equipo de cuidados médicos antes de tomar el medicamento. No dudes en hacer todas tus preguntas. Algunas cosas que podría querer preguntar son: ¿Por qué estoy tomando este medicamento? ¿Cuánto debo tomar? ¿Cuándo y con qué frecuencia debo tomarlo? ¿Cuánto tiempo debo tomarlo? ¿Significa este nuevo medicamento que debo dejar de tomar otros medicamentos? ¿Hay efectos secundarios y qué debo hacer si los experimento? ¿Hay alimentos, bebidas (incluido el alcohol), otros medicamentos o actividades que deba evitar? </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Qué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sucede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a:t>
            </a:r>
            <a:r>
              <a:rPr lang="en-US" sz="1200" kern="1200" dirty="0" smtClean="0">
                <a:solidFill>
                  <a:schemeClr val="tx1"/>
                </a:solidFill>
                <a:effectLst/>
                <a:latin typeface="+mn-lt"/>
                <a:ea typeface="+mn-ea"/>
                <a:cs typeface="+mn-cs"/>
              </a:rPr>
              <a:t> me </a:t>
            </a:r>
            <a:r>
              <a:rPr lang="en-US" sz="1200" kern="1200" dirty="0" err="1" smtClean="0">
                <a:solidFill>
                  <a:schemeClr val="tx1"/>
                </a:solidFill>
                <a:effectLst/>
                <a:latin typeface="+mn-lt"/>
                <a:ea typeface="+mn-ea"/>
                <a:cs typeface="+mn-cs"/>
              </a:rPr>
              <a:t>olvido</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una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dosis</a:t>
            </a:r>
            <a:r>
              <a:rPr lang="en-US" sz="1200" kern="1200" dirty="0" smtClean="0">
                <a:solidFill>
                  <a:schemeClr val="tx1"/>
                </a:solidFill>
                <a:effectLst/>
                <a:latin typeface="+mn-lt"/>
                <a:ea typeface="+mn-ea"/>
                <a:cs typeface="+mn-cs"/>
              </a:rPr>
              <a:t>?</a:t>
            </a:r>
          </a:p>
          <a:p>
            <a:r>
              <a:rPr lang="es-US" sz="1200" kern="1200" dirty="0" smtClean="0">
                <a:solidFill>
                  <a:schemeClr val="tx1"/>
                </a:solidFill>
                <a:effectLst/>
                <a:latin typeface="+mn-lt"/>
                <a:ea typeface="+mn-ea"/>
                <a:cs typeface="+mn-cs"/>
              </a:rPr>
              <a:t>Es una buena idea hacer una lista de sus preguntas y llevarlas a su cita. También puede llevar a un amigo o familiar a su visita para que lo ayude.</a:t>
            </a:r>
            <a:endParaRPr lang="en-US" dirty="0"/>
          </a:p>
        </p:txBody>
      </p:sp>
      <p:sp>
        <p:nvSpPr>
          <p:cNvPr id="4" name="Slide Number Placeholder 3"/>
          <p:cNvSpPr>
            <a:spLocks noGrp="1"/>
          </p:cNvSpPr>
          <p:nvPr>
            <p:ph type="sldNum" sz="quarter" idx="10"/>
          </p:nvPr>
        </p:nvSpPr>
        <p:spPr/>
        <p:txBody>
          <a:bodyPr/>
          <a:lstStyle/>
          <a:p>
            <a:fld id="{9E59D9A5-D639-49A3-A814-8745B25455C2}"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487288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Además de su médico y el personal de la oficina, su farmacéutico es un miembro valioso de su equipo de cuidados médicos. Los farmacéuticos también pueden responder muchas de sus preguntas sobre medicamentos. Asegúrese de pedirle al farmacéutico información impresa sobre su medicamento. A menudo lo encontrará grapada en la bolsa de la farmacia. El farmacéutico siempre está dispuesto a hablar con usted sobre sus medicamentos.</a:t>
            </a:r>
            <a:endParaRPr lang="es-ES" dirty="0" smtClean="0"/>
          </a:p>
        </p:txBody>
      </p:sp>
      <p:sp>
        <p:nvSpPr>
          <p:cNvPr id="4" name="Slide Number Placeholder 3"/>
          <p:cNvSpPr>
            <a:spLocks noGrp="1"/>
          </p:cNvSpPr>
          <p:nvPr>
            <p:ph type="sldNum" sz="quarter" idx="10"/>
          </p:nvPr>
        </p:nvSpPr>
        <p:spPr/>
        <p:txBody>
          <a:bodyPr/>
          <a:lstStyle/>
          <a:p>
            <a:fld id="{9E59D9A5-D639-49A3-A814-8745B25455C2}" type="slidenum">
              <a:rPr lang="en-US" smtClean="0"/>
              <a:t>6</a:t>
            </a:fld>
            <a:endParaRPr lang="en-US" dirty="0"/>
          </a:p>
        </p:txBody>
      </p:sp>
    </p:spTree>
    <p:extLst>
      <p:ext uri="{BB962C8B-B14F-4D97-AF65-F5344CB8AC3E}">
        <p14:creationId xmlns:p14="http://schemas.microsoft.com/office/powerpoint/2010/main" val="2251673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kern="1200" dirty="0" smtClean="0">
                <a:solidFill>
                  <a:schemeClr val="tx1"/>
                </a:solidFill>
                <a:effectLst/>
                <a:latin typeface="+mn-lt"/>
                <a:ea typeface="+mn-ea"/>
                <a:cs typeface="+mn-cs"/>
              </a:rPr>
              <a:t>El consejo # 3 para ser inteligente y estar seguro es seguir su plan de tratamiento. Una vez que tenga el medicamento correcto y comprenda por qué y cómo tomarlo, es hora de seguir el plan de tratamiento. Si está tomando un antibiótico para combatir una infección, es muy importante que tome todos sus medicamentos durante el tiempo que le recetó el médico, incluso si comienza a sentirse mejor. Si no termina, la infección podría volver y ser más difícil de tratar.</a:t>
            </a:r>
            <a:endParaRPr lang="en-US" sz="1200" kern="1200" dirty="0" smtClean="0">
              <a:solidFill>
                <a:schemeClr val="tx1"/>
              </a:solidFill>
              <a:effectLst/>
              <a:latin typeface="+mn-lt"/>
              <a:ea typeface="+mn-ea"/>
              <a:cs typeface="+mn-cs"/>
            </a:endParaRPr>
          </a:p>
          <a:p>
            <a:r>
              <a:rPr lang="es-US" sz="1200" kern="1200" dirty="0" smtClean="0">
                <a:solidFill>
                  <a:schemeClr val="tx1"/>
                </a:solidFill>
                <a:effectLst/>
                <a:latin typeface="+mn-lt"/>
                <a:ea typeface="+mn-ea"/>
                <a:cs typeface="+mn-cs"/>
              </a:rPr>
              <a:t>Pregúntele a su médico si es necesario volver a surtir su medicamento. Por ejemplo, si toma medicamentos para la presión arterial alta, es posible que los necesite durante un tiempo prolongado.</a:t>
            </a:r>
            <a:endParaRPr lang="en-US" dirty="0"/>
          </a:p>
        </p:txBody>
      </p:sp>
      <p:sp>
        <p:nvSpPr>
          <p:cNvPr id="4" name="Slide Number Placeholder 3"/>
          <p:cNvSpPr>
            <a:spLocks noGrp="1"/>
          </p:cNvSpPr>
          <p:nvPr>
            <p:ph type="sldNum" sz="quarter" idx="10"/>
          </p:nvPr>
        </p:nvSpPr>
        <p:spPr/>
        <p:txBody>
          <a:bodyPr/>
          <a:lstStyle/>
          <a:p>
            <a:fld id="{9E59D9A5-D639-49A3-A814-8745B25455C2}"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135061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Puede ser difícil hacer un seguimiento de su horario de medicamentos. Muchos productos pueden ayudar a recordarle que debe tomar el medicamento a tiempo y llevar un registro de la cantidad que debe tomar. Hay recipientes que puede llenar con sus píldoras para cada día de la semana. Puede obtener aplicaciones gratuitas para su teléfono inteligente que lo ayuden a administrar sus medicamentos y puede registrarse para recibir recordatorios por mensaje de texto.</a:t>
            </a:r>
            <a:endParaRPr lang="es-ES" dirty="0" smtClean="0"/>
          </a:p>
        </p:txBody>
      </p:sp>
      <p:sp>
        <p:nvSpPr>
          <p:cNvPr id="4" name="Slide Number Placeholder 3"/>
          <p:cNvSpPr>
            <a:spLocks noGrp="1"/>
          </p:cNvSpPr>
          <p:nvPr>
            <p:ph type="sldNum" sz="quarter" idx="10"/>
          </p:nvPr>
        </p:nvSpPr>
        <p:spPr/>
        <p:txBody>
          <a:bodyPr/>
          <a:lstStyle/>
          <a:p>
            <a:fld id="{9E59D9A5-D639-49A3-A814-8745B25455C2}" type="slidenum">
              <a:rPr lang="en-US" smtClean="0"/>
              <a:t>8</a:t>
            </a:fld>
            <a:endParaRPr lang="en-US" dirty="0"/>
          </a:p>
        </p:txBody>
      </p:sp>
    </p:spTree>
    <p:extLst>
      <p:ext uri="{BB962C8B-B14F-4D97-AF65-F5344CB8AC3E}">
        <p14:creationId xmlns:p14="http://schemas.microsoft.com/office/powerpoint/2010/main" val="444604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kern="1200" dirty="0" smtClean="0">
                <a:solidFill>
                  <a:schemeClr val="tx1"/>
                </a:solidFill>
                <a:effectLst/>
                <a:latin typeface="+mn-lt"/>
                <a:ea typeface="+mn-ea"/>
                <a:cs typeface="+mn-cs"/>
              </a:rPr>
              <a:t>El consejo # 4 para ser inteligente y estar segura es llevar un registro de sus medicamentos. Puede encontrar aplicaciones para teléfonos inteligentes para realizar un seguimiento de sus medicamentos, vitaminas, hierbas y otros suplementos dietéticos. También puede descargar una tarjeta de billetera de </a:t>
            </a:r>
            <a:r>
              <a:rPr lang="es-US" sz="1200" u="sng" kern="1200" dirty="0" smtClean="0">
                <a:solidFill>
                  <a:srgbClr val="0056B3"/>
                </a:solidFill>
                <a:effectLst/>
                <a:latin typeface="+mn-lt"/>
                <a:ea typeface="+mn-ea"/>
                <a:cs typeface="+mn-cs"/>
              </a:rPr>
              <a:t>scriptyourfuture.org</a:t>
            </a:r>
            <a:endParaRPr lang="en-US" u="sng" dirty="0">
              <a:solidFill>
                <a:srgbClr val="0056B3"/>
              </a:solidFill>
            </a:endParaRPr>
          </a:p>
        </p:txBody>
      </p:sp>
      <p:sp>
        <p:nvSpPr>
          <p:cNvPr id="4" name="Slide Number Placeholder 3"/>
          <p:cNvSpPr>
            <a:spLocks noGrp="1"/>
          </p:cNvSpPr>
          <p:nvPr>
            <p:ph type="sldNum" sz="quarter" idx="10"/>
          </p:nvPr>
        </p:nvSpPr>
        <p:spPr/>
        <p:txBody>
          <a:bodyPr/>
          <a:lstStyle/>
          <a:p>
            <a:fld id="{9E59D9A5-D639-49A3-A814-8745B25455C2}"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369026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28E4E3-DDEA-4638-A0A1-26779967CA38}" type="slidenum">
              <a:rPr lang="en-US" smtClean="0"/>
              <a:t>‹#›</a:t>
            </a:fld>
            <a:endParaRPr lang="en-US" dirty="0"/>
          </a:p>
        </p:txBody>
      </p:sp>
    </p:spTree>
    <p:extLst>
      <p:ext uri="{BB962C8B-B14F-4D97-AF65-F5344CB8AC3E}">
        <p14:creationId xmlns:p14="http://schemas.microsoft.com/office/powerpoint/2010/main" val="1769720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28E4E3-DDEA-4638-A0A1-26779967CA38}" type="slidenum">
              <a:rPr lang="en-US" smtClean="0"/>
              <a:t>‹#›</a:t>
            </a:fld>
            <a:endParaRPr lang="en-US" dirty="0"/>
          </a:p>
        </p:txBody>
      </p:sp>
    </p:spTree>
    <p:extLst>
      <p:ext uri="{BB962C8B-B14F-4D97-AF65-F5344CB8AC3E}">
        <p14:creationId xmlns:p14="http://schemas.microsoft.com/office/powerpoint/2010/main" val="21514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28E4E3-DDEA-4638-A0A1-26779967CA38}" type="slidenum">
              <a:rPr lang="en-US" smtClean="0"/>
              <a:t>‹#›</a:t>
            </a:fld>
            <a:endParaRPr lang="en-US" dirty="0"/>
          </a:p>
        </p:txBody>
      </p:sp>
    </p:spTree>
    <p:extLst>
      <p:ext uri="{BB962C8B-B14F-4D97-AF65-F5344CB8AC3E}">
        <p14:creationId xmlns:p14="http://schemas.microsoft.com/office/powerpoint/2010/main" val="258454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4000" b="0">
                <a:solidFill>
                  <a:srgbClr val="0056B3"/>
                </a:solidFill>
                <a:latin typeface="Arial Narrow" panose="020B060602020203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solidFill>
                  <a:srgbClr val="043A63"/>
                </a:solidFill>
              </a:defRPr>
            </a:lvl1pPr>
            <a:lvl2pPr>
              <a:defRPr sz="2400">
                <a:solidFill>
                  <a:srgbClr val="4D4D4D"/>
                </a:solidFill>
              </a:defRPr>
            </a:lvl2pPr>
            <a:lvl3pPr>
              <a:defRPr sz="2000">
                <a:solidFill>
                  <a:srgbClr val="0056B3"/>
                </a:solidFill>
              </a:defRPr>
            </a:lvl3pPr>
            <a:lvl4pPr>
              <a:defRPr sz="1800">
                <a:solidFill>
                  <a:srgbClr val="9F875D"/>
                </a:solidFill>
              </a:defRPr>
            </a:lvl4pPr>
            <a:lvl5pPr>
              <a:defRPr sz="1600">
                <a:solidFill>
                  <a:srgbClr val="9BBD57"/>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26321"/>
          <a:stretch/>
        </p:blipFill>
        <p:spPr>
          <a:xfrm rot="10800000">
            <a:off x="76198" y="4400549"/>
            <a:ext cx="8991599" cy="685798"/>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7143" t="-16428" r="56250" b="-22444"/>
          <a:stretch/>
        </p:blipFill>
        <p:spPr>
          <a:xfrm>
            <a:off x="8524875" y="4714873"/>
            <a:ext cx="466725" cy="409410"/>
          </a:xfrm>
          <a:prstGeom prst="rect">
            <a:avLst/>
          </a:prstGeom>
        </p:spPr>
      </p:pic>
    </p:spTree>
    <p:extLst>
      <p:ext uri="{BB962C8B-B14F-4D97-AF65-F5344CB8AC3E}">
        <p14:creationId xmlns:p14="http://schemas.microsoft.com/office/powerpoint/2010/main" val="2357536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28E4E3-DDEA-4638-A0A1-26779967CA38}" type="slidenum">
              <a:rPr lang="en-US" smtClean="0"/>
              <a:t>‹#›</a:t>
            </a:fld>
            <a:endParaRPr lang="en-US" dirty="0"/>
          </a:p>
        </p:txBody>
      </p:sp>
    </p:spTree>
    <p:extLst>
      <p:ext uri="{BB962C8B-B14F-4D97-AF65-F5344CB8AC3E}">
        <p14:creationId xmlns:p14="http://schemas.microsoft.com/office/powerpoint/2010/main" val="3020819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205978"/>
            <a:ext cx="8229600" cy="857250"/>
          </a:xfrm>
        </p:spPr>
        <p:txBody>
          <a:bodyPr>
            <a:normAutofit/>
          </a:bodyPr>
          <a:lstStyle>
            <a:lvl1pPr algn="l">
              <a:defRPr sz="4000">
                <a:solidFill>
                  <a:srgbClr val="0056B3"/>
                </a:solidFill>
                <a:latin typeface="Arial Narrow" panose="020B0606020202030204" pitchFamily="34" charset="0"/>
              </a:defRPr>
            </a:lvl1pPr>
          </a:lstStyle>
          <a:p>
            <a:r>
              <a:rPr lang="en-US" smtClean="0"/>
              <a:t>Click to edit Master title style</a:t>
            </a:r>
            <a:endParaRPr lang="en-US"/>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26321"/>
          <a:stretch/>
        </p:blipFill>
        <p:spPr>
          <a:xfrm rot="10800000">
            <a:off x="76198" y="4400549"/>
            <a:ext cx="8991599" cy="685798"/>
          </a:xfrm>
          <a:prstGeom prst="rect">
            <a:avLst/>
          </a:prstGeom>
        </p:spPr>
      </p:pic>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7143" t="-16428" r="56250" b="-22444"/>
          <a:stretch/>
        </p:blipFill>
        <p:spPr>
          <a:xfrm>
            <a:off x="8524875" y="4714873"/>
            <a:ext cx="466725" cy="409410"/>
          </a:xfrm>
          <a:prstGeom prst="rect">
            <a:avLst/>
          </a:prstGeom>
        </p:spPr>
      </p:pic>
      <p:sp>
        <p:nvSpPr>
          <p:cNvPr id="11" name="Content Placeholder 2"/>
          <p:cNvSpPr>
            <a:spLocks noGrp="1"/>
          </p:cNvSpPr>
          <p:nvPr>
            <p:ph idx="1"/>
          </p:nvPr>
        </p:nvSpPr>
        <p:spPr>
          <a:xfrm>
            <a:off x="457200" y="1200151"/>
            <a:ext cx="3962400" cy="3394472"/>
          </a:xfrm>
        </p:spPr>
        <p:txBody>
          <a:bodyPr/>
          <a:lstStyle>
            <a:lvl1pPr>
              <a:defRPr sz="2400">
                <a:solidFill>
                  <a:srgbClr val="043A63"/>
                </a:solidFill>
              </a:defRPr>
            </a:lvl1pPr>
            <a:lvl2pPr>
              <a:defRPr sz="2000">
                <a:solidFill>
                  <a:srgbClr val="4D4D4D"/>
                </a:solidFill>
              </a:defRPr>
            </a:lvl2pPr>
            <a:lvl3pPr>
              <a:defRPr sz="1800">
                <a:solidFill>
                  <a:srgbClr val="0056B3"/>
                </a:solidFill>
              </a:defRPr>
            </a:lvl3pPr>
            <a:lvl4pPr>
              <a:defRPr sz="1600">
                <a:solidFill>
                  <a:srgbClr val="9F875D"/>
                </a:solidFill>
              </a:defRPr>
            </a:lvl4pPr>
            <a:lvl5pPr>
              <a:defRPr sz="1400">
                <a:solidFill>
                  <a:srgbClr val="9BBB5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0"/>
          </p:nvPr>
        </p:nvSpPr>
        <p:spPr>
          <a:xfrm>
            <a:off x="4718344" y="1200151"/>
            <a:ext cx="3962400" cy="3394472"/>
          </a:xfrm>
        </p:spPr>
        <p:txBody>
          <a:bodyPr/>
          <a:lstStyle>
            <a:lvl1pPr>
              <a:defRPr sz="2400">
                <a:solidFill>
                  <a:srgbClr val="043A63"/>
                </a:solidFill>
              </a:defRPr>
            </a:lvl1pPr>
            <a:lvl2pPr>
              <a:defRPr sz="2000">
                <a:solidFill>
                  <a:srgbClr val="4D4D4D"/>
                </a:solidFill>
              </a:defRPr>
            </a:lvl2pPr>
            <a:lvl3pPr>
              <a:defRPr sz="1800">
                <a:solidFill>
                  <a:srgbClr val="0056B3"/>
                </a:solidFill>
              </a:defRPr>
            </a:lvl3pPr>
            <a:lvl4pPr>
              <a:defRPr sz="1600">
                <a:solidFill>
                  <a:srgbClr val="9F875D"/>
                </a:solidFill>
              </a:defRPr>
            </a:lvl4pPr>
            <a:lvl5pPr>
              <a:defRPr sz="1400">
                <a:solidFill>
                  <a:srgbClr val="9BBB5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53632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p:nvPr>
        </p:nvSpPr>
        <p:spPr>
          <a:xfrm>
            <a:off x="457200" y="205978"/>
            <a:ext cx="8229600" cy="857250"/>
          </a:xfrm>
        </p:spPr>
        <p:txBody>
          <a:bodyPr>
            <a:normAutofit/>
          </a:bodyPr>
          <a:lstStyle>
            <a:lvl1pPr algn="l">
              <a:defRPr sz="4000">
                <a:solidFill>
                  <a:srgbClr val="0056B3"/>
                </a:solidFill>
                <a:latin typeface="Arial Narrow" panose="020B0606020202030204" pitchFamily="34" charset="0"/>
              </a:defRPr>
            </a:lvl1pPr>
          </a:lstStyle>
          <a:p>
            <a:r>
              <a:rPr lang="en-US" smtClean="0"/>
              <a:t>Click to edit Master title style</a:t>
            </a:r>
            <a:endParaRPr lang="en-US"/>
          </a:p>
        </p:txBody>
      </p:sp>
      <p:sp>
        <p:nvSpPr>
          <p:cNvPr id="11" name="Text Placeholder 2"/>
          <p:cNvSpPr>
            <a:spLocks noGrp="1"/>
          </p:cNvSpPr>
          <p:nvPr>
            <p:ph type="body" idx="1"/>
          </p:nvPr>
        </p:nvSpPr>
        <p:spPr>
          <a:xfrm>
            <a:off x="457200" y="1151335"/>
            <a:ext cx="4040188" cy="479822"/>
          </a:xfrm>
        </p:spPr>
        <p:txBody>
          <a:bodyPr anchor="b"/>
          <a:lstStyle>
            <a:lvl1pPr marL="0" indent="0">
              <a:buNone/>
              <a:defRPr sz="2400" b="1">
                <a:solidFill>
                  <a:srgbClr val="043A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Text Placeholder 4"/>
          <p:cNvSpPr>
            <a:spLocks noGrp="1"/>
          </p:cNvSpPr>
          <p:nvPr>
            <p:ph type="body" sz="quarter" idx="3"/>
          </p:nvPr>
        </p:nvSpPr>
        <p:spPr>
          <a:xfrm>
            <a:off x="4645026" y="1151335"/>
            <a:ext cx="4041775" cy="479822"/>
          </a:xfrm>
        </p:spPr>
        <p:txBody>
          <a:bodyPr anchor="b"/>
          <a:lstStyle>
            <a:lvl1pPr marL="0" indent="0">
              <a:buNone/>
              <a:defRPr sz="2400" b="1">
                <a:solidFill>
                  <a:srgbClr val="043A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t="26321"/>
          <a:stretch/>
        </p:blipFill>
        <p:spPr>
          <a:xfrm rot="10800000">
            <a:off x="76198" y="4400549"/>
            <a:ext cx="8991599" cy="685798"/>
          </a:xfrm>
          <a:prstGeom prst="rect">
            <a:avLst/>
          </a:prstGeom>
        </p:spPr>
      </p:pic>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l="-7143" t="-16428" r="56250" b="-22444"/>
          <a:stretch/>
        </p:blipFill>
        <p:spPr>
          <a:xfrm>
            <a:off x="8524875" y="4714873"/>
            <a:ext cx="466725" cy="409410"/>
          </a:xfrm>
          <a:prstGeom prst="rect">
            <a:avLst/>
          </a:prstGeom>
        </p:spPr>
      </p:pic>
      <p:sp>
        <p:nvSpPr>
          <p:cNvPr id="15" name="Content Placeholder 2"/>
          <p:cNvSpPr>
            <a:spLocks noGrp="1"/>
          </p:cNvSpPr>
          <p:nvPr>
            <p:ph idx="10"/>
          </p:nvPr>
        </p:nvSpPr>
        <p:spPr>
          <a:xfrm>
            <a:off x="460082" y="1719263"/>
            <a:ext cx="4041774" cy="2875359"/>
          </a:xfrm>
        </p:spPr>
        <p:txBody>
          <a:bodyPr/>
          <a:lstStyle>
            <a:lvl1pPr>
              <a:defRPr sz="2400">
                <a:solidFill>
                  <a:srgbClr val="043A63"/>
                </a:solidFill>
              </a:defRPr>
            </a:lvl1pPr>
            <a:lvl2pPr>
              <a:defRPr sz="2000">
                <a:solidFill>
                  <a:srgbClr val="4D4D4D"/>
                </a:solidFill>
              </a:defRPr>
            </a:lvl2pPr>
            <a:lvl3pPr>
              <a:defRPr sz="1800">
                <a:solidFill>
                  <a:srgbClr val="0056B3"/>
                </a:solidFill>
              </a:defRPr>
            </a:lvl3pPr>
            <a:lvl4pPr>
              <a:defRPr sz="1600">
                <a:solidFill>
                  <a:srgbClr val="9F875D"/>
                </a:solidFill>
              </a:defRPr>
            </a:lvl4pPr>
            <a:lvl5pPr>
              <a:defRPr sz="1400">
                <a:solidFill>
                  <a:srgbClr val="9BBB5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1"/>
          </p:nvPr>
        </p:nvSpPr>
        <p:spPr>
          <a:xfrm>
            <a:off x="4645026" y="1719263"/>
            <a:ext cx="4041774" cy="2875359"/>
          </a:xfrm>
        </p:spPr>
        <p:txBody>
          <a:bodyPr/>
          <a:lstStyle>
            <a:lvl1pPr>
              <a:defRPr sz="2400">
                <a:solidFill>
                  <a:srgbClr val="043A63"/>
                </a:solidFill>
              </a:defRPr>
            </a:lvl1pPr>
            <a:lvl2pPr>
              <a:defRPr sz="2000">
                <a:solidFill>
                  <a:srgbClr val="4D4D4D"/>
                </a:solidFill>
              </a:defRPr>
            </a:lvl2pPr>
            <a:lvl3pPr>
              <a:defRPr sz="1800">
                <a:solidFill>
                  <a:srgbClr val="0056B3"/>
                </a:solidFill>
              </a:defRPr>
            </a:lvl3pPr>
            <a:lvl4pPr>
              <a:defRPr sz="1600">
                <a:solidFill>
                  <a:srgbClr val="9F875D"/>
                </a:solidFill>
              </a:defRPr>
            </a:lvl4pPr>
            <a:lvl5pPr>
              <a:defRPr sz="1400">
                <a:solidFill>
                  <a:srgbClr val="9BBB5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43976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205978"/>
            <a:ext cx="8229600" cy="857250"/>
          </a:xfrm>
        </p:spPr>
        <p:txBody>
          <a:bodyPr>
            <a:normAutofit/>
          </a:bodyPr>
          <a:lstStyle>
            <a:lvl1pPr algn="l">
              <a:defRPr sz="4000">
                <a:solidFill>
                  <a:srgbClr val="0056B3"/>
                </a:solidFill>
                <a:latin typeface="Arial Narrow" panose="020B0606020202030204" pitchFamily="34" charset="0"/>
              </a:defRPr>
            </a:lvl1pPr>
          </a:lstStyle>
          <a:p>
            <a:r>
              <a:rPr lang="en-US" smtClean="0"/>
              <a:t>Click to edit Master title style</a:t>
            </a:r>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26321"/>
          <a:stretch/>
        </p:blipFill>
        <p:spPr>
          <a:xfrm rot="10800000">
            <a:off x="76198" y="4400549"/>
            <a:ext cx="8991599" cy="685798"/>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7143" t="-16428" r="56250" b="-22444"/>
          <a:stretch/>
        </p:blipFill>
        <p:spPr>
          <a:xfrm>
            <a:off x="8524875" y="4714873"/>
            <a:ext cx="466725" cy="409410"/>
          </a:xfrm>
          <a:prstGeom prst="rect">
            <a:avLst/>
          </a:prstGeom>
        </p:spPr>
      </p:pic>
    </p:spTree>
    <p:extLst>
      <p:ext uri="{BB962C8B-B14F-4D97-AF65-F5344CB8AC3E}">
        <p14:creationId xmlns:p14="http://schemas.microsoft.com/office/powerpoint/2010/main" val="174869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26321"/>
          <a:stretch/>
        </p:blipFill>
        <p:spPr>
          <a:xfrm rot="10800000">
            <a:off x="76198" y="4400549"/>
            <a:ext cx="8991599" cy="685798"/>
          </a:xfrm>
          <a:prstGeom prst="rect">
            <a:avLst/>
          </a:prstGeom>
        </p:spPr>
      </p:pic>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l="-7143" t="-16428" r="56250" b="-22444"/>
          <a:stretch/>
        </p:blipFill>
        <p:spPr>
          <a:xfrm>
            <a:off x="8524875" y="4714873"/>
            <a:ext cx="466725" cy="409410"/>
          </a:xfrm>
          <a:prstGeom prst="rect">
            <a:avLst/>
          </a:prstGeom>
        </p:spPr>
      </p:pic>
    </p:spTree>
    <p:extLst>
      <p:ext uri="{BB962C8B-B14F-4D97-AF65-F5344CB8AC3E}">
        <p14:creationId xmlns:p14="http://schemas.microsoft.com/office/powerpoint/2010/main" val="2077596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28E4E3-DDEA-4638-A0A1-26779967CA38}" type="slidenum">
              <a:rPr lang="en-US" smtClean="0"/>
              <a:t>‹#›</a:t>
            </a:fld>
            <a:endParaRPr lang="en-US" dirty="0"/>
          </a:p>
        </p:txBody>
      </p:sp>
    </p:spTree>
    <p:extLst>
      <p:ext uri="{BB962C8B-B14F-4D97-AF65-F5344CB8AC3E}">
        <p14:creationId xmlns:p14="http://schemas.microsoft.com/office/powerpoint/2010/main" val="75000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28E4E3-DDEA-4638-A0A1-26779967CA38}" type="slidenum">
              <a:rPr lang="en-US" smtClean="0"/>
              <a:t>‹#›</a:t>
            </a:fld>
            <a:endParaRPr lang="en-US" dirty="0"/>
          </a:p>
        </p:txBody>
      </p:sp>
    </p:spTree>
    <p:extLst>
      <p:ext uri="{BB962C8B-B14F-4D97-AF65-F5344CB8AC3E}">
        <p14:creationId xmlns:p14="http://schemas.microsoft.com/office/powerpoint/2010/main" val="3947560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128E4E3-DDEA-4638-A0A1-26779967CA38}" type="slidenum">
              <a:rPr lang="en-US" smtClean="0"/>
              <a:t>‹#›</a:t>
            </a:fld>
            <a:endParaRPr lang="en-US" dirty="0"/>
          </a:p>
        </p:txBody>
      </p:sp>
    </p:spTree>
    <p:extLst>
      <p:ext uri="{BB962C8B-B14F-4D97-AF65-F5344CB8AC3E}">
        <p14:creationId xmlns:p14="http://schemas.microsoft.com/office/powerpoint/2010/main" val="2804740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hyperlink" Target="https://www.benefitscheckup.org/" TargetMode="External"/><Relationship Id="rId3" Type="http://schemas.openxmlformats.org/officeDocument/2006/relationships/image" Target="../media/image16.jpeg"/><Relationship Id="rId7" Type="http://schemas.openxmlformats.org/officeDocument/2006/relationships/hyperlink" Target="https://medicineassistancetool.or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www.needymeds.org/" TargetMode="External"/><Relationship Id="rId11" Type="http://schemas.openxmlformats.org/officeDocument/2006/relationships/hyperlink" Target="https://insulinhelp.org/" TargetMode="External"/><Relationship Id="rId5" Type="http://schemas.openxmlformats.org/officeDocument/2006/relationships/hyperlink" Target="https://www.delaware211.org/" TargetMode="External"/><Relationship Id="rId10" Type="http://schemas.openxmlformats.org/officeDocument/2006/relationships/hyperlink" Target="https://www.caregiver.org/" TargetMode="External"/><Relationship Id="rId4" Type="http://schemas.openxmlformats.org/officeDocument/2006/relationships/hyperlink" Target="https://www.findhelp.org/?ref=ab_redirect" TargetMode="External"/><Relationship Id="rId9" Type="http://schemas.openxmlformats.org/officeDocument/2006/relationships/hyperlink" Target="https://www.healthwellfoundation.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scriptyourfuture.org/tools/" TargetMode="Externa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10872" b="26626"/>
          <a:stretch/>
        </p:blipFill>
        <p:spPr>
          <a:xfrm>
            <a:off x="2780" y="-19050"/>
            <a:ext cx="9144000" cy="3810000"/>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16948" t="5786" r="1018"/>
          <a:stretch/>
        </p:blipFill>
        <p:spPr>
          <a:xfrm>
            <a:off x="1" y="-261298"/>
            <a:ext cx="9144000" cy="4050617"/>
          </a:xfrm>
          <a:prstGeom prst="rect">
            <a:avLst/>
          </a:prstGeom>
        </p:spPr>
      </p:pic>
      <p:sp>
        <p:nvSpPr>
          <p:cNvPr id="6" name="TextBox 5"/>
          <p:cNvSpPr txBox="1"/>
          <p:nvPr/>
        </p:nvSpPr>
        <p:spPr>
          <a:xfrm>
            <a:off x="595744" y="3962188"/>
            <a:ext cx="5424056" cy="1438855"/>
          </a:xfrm>
          <a:prstGeom prst="rect">
            <a:avLst/>
          </a:prstGeom>
          <a:noFill/>
        </p:spPr>
        <p:txBody>
          <a:bodyPr wrap="square" rtlCol="0">
            <a:spAutoFit/>
          </a:bodyPr>
          <a:lstStyle/>
          <a:p>
            <a:pPr>
              <a:lnSpc>
                <a:spcPts val="3500"/>
              </a:lnSpc>
            </a:pPr>
            <a:r>
              <a:rPr lang="en-US" sz="4000" dirty="0" err="1">
                <a:solidFill>
                  <a:srgbClr val="043A63"/>
                </a:solidFill>
                <a:latin typeface="Arial Narrow" panose="020B0606020202030204" pitchFamily="34" charset="0"/>
              </a:rPr>
              <a:t>Sus</a:t>
            </a:r>
            <a:r>
              <a:rPr lang="en-US" sz="4000" dirty="0">
                <a:solidFill>
                  <a:srgbClr val="043A63"/>
                </a:solidFill>
                <a:latin typeface="Arial Narrow" panose="020B0606020202030204" pitchFamily="34" charset="0"/>
              </a:rPr>
              <a:t> </a:t>
            </a:r>
            <a:r>
              <a:rPr lang="en-US" sz="4000" dirty="0" err="1" smtClean="0">
                <a:solidFill>
                  <a:srgbClr val="043A63"/>
                </a:solidFill>
                <a:latin typeface="Arial Narrow" panose="020B0606020202030204" pitchFamily="34" charset="0"/>
              </a:rPr>
              <a:t>Medicamentos</a:t>
            </a:r>
            <a:r>
              <a:rPr lang="en-US" sz="4000" dirty="0" smtClean="0">
                <a:solidFill>
                  <a:srgbClr val="043A63"/>
                </a:solidFill>
                <a:latin typeface="Arial Narrow" panose="020B0606020202030204" pitchFamily="34" charset="0"/>
              </a:rPr>
              <a:t>:</a:t>
            </a:r>
          </a:p>
          <a:p>
            <a:pPr>
              <a:lnSpc>
                <a:spcPts val="3500"/>
              </a:lnSpc>
            </a:pPr>
            <a:r>
              <a:rPr lang="en-US" sz="3600" dirty="0" smtClean="0">
                <a:solidFill>
                  <a:srgbClr val="9BBD57"/>
                </a:solidFill>
                <a:latin typeface="Arial Narrow" panose="020B0606020202030204" pitchFamily="34" charset="0"/>
              </a:rPr>
              <a:t>Sea </a:t>
            </a:r>
            <a:r>
              <a:rPr lang="en-US" sz="3600" dirty="0" err="1">
                <a:solidFill>
                  <a:srgbClr val="9BBD57"/>
                </a:solidFill>
                <a:latin typeface="Arial Narrow" panose="020B0606020202030204" pitchFamily="34" charset="0"/>
              </a:rPr>
              <a:t>Inteligente</a:t>
            </a:r>
            <a:r>
              <a:rPr lang="en-US" sz="3600" dirty="0">
                <a:solidFill>
                  <a:srgbClr val="9BBD57"/>
                </a:solidFill>
                <a:latin typeface="Arial Narrow" panose="020B0606020202030204" pitchFamily="34" charset="0"/>
              </a:rPr>
              <a:t>, </a:t>
            </a:r>
            <a:r>
              <a:rPr lang="en-US" sz="3600" dirty="0" err="1">
                <a:solidFill>
                  <a:srgbClr val="9BBD57"/>
                </a:solidFill>
                <a:latin typeface="Arial Narrow" panose="020B0606020202030204" pitchFamily="34" charset="0"/>
              </a:rPr>
              <a:t>Esté</a:t>
            </a:r>
            <a:r>
              <a:rPr lang="en-US" sz="3600" dirty="0">
                <a:solidFill>
                  <a:srgbClr val="9BBD57"/>
                </a:solidFill>
                <a:latin typeface="Arial Narrow" panose="020B0606020202030204" pitchFamily="34" charset="0"/>
              </a:rPr>
              <a:t> Segura</a:t>
            </a:r>
          </a:p>
          <a:p>
            <a:pPr>
              <a:lnSpc>
                <a:spcPts val="3500"/>
              </a:lnSpc>
            </a:pPr>
            <a:endParaRPr lang="en-US" sz="3600" dirty="0" smtClean="0">
              <a:solidFill>
                <a:srgbClr val="043A63"/>
              </a:solidFill>
              <a:latin typeface="Arial Narrow" panose="020B0606020202030204" pitchFamily="34" charset="0"/>
            </a:endParaRP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17392" y="1986138"/>
            <a:ext cx="1548615" cy="136881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05600" y="4012517"/>
            <a:ext cx="2060407" cy="816030"/>
          </a:xfrm>
          <a:prstGeom prst="rect">
            <a:avLst/>
          </a:prstGeom>
        </p:spPr>
      </p:pic>
    </p:spTree>
    <p:custDataLst>
      <p:tags r:id="rId1"/>
    </p:custDataLst>
    <p:extLst>
      <p:ext uri="{BB962C8B-B14F-4D97-AF65-F5344CB8AC3E}">
        <p14:creationId xmlns:p14="http://schemas.microsoft.com/office/powerpoint/2010/main" val="413526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143000" y="-523786"/>
            <a:ext cx="7288850" cy="4924336"/>
          </a:xfrm>
          <a:prstGeom prst="rect">
            <a:avLst/>
          </a:prstGeom>
          <a:effectLst/>
        </p:spPr>
      </p:pic>
      <p:sp>
        <p:nvSpPr>
          <p:cNvPr id="5" name="Title 4"/>
          <p:cNvSpPr>
            <a:spLocks noGrp="1"/>
          </p:cNvSpPr>
          <p:nvPr>
            <p:ph type="title"/>
          </p:nvPr>
        </p:nvSpPr>
        <p:spPr>
          <a:xfrm>
            <a:off x="533400" y="1276350"/>
            <a:ext cx="7620000" cy="857250"/>
          </a:xfrm>
        </p:spPr>
        <p:txBody>
          <a:bodyPr/>
          <a:lstStyle/>
          <a:p>
            <a:r>
              <a:rPr lang="en-US" dirty="0" err="1"/>
              <a:t>Medicamentos</a:t>
            </a:r>
            <a:r>
              <a:rPr lang="en-US" dirty="0"/>
              <a:t> </a:t>
            </a:r>
            <a:r>
              <a:rPr lang="en-US" dirty="0" err="1"/>
              <a:t>Genéricos</a:t>
            </a:r>
            <a:endParaRPr lang="en-US" dirty="0"/>
          </a:p>
        </p:txBody>
      </p:sp>
    </p:spTree>
    <p:extLst>
      <p:ext uri="{BB962C8B-B14F-4D97-AF65-F5344CB8AC3E}">
        <p14:creationId xmlns:p14="http://schemas.microsoft.com/office/powerpoint/2010/main" val="29542963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a14="http://schemas.microsoft.com/office/drawing/2010/main" val="0"/>
              </a:ext>
            </a:extLst>
          </a:blip>
          <a:stretch>
            <a:fillRect/>
          </a:stretch>
        </p:blipFill>
        <p:spPr>
          <a:xfrm flipH="1">
            <a:off x="0" y="0"/>
            <a:ext cx="9220200" cy="4476750"/>
          </a:xfrm>
          <a:prstGeom prst="rect">
            <a:avLst/>
          </a:prstGeom>
        </p:spPr>
      </p:pic>
      <p:sp>
        <p:nvSpPr>
          <p:cNvPr id="3" name="Rectangle 2"/>
          <p:cNvSpPr/>
          <p:nvPr/>
        </p:nvSpPr>
        <p:spPr>
          <a:xfrm>
            <a:off x="4648200" y="590550"/>
            <a:ext cx="4572000" cy="3631379"/>
          </a:xfrm>
          <a:prstGeom prst="rect">
            <a:avLst/>
          </a:prstGeom>
        </p:spPr>
        <p:txBody>
          <a:bodyPr>
            <a:spAutoFit/>
          </a:bodyPr>
          <a:lstStyle/>
          <a:p>
            <a:pPr marL="742950" marR="0" lvl="1" indent="-285750">
              <a:lnSpc>
                <a:spcPct val="107000"/>
              </a:lnSpc>
              <a:spcBef>
                <a:spcPts val="0"/>
              </a:spcBef>
              <a:spcAft>
                <a:spcPts val="0"/>
              </a:spcAft>
              <a:buFont typeface="Courier New" panose="02070309020205020404" pitchFamily="49" charset="0"/>
              <a:buChar char="o"/>
            </a:pPr>
            <a:r>
              <a:rPr lang="en-US" sz="24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Findhelp.org</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400" u="sng" dirty="0">
                <a:solidFill>
                  <a:srgbClr val="0563C1"/>
                </a:solidFill>
                <a:latin typeface="Calibri" panose="020F0502020204030204" pitchFamily="34" charset="0"/>
                <a:ea typeface="DINOT"/>
                <a:cs typeface="DINOT"/>
                <a:hlinkClick r:id="rId5"/>
              </a:rPr>
              <a:t>United Way 2-1-1</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400" u="sng" dirty="0">
                <a:solidFill>
                  <a:srgbClr val="0563C1"/>
                </a:solidFill>
                <a:latin typeface="Calibri" panose="020F0502020204030204" pitchFamily="34" charset="0"/>
                <a:ea typeface="DINOT"/>
                <a:cs typeface="DINOT-Bold"/>
                <a:hlinkClick r:id="rId6"/>
              </a:rPr>
              <a:t>Needy Meds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400" u="sng" dirty="0">
                <a:solidFill>
                  <a:srgbClr val="0563C1"/>
                </a:solidFill>
                <a:latin typeface="Calibri" panose="020F0502020204030204" pitchFamily="34" charset="0"/>
                <a:ea typeface="DINOT"/>
                <a:cs typeface="DINOT-Bold"/>
                <a:hlinkClick r:id="rId7"/>
              </a:rPr>
              <a:t>Partnership for Prescription </a:t>
            </a:r>
            <a:r>
              <a:rPr lang="en-US" sz="2400" u="sng" dirty="0" smtClean="0">
                <a:solidFill>
                  <a:srgbClr val="0563C1"/>
                </a:solidFill>
                <a:latin typeface="Calibri" panose="020F0502020204030204" pitchFamily="34" charset="0"/>
                <a:ea typeface="DINOT"/>
                <a:cs typeface="DINOT-Bold"/>
                <a:hlinkClick r:id="rId7"/>
              </a:rPr>
              <a:t>Assistance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400" u="sng" dirty="0">
                <a:solidFill>
                  <a:srgbClr val="0563C1"/>
                </a:solidFill>
                <a:latin typeface="Calibri" panose="020F0502020204030204" pitchFamily="34" charset="0"/>
                <a:ea typeface="DINOT"/>
                <a:cs typeface="DINOT-Bold"/>
                <a:hlinkClick r:id="rId8"/>
              </a:rPr>
              <a:t>Benefits </a:t>
            </a:r>
            <a:r>
              <a:rPr lang="en-US" sz="2400" u="sng" dirty="0" smtClean="0">
                <a:solidFill>
                  <a:srgbClr val="0563C1"/>
                </a:solidFill>
                <a:latin typeface="Calibri" panose="020F0502020204030204" pitchFamily="34" charset="0"/>
                <a:ea typeface="DINOT"/>
                <a:cs typeface="DINOT-Bold"/>
                <a:hlinkClick r:id="rId8"/>
              </a:rPr>
              <a:t>Checkup</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400" u="sng" dirty="0" err="1">
                <a:solidFill>
                  <a:srgbClr val="0563C1"/>
                </a:solidFill>
                <a:latin typeface="Calibri" panose="020F0502020204030204" pitchFamily="34" charset="0"/>
                <a:ea typeface="DINOT"/>
                <a:cs typeface="DINOT-Bold"/>
                <a:hlinkClick r:id="rId9"/>
              </a:rPr>
              <a:t>HealthWell</a:t>
            </a:r>
            <a:r>
              <a:rPr lang="en-US" sz="2400" u="sng" dirty="0">
                <a:solidFill>
                  <a:srgbClr val="0563C1"/>
                </a:solidFill>
                <a:latin typeface="Calibri" panose="020F0502020204030204" pitchFamily="34" charset="0"/>
                <a:ea typeface="DINOT"/>
                <a:cs typeface="DINOT-Bold"/>
                <a:hlinkClick r:id="rId9"/>
              </a:rPr>
              <a:t> Foundation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400" u="sng" dirty="0">
                <a:solidFill>
                  <a:srgbClr val="0563C1"/>
                </a:solidFill>
                <a:latin typeface="Calibri" panose="020F0502020204030204" pitchFamily="34" charset="0"/>
                <a:ea typeface="DINOT"/>
                <a:cs typeface="DINOT-Bold"/>
                <a:hlinkClick r:id="rId10"/>
              </a:rPr>
              <a:t>Family Caregiver </a:t>
            </a:r>
            <a:r>
              <a:rPr lang="en-US" sz="2400" u="sng" dirty="0" smtClean="0">
                <a:solidFill>
                  <a:srgbClr val="0563C1"/>
                </a:solidFill>
                <a:latin typeface="Calibri" panose="020F0502020204030204" pitchFamily="34" charset="0"/>
                <a:ea typeface="DINOT"/>
                <a:cs typeface="DINOT-Bold"/>
                <a:hlinkClick r:id="rId10"/>
              </a:rPr>
              <a:t>Alliance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2400" u="sng" dirty="0" smtClean="0">
                <a:solidFill>
                  <a:srgbClr val="0056B3"/>
                </a:solidFill>
                <a:latin typeface="Calibri" panose="020F0502020204030204" pitchFamily="34" charset="0"/>
                <a:ea typeface="Calibri" panose="020F0502020204030204" pitchFamily="34" charset="0"/>
                <a:cs typeface="Calibri" panose="020F0502020204030204" pitchFamily="34" charset="0"/>
                <a:hlinkClick r:id="rId11"/>
              </a:rPr>
              <a:t>Insulinhelp.org</a:t>
            </a:r>
            <a:endParaRPr lang="en-US" sz="2400" dirty="0"/>
          </a:p>
        </p:txBody>
      </p:sp>
    </p:spTree>
    <p:extLst>
      <p:ext uri="{BB962C8B-B14F-4D97-AF65-F5344CB8AC3E}">
        <p14:creationId xmlns:p14="http://schemas.microsoft.com/office/powerpoint/2010/main" val="19344223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3350"/>
            <a:ext cx="8229600" cy="857250"/>
          </a:xfrm>
        </p:spPr>
        <p:txBody>
          <a:bodyPr/>
          <a:lstStyle/>
          <a:p>
            <a:pPr algn="ctr"/>
            <a:r>
              <a:rPr lang="es-US" dirty="0" smtClean="0"/>
              <a:t>Sea inteligente, Esté segura</a:t>
            </a:r>
            <a:endParaRPr lang="es-US" dirty="0"/>
          </a:p>
        </p:txBody>
      </p:sp>
      <p:pic>
        <p:nvPicPr>
          <p:cNvPr id="3" name="Pictur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123950"/>
            <a:ext cx="7620000" cy="3200400"/>
          </a:xfrm>
          <a:prstGeom prst="rect">
            <a:avLst/>
          </a:prstGeom>
          <a:noFill/>
          <a:effectLst>
            <a:outerShdw blurRad="190500" algn="ctr" rotWithShape="0">
              <a:prstClr val="black">
                <a:alpha val="70000"/>
              </a:prstClr>
            </a:outerShdw>
          </a:effectLst>
        </p:spPr>
      </p:pic>
    </p:spTree>
    <p:extLst>
      <p:ext uri="{BB962C8B-B14F-4D97-AF65-F5344CB8AC3E}">
        <p14:creationId xmlns:p14="http://schemas.microsoft.com/office/powerpoint/2010/main" val="69779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Gracias</a:t>
            </a:r>
            <a:endParaRPr lang="en-US" dirty="0"/>
          </a:p>
        </p:txBody>
      </p:sp>
      <p:sp>
        <p:nvSpPr>
          <p:cNvPr id="6" name="TextBox 5"/>
          <p:cNvSpPr txBox="1"/>
          <p:nvPr/>
        </p:nvSpPr>
        <p:spPr>
          <a:xfrm>
            <a:off x="1021124" y="3105150"/>
            <a:ext cx="7101753" cy="338554"/>
          </a:xfrm>
          <a:prstGeom prst="rect">
            <a:avLst/>
          </a:prstGeom>
          <a:noFill/>
        </p:spPr>
        <p:txBody>
          <a:bodyPr wrap="square" rtlCol="0">
            <a:spAutoFit/>
          </a:bodyPr>
          <a:lstStyle/>
          <a:p>
            <a:pPr algn="ctr"/>
            <a:r>
              <a:rPr lang="en-US" sz="1600" dirty="0" smtClean="0">
                <a:solidFill>
                  <a:srgbClr val="043A63"/>
                </a:solidFill>
              </a:rPr>
              <a:t> </a:t>
            </a:r>
            <a:endParaRPr lang="en-US" sz="1600" dirty="0">
              <a:solidFill>
                <a:srgbClr val="043A63"/>
              </a:solidFill>
            </a:endParaRPr>
          </a:p>
        </p:txBody>
      </p:sp>
      <p:sp>
        <p:nvSpPr>
          <p:cNvPr id="3" name="TextBox 2"/>
          <p:cNvSpPr txBox="1"/>
          <p:nvPr/>
        </p:nvSpPr>
        <p:spPr>
          <a:xfrm>
            <a:off x="540327" y="2982007"/>
            <a:ext cx="8070272" cy="1200329"/>
          </a:xfrm>
          <a:prstGeom prst="rect">
            <a:avLst/>
          </a:prstGeom>
          <a:noFill/>
        </p:spPr>
        <p:txBody>
          <a:bodyPr wrap="square" rtlCol="0">
            <a:spAutoFit/>
          </a:bodyPr>
          <a:lstStyle/>
          <a:p>
            <a:r>
              <a:rPr lang="es-ES" dirty="0" smtClean="0"/>
              <a:t>Reconocimiento</a:t>
            </a:r>
            <a:r>
              <a:rPr lang="es-ES" dirty="0"/>
              <a:t>: Este material fue adaptado de </a:t>
            </a:r>
            <a:r>
              <a:rPr lang="es-ES" u="sng" dirty="0" smtClean="0">
                <a:solidFill>
                  <a:srgbClr val="0056B3"/>
                </a:solidFill>
              </a:rPr>
              <a:t>Sus Medicamentos: Sea inteligente, Esté segura</a:t>
            </a:r>
            <a:r>
              <a:rPr lang="es-ES" dirty="0" smtClean="0"/>
              <a:t> </a:t>
            </a:r>
            <a:r>
              <a:rPr lang="es-ES" dirty="0"/>
              <a:t>de la Agencia para la Investigación y la Calidad de la Atención Médica y el Consejo Nacional de Información del Paciente.</a:t>
            </a:r>
            <a:endParaRPr lang="en-US" dirty="0" smtClean="0"/>
          </a:p>
          <a:p>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1800" y="1428750"/>
            <a:ext cx="3030848" cy="1200376"/>
          </a:xfrm>
          <a:prstGeom prst="rect">
            <a:avLst/>
          </a:prstGeom>
        </p:spPr>
      </p:pic>
      <p:sp>
        <p:nvSpPr>
          <p:cNvPr id="9" name="Rectangle 8"/>
          <p:cNvSpPr/>
          <p:nvPr/>
        </p:nvSpPr>
        <p:spPr>
          <a:xfrm>
            <a:off x="540327" y="4030082"/>
            <a:ext cx="8153400" cy="507831"/>
          </a:xfrm>
          <a:prstGeom prst="rect">
            <a:avLst/>
          </a:prstGeom>
        </p:spPr>
        <p:txBody>
          <a:bodyPr wrap="square">
            <a:spAutoFit/>
          </a:bodyPr>
          <a:lstStyle/>
          <a:p>
            <a:r>
              <a:rPr lang="es-ES" sz="900" i="1" dirty="0"/>
              <a:t>Esta publicación fue respaldada por el número de acuerdo cooperativo CDC-RFA-DP18-1816 de los Centros para el Control y la Prevención de Enfermedades. Su contenido es responsabilidad exclusiva de los autores y no necesariamente representa las opiniones oficiales de los Centros para el Control y la Prevención de Enfermedades. Número de publicación </a:t>
            </a:r>
            <a:r>
              <a:rPr lang="es-ES" sz="900" i="1" dirty="0" smtClean="0"/>
              <a:t>DEDPH-WW-092121s</a:t>
            </a:r>
            <a:endParaRPr lang="en-US" sz="900" i="1" dirty="0"/>
          </a:p>
        </p:txBody>
      </p:sp>
    </p:spTree>
    <p:custDataLst>
      <p:tags r:id="rId1"/>
    </p:custDataLst>
    <p:extLst>
      <p:ext uri="{BB962C8B-B14F-4D97-AF65-F5344CB8AC3E}">
        <p14:creationId xmlns:p14="http://schemas.microsoft.com/office/powerpoint/2010/main" val="1263489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47800" y="285750"/>
            <a:ext cx="6172200" cy="4112641"/>
          </a:xfrm>
          <a:effectLst>
            <a:outerShdw blurRad="190500" algn="ctr" rotWithShape="0">
              <a:prstClr val="black">
                <a:alpha val="70000"/>
              </a:prstClr>
            </a:outerShdw>
          </a:effectLst>
        </p:spPr>
      </p:pic>
    </p:spTree>
    <p:extLst>
      <p:ext uri="{BB962C8B-B14F-4D97-AF65-F5344CB8AC3E}">
        <p14:creationId xmlns:p14="http://schemas.microsoft.com/office/powerpoint/2010/main" val="1073654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34553"/>
            <a:ext cx="7315200" cy="857250"/>
          </a:xfrm>
        </p:spPr>
        <p:txBody>
          <a:bodyPr>
            <a:normAutofit fontScale="90000"/>
          </a:bodyPr>
          <a:lstStyle/>
          <a:p>
            <a:r>
              <a:rPr lang="es-US" dirty="0" smtClean="0"/>
              <a:t>Sea Inteligente, Esté Segura – Consejo #1</a:t>
            </a:r>
            <a:br>
              <a:rPr lang="es-US" dirty="0" smtClean="0"/>
            </a:br>
            <a:r>
              <a:rPr lang="es-US" i="1" dirty="0" smtClean="0"/>
              <a:t>Comparta su información de salud</a:t>
            </a:r>
            <a:endParaRPr lang="es-US" i="1" dirty="0"/>
          </a:p>
        </p:txBody>
      </p:sp>
      <p:sp>
        <p:nvSpPr>
          <p:cNvPr id="3" name="Content Placeholder 2"/>
          <p:cNvSpPr>
            <a:spLocks noGrp="1"/>
          </p:cNvSpPr>
          <p:nvPr>
            <p:ph idx="1"/>
          </p:nvPr>
        </p:nvSpPr>
        <p:spPr>
          <a:xfrm>
            <a:off x="444500" y="1331198"/>
            <a:ext cx="8229600" cy="3394472"/>
          </a:xfrm>
        </p:spPr>
        <p:txBody>
          <a:bodyPr>
            <a:normAutofit lnSpcReduction="10000"/>
          </a:bodyPr>
          <a:lstStyle/>
          <a:p>
            <a:r>
              <a:rPr lang="es-US" dirty="0" smtClean="0"/>
              <a:t>Brinde a su equipo de cuidados médicos toda la información que necesitan sobre su salud. Comparta con su proveedor:</a:t>
            </a:r>
          </a:p>
          <a:p>
            <a:pPr lvl="1"/>
            <a:r>
              <a:rPr lang="es-US" dirty="0" smtClean="0"/>
              <a:t>Todos los medicamentos que toma, como los no recetados, vitaminas, hierbas y suplementos dietéticos.</a:t>
            </a:r>
          </a:p>
          <a:p>
            <a:pPr lvl="1"/>
            <a:r>
              <a:rPr lang="es-US" dirty="0" smtClean="0"/>
              <a:t>Medicamentos recetados por otros médicos.</a:t>
            </a:r>
          </a:p>
          <a:p>
            <a:pPr lvl="1"/>
            <a:r>
              <a:rPr lang="es-US" dirty="0" smtClean="0"/>
              <a:t>Cualquier alergia o problema con medicamentos en el pasado.</a:t>
            </a:r>
            <a:endParaRPr lang="es-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457200" y="228679"/>
            <a:ext cx="914400" cy="914400"/>
          </a:xfrm>
          <a:prstGeom prst="rect">
            <a:avLst/>
          </a:prstGeom>
        </p:spPr>
      </p:pic>
    </p:spTree>
    <p:extLst>
      <p:ext uri="{BB962C8B-B14F-4D97-AF65-F5344CB8AC3E}">
        <p14:creationId xmlns:p14="http://schemas.microsoft.com/office/powerpoint/2010/main" val="811884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bwMode="auto">
          <a:xfrm>
            <a:off x="1447800" y="209550"/>
            <a:ext cx="6248400" cy="4267199"/>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401414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69626"/>
            <a:ext cx="7315200" cy="857250"/>
          </a:xfrm>
        </p:spPr>
        <p:txBody>
          <a:bodyPr>
            <a:normAutofit fontScale="90000"/>
          </a:bodyPr>
          <a:lstStyle/>
          <a:p>
            <a:r>
              <a:rPr lang="es-US" dirty="0" smtClean="0"/>
              <a:t>Sea Inteligente, Esté Segura– Consejo #2</a:t>
            </a:r>
            <a:br>
              <a:rPr lang="es-US" dirty="0" smtClean="0"/>
            </a:br>
            <a:r>
              <a:rPr lang="es-ES" i="1" dirty="0" smtClean="0"/>
              <a:t>Haga preguntas - obtenga respuestas</a:t>
            </a:r>
            <a:endParaRPr lang="en-US" i="1" dirty="0"/>
          </a:p>
        </p:txBody>
      </p:sp>
      <p:sp>
        <p:nvSpPr>
          <p:cNvPr id="3" name="Content Placeholder 2"/>
          <p:cNvSpPr>
            <a:spLocks noGrp="1"/>
          </p:cNvSpPr>
          <p:nvPr>
            <p:ph idx="1"/>
          </p:nvPr>
        </p:nvSpPr>
        <p:spPr>
          <a:xfrm>
            <a:off x="452215" y="1473079"/>
            <a:ext cx="4038600" cy="3276601"/>
          </a:xfrm>
          <a:ln>
            <a:noFill/>
          </a:ln>
        </p:spPr>
        <p:txBody>
          <a:bodyPr>
            <a:noAutofit/>
          </a:bodyPr>
          <a:lstStyle/>
          <a:p>
            <a:pPr>
              <a:spcBef>
                <a:spcPts val="0"/>
              </a:spcBef>
            </a:pPr>
            <a:r>
              <a:rPr lang="es-US" sz="2100" dirty="0">
                <a:solidFill>
                  <a:schemeClr val="tx2">
                    <a:lumMod val="75000"/>
                  </a:schemeClr>
                </a:solidFill>
              </a:rPr>
              <a:t>¿Por qué estoy tomando este medicamento? </a:t>
            </a:r>
            <a:endParaRPr lang="es-US" sz="2100" dirty="0" smtClean="0">
              <a:solidFill>
                <a:schemeClr val="tx2">
                  <a:lumMod val="75000"/>
                </a:schemeClr>
              </a:solidFill>
            </a:endParaRPr>
          </a:p>
          <a:p>
            <a:pPr>
              <a:spcBef>
                <a:spcPts val="0"/>
              </a:spcBef>
            </a:pPr>
            <a:r>
              <a:rPr lang="es-US" sz="2100" dirty="0">
                <a:solidFill>
                  <a:schemeClr val="tx2">
                    <a:lumMod val="75000"/>
                  </a:schemeClr>
                </a:solidFill>
              </a:rPr>
              <a:t>¿Cuánto debo tomar? </a:t>
            </a:r>
            <a:endParaRPr lang="es-US" sz="2100" dirty="0" smtClean="0">
              <a:solidFill>
                <a:schemeClr val="tx2">
                  <a:lumMod val="75000"/>
                </a:schemeClr>
              </a:solidFill>
            </a:endParaRPr>
          </a:p>
          <a:p>
            <a:pPr>
              <a:spcBef>
                <a:spcPts val="0"/>
              </a:spcBef>
            </a:pPr>
            <a:r>
              <a:rPr lang="es-US" sz="2100" dirty="0">
                <a:solidFill>
                  <a:schemeClr val="tx2">
                    <a:lumMod val="75000"/>
                  </a:schemeClr>
                </a:solidFill>
              </a:rPr>
              <a:t>¿Cuándo y con qué frecuencia debo tomarlo? </a:t>
            </a:r>
            <a:endParaRPr lang="es-US" sz="2100" dirty="0" smtClean="0">
              <a:solidFill>
                <a:schemeClr val="tx2">
                  <a:lumMod val="75000"/>
                </a:schemeClr>
              </a:solidFill>
            </a:endParaRPr>
          </a:p>
          <a:p>
            <a:pPr>
              <a:spcBef>
                <a:spcPts val="0"/>
              </a:spcBef>
            </a:pPr>
            <a:r>
              <a:rPr lang="es-US" sz="2100" dirty="0">
                <a:solidFill>
                  <a:schemeClr val="tx2">
                    <a:lumMod val="75000"/>
                  </a:schemeClr>
                </a:solidFill>
              </a:rPr>
              <a:t>¿Cuánto tiempo debo tomarlo? </a:t>
            </a:r>
            <a:r>
              <a:rPr lang="es-US" sz="2100" dirty="0" smtClean="0">
                <a:solidFill>
                  <a:schemeClr val="tx2">
                    <a:lumMod val="75000"/>
                  </a:schemeClr>
                </a:solidFill>
              </a:rPr>
              <a:t>¿Puedo tener repeticiones? </a:t>
            </a:r>
          </a:p>
          <a:p>
            <a:pPr>
              <a:spcBef>
                <a:spcPts val="0"/>
              </a:spcBef>
            </a:pPr>
            <a:r>
              <a:rPr lang="es-US" sz="2100" dirty="0" smtClean="0">
                <a:solidFill>
                  <a:schemeClr val="tx2">
                    <a:lumMod val="75000"/>
                  </a:schemeClr>
                </a:solidFill>
              </a:rPr>
              <a:t>¿Qué sucede si me olvido de una dosis?</a:t>
            </a:r>
          </a:p>
          <a:p>
            <a:pPr marL="0" indent="0">
              <a:buNone/>
            </a:pPr>
            <a:endParaRPr lang="en-US" dirty="0" smtClean="0"/>
          </a:p>
          <a:p>
            <a:pPr marL="457200" lvl="1" indent="0">
              <a:buNone/>
            </a:pPr>
            <a:endParaRPr lang="en-US" dirty="0" smtClean="0"/>
          </a:p>
          <a:p>
            <a:pPr lvl="1"/>
            <a:endParaRPr lang="en-US" dirty="0"/>
          </a:p>
        </p:txBody>
      </p:sp>
      <p:sp>
        <p:nvSpPr>
          <p:cNvPr id="5" name="Content Placeholder 4"/>
          <p:cNvSpPr>
            <a:spLocks noGrp="1"/>
          </p:cNvSpPr>
          <p:nvPr>
            <p:ph idx="10"/>
          </p:nvPr>
        </p:nvSpPr>
        <p:spPr>
          <a:xfrm>
            <a:off x="4490815" y="1473079"/>
            <a:ext cx="4419600" cy="3259336"/>
          </a:xfrm>
          <a:ln>
            <a:noFill/>
          </a:ln>
        </p:spPr>
        <p:txBody>
          <a:bodyPr>
            <a:noAutofit/>
          </a:bodyPr>
          <a:lstStyle/>
          <a:p>
            <a:pPr>
              <a:spcBef>
                <a:spcPts val="0"/>
              </a:spcBef>
            </a:pPr>
            <a:r>
              <a:rPr lang="es-US" sz="2100" dirty="0">
                <a:solidFill>
                  <a:schemeClr val="tx2">
                    <a:lumMod val="75000"/>
                  </a:schemeClr>
                </a:solidFill>
              </a:rPr>
              <a:t>¿Significa este nuevo medicamento que debo dejar de tomar otros medicamentos? </a:t>
            </a:r>
            <a:endParaRPr lang="es-US" sz="2100" dirty="0" smtClean="0">
              <a:solidFill>
                <a:schemeClr val="tx2">
                  <a:lumMod val="75000"/>
                </a:schemeClr>
              </a:solidFill>
            </a:endParaRPr>
          </a:p>
          <a:p>
            <a:pPr>
              <a:spcBef>
                <a:spcPts val="0"/>
              </a:spcBef>
            </a:pPr>
            <a:r>
              <a:rPr lang="es-US" sz="2100" dirty="0">
                <a:solidFill>
                  <a:schemeClr val="tx2">
                    <a:lumMod val="75000"/>
                  </a:schemeClr>
                </a:solidFill>
              </a:rPr>
              <a:t>¿Hay efectos </a:t>
            </a:r>
            <a:r>
              <a:rPr lang="es-US" sz="2100" dirty="0" smtClean="0">
                <a:solidFill>
                  <a:schemeClr val="tx2">
                    <a:lumMod val="75000"/>
                  </a:schemeClr>
                </a:solidFill>
              </a:rPr>
              <a:t>secundarios?</a:t>
            </a:r>
          </a:p>
          <a:p>
            <a:pPr>
              <a:spcBef>
                <a:spcPts val="0"/>
              </a:spcBef>
            </a:pPr>
            <a:r>
              <a:rPr lang="es-US" sz="2100" dirty="0" smtClean="0">
                <a:solidFill>
                  <a:schemeClr val="tx2">
                    <a:lumMod val="75000"/>
                  </a:schemeClr>
                </a:solidFill>
              </a:rPr>
              <a:t> </a:t>
            </a:r>
            <a:r>
              <a:rPr lang="es-US" sz="2100" dirty="0">
                <a:solidFill>
                  <a:schemeClr val="tx2">
                    <a:lumMod val="75000"/>
                  </a:schemeClr>
                </a:solidFill>
              </a:rPr>
              <a:t>¿ </a:t>
            </a:r>
            <a:r>
              <a:rPr lang="es-US" sz="2100" dirty="0" smtClean="0">
                <a:solidFill>
                  <a:schemeClr val="tx2">
                    <a:lumMod val="75000"/>
                  </a:schemeClr>
                </a:solidFill>
              </a:rPr>
              <a:t>Qué debo </a:t>
            </a:r>
            <a:r>
              <a:rPr lang="es-US" sz="2100" dirty="0">
                <a:solidFill>
                  <a:schemeClr val="tx2">
                    <a:lumMod val="75000"/>
                  </a:schemeClr>
                </a:solidFill>
              </a:rPr>
              <a:t>hacer </a:t>
            </a:r>
            <a:r>
              <a:rPr lang="es-US" sz="2100" dirty="0" smtClean="0">
                <a:solidFill>
                  <a:schemeClr val="tx2">
                    <a:lumMod val="75000"/>
                  </a:schemeClr>
                </a:solidFill>
              </a:rPr>
              <a:t>si experimento esos efectos secundarios?</a:t>
            </a:r>
            <a:endParaRPr lang="en-US" sz="2100" dirty="0" smtClean="0">
              <a:solidFill>
                <a:schemeClr val="tx2">
                  <a:lumMod val="75000"/>
                </a:schemeClr>
              </a:solidFill>
            </a:endParaRPr>
          </a:p>
          <a:p>
            <a:pPr>
              <a:spcBef>
                <a:spcPts val="0"/>
              </a:spcBef>
            </a:pPr>
            <a:r>
              <a:rPr lang="es-US" sz="2100" dirty="0">
                <a:solidFill>
                  <a:schemeClr val="tx2">
                    <a:lumMod val="75000"/>
                  </a:schemeClr>
                </a:solidFill>
              </a:rPr>
              <a:t>¿Hay alimentos, </a:t>
            </a:r>
            <a:r>
              <a:rPr lang="es-US" sz="2100" dirty="0" smtClean="0">
                <a:solidFill>
                  <a:schemeClr val="tx2">
                    <a:lumMod val="75000"/>
                  </a:schemeClr>
                </a:solidFill>
              </a:rPr>
              <a:t>bebidas, </a:t>
            </a:r>
            <a:r>
              <a:rPr lang="es-US" sz="2100" dirty="0">
                <a:solidFill>
                  <a:schemeClr val="tx2">
                    <a:lumMod val="75000"/>
                  </a:schemeClr>
                </a:solidFill>
              </a:rPr>
              <a:t>otros medicamentos o actividades que deba evitar? </a:t>
            </a:r>
            <a:endParaRPr lang="en-US" sz="2100" dirty="0">
              <a:solidFill>
                <a:schemeClr val="tx2">
                  <a:lumMod val="75000"/>
                </a:schemeClr>
              </a:solidFill>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423729" y="241051"/>
            <a:ext cx="914400" cy="914400"/>
          </a:xfrm>
          <a:prstGeom prst="rect">
            <a:avLst/>
          </a:prstGeom>
        </p:spPr>
      </p:pic>
    </p:spTree>
    <p:extLst>
      <p:ext uri="{BB962C8B-B14F-4D97-AF65-F5344CB8AC3E}">
        <p14:creationId xmlns:p14="http://schemas.microsoft.com/office/powerpoint/2010/main" val="2247538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a14="http://schemas.microsoft.com/office/drawing/2010/main" val="0"/>
              </a:ext>
            </a:extLst>
          </a:blip>
          <a:stretch>
            <a:fillRect/>
          </a:stretch>
        </p:blipFill>
        <p:spPr>
          <a:xfrm>
            <a:off x="1498362" y="243734"/>
            <a:ext cx="6039740" cy="4191000"/>
          </a:xfrm>
          <a:prstGeom prst="rect">
            <a:avLst/>
          </a:prstGeom>
          <a:effectLst>
            <a:outerShdw blurRad="190500" algn="ctr" rotWithShape="0">
              <a:prstClr val="black">
                <a:alpha val="70000"/>
              </a:prstClr>
            </a:outerShdw>
          </a:effectLst>
        </p:spPr>
      </p:pic>
    </p:spTree>
    <p:extLst>
      <p:ext uri="{BB962C8B-B14F-4D97-AF65-F5344CB8AC3E}">
        <p14:creationId xmlns:p14="http://schemas.microsoft.com/office/powerpoint/2010/main" val="1583728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7621" y="252535"/>
            <a:ext cx="7696200" cy="857250"/>
          </a:xfrm>
        </p:spPr>
        <p:txBody>
          <a:bodyPr>
            <a:normAutofit fontScale="90000"/>
          </a:bodyPr>
          <a:lstStyle/>
          <a:p>
            <a:r>
              <a:rPr lang="es-US" dirty="0" smtClean="0"/>
              <a:t>Sea Inteligente, Esté Segura– Consejo # 3</a:t>
            </a:r>
            <a:br>
              <a:rPr lang="es-US" dirty="0" smtClean="0"/>
            </a:br>
            <a:r>
              <a:rPr lang="es-US" i="1" dirty="0" smtClean="0"/>
              <a:t>Siga su plan de tratamiento</a:t>
            </a:r>
            <a:endParaRPr lang="es-US" i="1" dirty="0"/>
          </a:p>
        </p:txBody>
      </p:sp>
      <p:sp>
        <p:nvSpPr>
          <p:cNvPr id="8" name="Content Placeholder 7"/>
          <p:cNvSpPr>
            <a:spLocks noGrp="1"/>
          </p:cNvSpPr>
          <p:nvPr>
            <p:ph idx="1"/>
          </p:nvPr>
        </p:nvSpPr>
        <p:spPr>
          <a:xfrm>
            <a:off x="593221" y="1504950"/>
            <a:ext cx="8229600" cy="3394472"/>
          </a:xfrm>
        </p:spPr>
        <p:txBody>
          <a:bodyPr/>
          <a:lstStyle/>
          <a:p>
            <a:r>
              <a:rPr lang="es-ES" dirty="0"/>
              <a:t>Tome todos los antibióticos que le recetaron</a:t>
            </a:r>
            <a:r>
              <a:rPr lang="en-US" dirty="0" smtClean="0"/>
              <a:t>.</a:t>
            </a:r>
          </a:p>
          <a:p>
            <a:r>
              <a:rPr lang="es-ES" dirty="0"/>
              <a:t>Pregunte si es necesario volver a surtir su receta</a:t>
            </a:r>
            <a:r>
              <a:rPr lang="es-ES" dirty="0" smtClean="0"/>
              <a:t>.</a:t>
            </a:r>
          </a:p>
          <a:p>
            <a:r>
              <a:rPr lang="es-ES" dirty="0"/>
              <a:t>Nunca le dé su medicamento recetado a otra persona.</a:t>
            </a: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93221" y="223960"/>
            <a:ext cx="914400" cy="914400"/>
          </a:xfrm>
          <a:prstGeom prst="rect">
            <a:avLst/>
          </a:prstGeom>
        </p:spPr>
      </p:pic>
    </p:spTree>
    <p:extLst>
      <p:ext uri="{BB962C8B-B14F-4D97-AF65-F5344CB8AC3E}">
        <p14:creationId xmlns:p14="http://schemas.microsoft.com/office/powerpoint/2010/main" val="3581615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133350"/>
            <a:ext cx="3083305" cy="2058198"/>
          </a:xfrm>
          <a:prstGeom prst="rect">
            <a:avLst/>
          </a:prstGeom>
          <a:effectLst>
            <a:outerShdw blurRad="190500" algn="ctr" rotWithShape="0">
              <a:prstClr val="black">
                <a:alpha val="70000"/>
              </a:prstClr>
            </a:outerShdw>
          </a:effectLst>
        </p:spPr>
      </p:pic>
      <p:pic>
        <p:nvPicPr>
          <p:cNvPr id="5" name="Picture 4"/>
          <p:cNvPicPr>
            <a:picLocks noChangeAspect="1"/>
          </p:cNvPicPr>
          <p:nvPr/>
        </p:nvPicPr>
        <p:blipFill rotWithShape="1">
          <a:blip r:embed="rId4"/>
          <a:srcRect l="2083" r="2083"/>
          <a:stretch/>
        </p:blipFill>
        <p:spPr>
          <a:xfrm>
            <a:off x="4724400" y="147282"/>
            <a:ext cx="3352800" cy="4305323"/>
          </a:xfrm>
          <a:prstGeom prst="rect">
            <a:avLst/>
          </a:prstGeom>
          <a:ln>
            <a:noFill/>
          </a:ln>
          <a:effectLst>
            <a:outerShdw blurRad="190500" algn="ctr" rotWithShape="0">
              <a:prstClr val="black">
                <a:alpha val="70000"/>
              </a:prstClr>
            </a:outerShdw>
          </a:effectLst>
        </p:spPr>
      </p:pic>
      <p:pic>
        <p:nvPicPr>
          <p:cNvPr id="7" name="Picture 6"/>
          <p:cNvPicPr/>
          <p:nvPr/>
        </p:nvPicPr>
        <p:blipFill>
          <a:blip r:embed="rId5" cstate="print">
            <a:extLst>
              <a:ext uri="{28A0092B-C50C-407E-A947-70E740481C1C}">
                <a14:useLocalDpi xmlns:a14="http://schemas.microsoft.com/office/drawing/2010/main" val="0"/>
              </a:ext>
            </a:extLst>
          </a:blip>
          <a:stretch>
            <a:fillRect/>
          </a:stretch>
        </p:blipFill>
        <p:spPr>
          <a:xfrm>
            <a:off x="1218063" y="2299482"/>
            <a:ext cx="3083304" cy="2057400"/>
          </a:xfrm>
          <a:prstGeom prst="rect">
            <a:avLst/>
          </a:prstGeom>
          <a:effectLst>
            <a:outerShdw blurRad="190500" algn="ctr" rotWithShape="0">
              <a:prstClr val="black">
                <a:alpha val="70000"/>
              </a:prstClr>
            </a:outerShdw>
          </a:effectLst>
        </p:spPr>
      </p:pic>
    </p:spTree>
    <p:extLst>
      <p:ext uri="{BB962C8B-B14F-4D97-AF65-F5344CB8AC3E}">
        <p14:creationId xmlns:p14="http://schemas.microsoft.com/office/powerpoint/2010/main" val="415585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05978"/>
            <a:ext cx="7010400" cy="857250"/>
          </a:xfrm>
        </p:spPr>
        <p:txBody>
          <a:bodyPr>
            <a:noAutofit/>
          </a:bodyPr>
          <a:lstStyle/>
          <a:p>
            <a:r>
              <a:rPr lang="es-US" sz="3200" dirty="0" smtClean="0"/>
              <a:t>Sea Inteligente, Esté Segura – Consejo #4</a:t>
            </a:r>
            <a:br>
              <a:rPr lang="es-US" sz="3200" dirty="0" smtClean="0"/>
            </a:br>
            <a:r>
              <a:rPr lang="es-US" sz="3200" i="1" dirty="0" smtClean="0"/>
              <a:t>Mantenga un registro de sus medicamentos</a:t>
            </a:r>
            <a:endParaRPr lang="es-US" sz="3200" i="1" dirty="0"/>
          </a:p>
        </p:txBody>
      </p:sp>
      <p:sp>
        <p:nvSpPr>
          <p:cNvPr id="8" name="Content Placeholder 7"/>
          <p:cNvSpPr>
            <a:spLocks noGrp="1"/>
          </p:cNvSpPr>
          <p:nvPr>
            <p:ph idx="1"/>
          </p:nvPr>
        </p:nvSpPr>
        <p:spPr>
          <a:xfrm>
            <a:off x="3352800" y="1321886"/>
            <a:ext cx="5105400" cy="2784872"/>
          </a:xfrm>
        </p:spPr>
        <p:txBody>
          <a:bodyPr/>
          <a:lstStyle/>
          <a:p>
            <a:r>
              <a:rPr lang="en-US" dirty="0" smtClean="0"/>
              <a:t> </a:t>
            </a:r>
            <a:r>
              <a:rPr lang="es-ES" dirty="0"/>
              <a:t>Use su teléfono inteligente o una tarjeta de billetera para realizar un seguimiento de sus medicamentos, vitaminas, hierbas y otros suplementos </a:t>
            </a:r>
            <a:r>
              <a:rPr lang="es-ES" dirty="0" smtClean="0"/>
              <a:t>dietéticos.</a:t>
            </a: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37010" y="205978"/>
            <a:ext cx="914400" cy="914400"/>
          </a:xfrm>
          <a:prstGeom prst="rect">
            <a:avLst/>
          </a:prstGeom>
        </p:spPr>
      </p:pic>
      <p:pic>
        <p:nvPicPr>
          <p:cNvPr id="3" name="Picture 2"/>
          <p:cNvPicPr>
            <a:picLocks noChangeAspect="1"/>
          </p:cNvPicPr>
          <p:nvPr/>
        </p:nvPicPr>
        <p:blipFill>
          <a:blip r:embed="rId4"/>
          <a:stretch>
            <a:fillRect/>
          </a:stretch>
        </p:blipFill>
        <p:spPr>
          <a:xfrm>
            <a:off x="915047" y="1447800"/>
            <a:ext cx="2158894" cy="2419350"/>
          </a:xfrm>
          <a:prstGeom prst="rect">
            <a:avLst/>
          </a:prstGeom>
          <a:effectLst>
            <a:outerShdw blurRad="190500" algn="ctr" rotWithShape="0">
              <a:prstClr val="black">
                <a:alpha val="70000"/>
              </a:prstClr>
            </a:outerShdw>
          </a:effectLst>
        </p:spPr>
      </p:pic>
      <p:sp>
        <p:nvSpPr>
          <p:cNvPr id="5" name="TextBox 4"/>
          <p:cNvSpPr txBox="1"/>
          <p:nvPr/>
        </p:nvSpPr>
        <p:spPr>
          <a:xfrm>
            <a:off x="932139" y="3901440"/>
            <a:ext cx="2093586" cy="369332"/>
          </a:xfrm>
          <a:prstGeom prst="rect">
            <a:avLst/>
          </a:prstGeom>
          <a:noFill/>
        </p:spPr>
        <p:txBody>
          <a:bodyPr wrap="none" rtlCol="0">
            <a:spAutoFit/>
          </a:bodyPr>
          <a:lstStyle/>
          <a:p>
            <a:r>
              <a:rPr lang="en-US" dirty="0" smtClean="0">
                <a:hlinkClick r:id="rId5"/>
              </a:rPr>
              <a:t>Scriptyourfuture.org</a:t>
            </a:r>
            <a:endParaRPr lang="en-US" dirty="0"/>
          </a:p>
        </p:txBody>
      </p:sp>
    </p:spTree>
    <p:extLst>
      <p:ext uri="{BB962C8B-B14F-4D97-AF65-F5344CB8AC3E}">
        <p14:creationId xmlns:p14="http://schemas.microsoft.com/office/powerpoint/2010/main" val="9768039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OFFICE THEME" val="XwDQMl7i"/>
  <p:tag name="ARTICULATE_SLIDE_COUNT" val="46"/>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QIN QIO 4</Template>
  <TotalTime>13395</TotalTime>
  <Words>1544</Words>
  <Application>Microsoft Office PowerPoint</Application>
  <PresentationFormat>On-screen Show (16:9)</PresentationFormat>
  <Paragraphs>67</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Arial Narrow</vt:lpstr>
      <vt:lpstr>Calibri</vt:lpstr>
      <vt:lpstr>Courier New</vt:lpstr>
      <vt:lpstr>DINOT</vt:lpstr>
      <vt:lpstr>DINOT-Bold</vt:lpstr>
      <vt:lpstr>Times New Roman</vt:lpstr>
      <vt:lpstr>Office Theme</vt:lpstr>
      <vt:lpstr>PowerPoint Presentation</vt:lpstr>
      <vt:lpstr>PowerPoint Presentation</vt:lpstr>
      <vt:lpstr>Sea Inteligente, Esté Segura – Consejo #1 Comparta su información de salud</vt:lpstr>
      <vt:lpstr>PowerPoint Presentation</vt:lpstr>
      <vt:lpstr>Sea Inteligente, Esté Segura– Consejo #2 Haga preguntas - obtenga respuestas</vt:lpstr>
      <vt:lpstr>PowerPoint Presentation</vt:lpstr>
      <vt:lpstr>Sea Inteligente, Esté Segura– Consejo # 3 Siga su plan de tratamiento</vt:lpstr>
      <vt:lpstr>PowerPoint Presentation</vt:lpstr>
      <vt:lpstr>Sea Inteligente, Esté Segura – Consejo #4 Mantenga un registro de sus medicamentos</vt:lpstr>
      <vt:lpstr>Medicamentos Genéricos</vt:lpstr>
      <vt:lpstr>PowerPoint Presentation</vt:lpstr>
      <vt:lpstr>Sea inteligente, Esté segura</vt:lpstr>
      <vt:lpstr>Gracias</vt:lpstr>
    </vt:vector>
  </TitlesOfParts>
  <Company>WVMI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Krista</dc:creator>
  <cp:lastModifiedBy>Vince, Mitzi</cp:lastModifiedBy>
  <cp:revision>452</cp:revision>
  <cp:lastPrinted>2021-04-19T12:54:27Z</cp:lastPrinted>
  <dcterms:created xsi:type="dcterms:W3CDTF">2019-11-26T20:52:01Z</dcterms:created>
  <dcterms:modified xsi:type="dcterms:W3CDTF">2021-09-21T16:11:07Z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FA83CA84-6AD6-41E2-8ACA-5BF8D778E628</vt:lpwstr>
  </property>
  <property fmtid="{D5CDD505-2E9C-101B-9397-08002B2CF9AE}" pid="3" name="ArticulatePath">
    <vt:lpwstr>Presentation1</vt:lpwstr>
  </property>
</Properties>
</file>