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5" r:id="rId3"/>
    <p:sldId id="258" r:id="rId4"/>
    <p:sldId id="280" r:id="rId5"/>
    <p:sldId id="277" r:id="rId6"/>
    <p:sldId id="271" r:id="rId7"/>
    <p:sldId id="284" r:id="rId8"/>
    <p:sldId id="289" r:id="rId9"/>
    <p:sldId id="290" r:id="rId10"/>
    <p:sldId id="278" r:id="rId11"/>
    <p:sldId id="281" r:id="rId12"/>
    <p:sldId id="283" r:id="rId13"/>
    <p:sldId id="257" r:id="rId14"/>
    <p:sldId id="268" r:id="rId15"/>
    <p:sldId id="262" r:id="rId16"/>
    <p:sldId id="266" r:id="rId17"/>
    <p:sldId id="273" r:id="rId18"/>
    <p:sldId id="282" r:id="rId19"/>
    <p:sldId id="264" r:id="rId20"/>
    <p:sldId id="263" r:id="rId21"/>
    <p:sldId id="285" r:id="rId22"/>
    <p:sldId id="286" r:id="rId23"/>
    <p:sldId id="288" r:id="rId24"/>
    <p:sldId id="287" r:id="rId25"/>
    <p:sldId id="291" r:id="rId26"/>
    <p:sldId id="269" r:id="rId27"/>
    <p:sldId id="29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28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0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2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8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98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71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83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1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53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7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61A3-AF0B-4707-B19A-2D466D9CE28C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CBC1B4-8C49-4901-8F12-AB22167F24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ha.gov/laws-regs/regulations/standardnumber/1910/1910.134#1910.134(k)" TargetMode="External"/><Relationship Id="rId3" Type="http://schemas.openxmlformats.org/officeDocument/2006/relationships/hyperlink" Target="https://www.osha.gov/laws-regs/regulations/standardnumber/1910/1910.134" TargetMode="External"/><Relationship Id="rId7" Type="http://schemas.openxmlformats.org/officeDocument/2006/relationships/hyperlink" Target="https://www.osha.gov/laws-regs/regulations/standardnumber/1910/1910.134#1910.134(c)(1)(vii)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ha.gov/laws-regs/regulations/standardnumber/1910/1910.134#1910.134(c)" TargetMode="External"/><Relationship Id="rId11" Type="http://schemas.openxmlformats.org/officeDocument/2006/relationships/hyperlink" Target="https://www.osha.gov/laws-regs/regulations/standardnumber/1910/1910.134#1910.134(m)" TargetMode="External"/><Relationship Id="rId5" Type="http://schemas.openxmlformats.org/officeDocument/2006/relationships/hyperlink" Target="https://www.osha.gov/laws-regs/regulations/standardnumber/1910/1910.134#1910.134(a)" TargetMode="External"/><Relationship Id="rId10" Type="http://schemas.openxmlformats.org/officeDocument/2006/relationships/hyperlink" Target="https://www.osha.gov/laws-regs/regulations/standardnumber/1910/1910.134#1910.134(f)" TargetMode="External"/><Relationship Id="rId4" Type="http://schemas.openxmlformats.org/officeDocument/2006/relationships/hyperlink" Target="https://www.osha.gov/sites/default/files/enforcement/directives/CPL_02-02-078.pdf" TargetMode="External"/><Relationship Id="rId9" Type="http://schemas.openxmlformats.org/officeDocument/2006/relationships/hyperlink" Target="https://www.osha.gov/laws-regs/regulations/standardnumber/1910/1910.134#1910.134(e)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dc.gov/mmwr/preview/mmwrhtml/rr5417a1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dc.gov/tb/publications/guidelines/appendixb_092706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mmwr/volumes/71/wr/mm7112a1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cdc.gov/mmwr/volumes/68/wr/mm6819a3.htm?s_cid=mm6819a3_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cdc.gov/mmwr/volumes/68/wr/mm6819a3.htm?s_cid=mm6819a3_w#B1_dow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tb/links/tboffices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ealth.pa.gov/topics/programs/Tuberculosis/Pages/Tuberculosis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eps.wv.gov/tuberculosis/pages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BA84-FFCA-4BAB-99E6-29F52084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TB in LTC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6A5A-747C-497C-AF10-82A4FC04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780" y="1703691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Focus:  TB Annual Risk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C003F-4789-4F1A-808B-4FA483A0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925" y="5123371"/>
            <a:ext cx="2140172" cy="1110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DA00B-D3EB-4D0C-9FF2-D163D012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776" y="2358913"/>
            <a:ext cx="2277795" cy="21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3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F60151-86F5-4A8A-A7E6-A4DAAEBF0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99" y="-4640"/>
            <a:ext cx="6915705" cy="3428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BA00B-AF66-4DFC-8531-535B8D717E6D}"/>
              </a:ext>
            </a:extLst>
          </p:cNvPr>
          <p:cNvSpPr txBox="1"/>
          <p:nvPr/>
        </p:nvSpPr>
        <p:spPr>
          <a:xfrm>
            <a:off x="7059967" y="99925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https://www.osha.gov/tuberculosis/standards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56AE4-1590-4C00-81CF-FD5A85AE278C}"/>
              </a:ext>
            </a:extLst>
          </p:cNvPr>
          <p:cNvSpPr txBox="1"/>
          <p:nvPr/>
        </p:nvSpPr>
        <p:spPr>
          <a:xfrm>
            <a:off x="825623" y="13405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D0C99-FBAE-4F5F-8CB8-6BC8C5918FFF}"/>
              </a:ext>
            </a:extLst>
          </p:cNvPr>
          <p:cNvSpPr txBox="1"/>
          <p:nvPr/>
        </p:nvSpPr>
        <p:spPr>
          <a:xfrm>
            <a:off x="266330" y="3533130"/>
            <a:ext cx="11416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Helvetica Neue"/>
              </a:rPr>
              <a:t>Requirements under OSHA's Respiratory Protection Standard, </a:t>
            </a:r>
            <a:r>
              <a:rPr lang="en-US" sz="1600" b="1" i="0" u="none" strike="noStrike" dirty="0">
                <a:solidFill>
                  <a:srgbClr val="003399"/>
                </a:solidFill>
                <a:effectLst/>
                <a:latin typeface="Helvetica Neue"/>
                <a:hlinkClick r:id="rId3" tooltip="29 CFR 1910.134"/>
              </a:rPr>
              <a:t>29 CFR 1910.134</a:t>
            </a:r>
            <a:endParaRPr lang="en-US" sz="16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Employers must comply with applicable provisions of OSHA's Respiratory Protection standard, 29 CFR 1910.134, for using respirators to protect against TB hazards, including: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Following the hierarchy of controls required by the standard and providing appropriate respirators when such equipment is necessary to protect the health of the employee(s).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4" tooltip="The minimally acceptable level of respiratory protection for TB is the Type N95 Respirato - PDF"/>
              </a:rPr>
              <a:t>The minimally acceptable level of respiratory protection for TB is the Type N95 Respirator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. [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5" tooltip="29 CFR 1910.134(a)"/>
              </a:rPr>
              <a:t>29 CFR 1910.134(a)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]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Establishing and implementing a written respiratory protective program that includes the elements required by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6" tooltip="29 CFR 1910.134(c)"/>
              </a:rPr>
              <a:t>29 CFR 1910.134(c)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Training employees in the respiratory hazards to which they are potentially exposed during routine and emergency situations. [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7" tooltip="29 CFR 1910.134(c)(1)(vii)"/>
              </a:rPr>
              <a:t>29 CFR 1910.134(c)(1)(vii)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]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Complying with other provisions of the standard, including those provisions requiring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8" tooltip="respirator training"/>
              </a:rPr>
              <a:t>respirator training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,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9" tooltip="medical evaluations"/>
              </a:rPr>
              <a:t>medical evaluations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,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10" tooltip="fit testing"/>
              </a:rPr>
              <a:t>fit testing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, a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6" tooltip="written respiratory protection program"/>
              </a:rPr>
              <a:t>written respiratory protection program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, and </a:t>
            </a:r>
            <a:r>
              <a:rPr lang="en-US" sz="1600" b="0" i="0" u="none" strike="noStrike" dirty="0">
                <a:solidFill>
                  <a:srgbClr val="003399"/>
                </a:solidFill>
                <a:effectLst/>
                <a:latin typeface="Helvetica Neue"/>
                <a:hlinkClick r:id="rId11" tooltip="recordkeeping"/>
              </a:rPr>
              <a:t>recordkeeping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, at no cost to the employee.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49A2-B664-4420-8801-D5C617F4B19D}"/>
              </a:ext>
            </a:extLst>
          </p:cNvPr>
          <p:cNvSpPr txBox="1"/>
          <p:nvPr/>
        </p:nvSpPr>
        <p:spPr>
          <a:xfrm>
            <a:off x="8611305" y="175429"/>
            <a:ext cx="1495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OSHA</a:t>
            </a:r>
          </a:p>
        </p:txBody>
      </p:sp>
    </p:spTree>
    <p:extLst>
      <p:ext uri="{BB962C8B-B14F-4D97-AF65-F5344CB8AC3E}">
        <p14:creationId xmlns:p14="http://schemas.microsoft.com/office/powerpoint/2010/main" val="381480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938D-394E-4BF6-AD61-600F3F41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CMS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E519-647E-45E9-9CF2-CFC7A372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96" y="472094"/>
            <a:ext cx="10515600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Regulations: Appendix</a:t>
            </a:r>
            <a:r>
              <a:rPr lang="en-US" dirty="0"/>
              <a:t> PP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211EC-D99D-4922-A4A3-6CFBF0C9038B}"/>
              </a:ext>
            </a:extLst>
          </p:cNvPr>
          <p:cNvSpPr txBox="1"/>
          <p:nvPr/>
        </p:nvSpPr>
        <p:spPr>
          <a:xfrm>
            <a:off x="12948" y="856357"/>
            <a:ext cx="587701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§483.70(e) Facility Assessment (F838)</a:t>
            </a:r>
          </a:p>
          <a:p>
            <a:r>
              <a:rPr lang="en-US" dirty="0"/>
              <a:t>A </a:t>
            </a:r>
            <a:r>
              <a:rPr lang="en-US" b="1" u="sng" dirty="0"/>
              <a:t>community-based risk assessment </a:t>
            </a:r>
            <a:r>
              <a:rPr lang="en-US" dirty="0"/>
              <a:t>should include review for risk of infections (e.g., multidrug-resistant organisms- MDROs) and communicable diseases such as </a:t>
            </a:r>
            <a:r>
              <a:rPr lang="en-US" b="1" u="sng" dirty="0"/>
              <a:t>tuberculosis</a:t>
            </a:r>
            <a:r>
              <a:rPr lang="en-US" dirty="0"/>
              <a:t> and influenza. </a:t>
            </a:r>
          </a:p>
          <a:p>
            <a:r>
              <a:rPr lang="en-US" dirty="0"/>
              <a:t>Appropriate resident </a:t>
            </a:r>
            <a:r>
              <a:rPr lang="en-US" b="1" u="sng" dirty="0"/>
              <a:t>tuberculosis screening</a:t>
            </a:r>
            <a:r>
              <a:rPr lang="en-US" dirty="0"/>
              <a:t> should be performed </a:t>
            </a:r>
            <a:r>
              <a:rPr lang="en-US" b="1" u="sng" dirty="0"/>
              <a:t>based on state requirements</a:t>
            </a:r>
            <a:r>
              <a:rPr lang="en-US" dirty="0"/>
              <a:t>.</a:t>
            </a:r>
          </a:p>
          <a:p>
            <a:r>
              <a:rPr lang="en-US" u="sng" dirty="0"/>
              <a:t>INFECTION CONTROL POLICIES AND PROCEDURES </a:t>
            </a:r>
          </a:p>
          <a:p>
            <a:r>
              <a:rPr lang="en-US" b="1" dirty="0"/>
              <a:t>The facility must develop and implement written policies and procedures for the provision of infection prevention and control. </a:t>
            </a:r>
            <a:r>
              <a:rPr lang="en-US" dirty="0"/>
              <a:t>The facility administration and medical director should ensure that current standards of practice based on recognized guidelines are incorporated in the resident care policies and procedures. </a:t>
            </a:r>
            <a:r>
              <a:rPr lang="en-US" b="1" dirty="0"/>
              <a:t>These IPCP policies and procedures must include, at a minimum:</a:t>
            </a:r>
          </a:p>
          <a:p>
            <a:r>
              <a:rPr lang="en-US" dirty="0"/>
              <a:t>o </a:t>
            </a:r>
            <a:r>
              <a:rPr lang="en-US" b="1" i="1" u="sng" dirty="0"/>
              <a:t>Assessing risks for tuberculosis (TB) based on regional/community data and screening staff to the extent permitted under applicable federal guidelines 49 and state law; </a:t>
            </a:r>
          </a:p>
          <a:p>
            <a:endParaRPr lang="en-US" b="1" i="1" u="sng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3B87A-93E6-4812-A31B-6915226E70FD}"/>
              </a:ext>
            </a:extLst>
          </p:cNvPr>
          <p:cNvSpPr txBox="1"/>
          <p:nvPr/>
        </p:nvSpPr>
        <p:spPr>
          <a:xfrm>
            <a:off x="7075503" y="1410219"/>
            <a:ext cx="47584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§483.80 Infection Control (F880)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facility must establish and maintain an infection prevention and control program designed to provide a safe, sanitary and comfortable environment and to help prevent the development and transmission of communicable diseases and infections.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1373-8754-4798-A454-4E8E3D0D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Guidance: CDC </a:t>
            </a:r>
            <a:br>
              <a:rPr lang="en-US" dirty="0"/>
            </a:br>
            <a:r>
              <a:rPr lang="en-US" dirty="0"/>
              <a:t>Annual TB Risk Assessment 2005</a:t>
            </a:r>
            <a:br>
              <a:rPr lang="en-US" dirty="0"/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https://www.cdc.gov/mmwr/preview/mmwrhtml/rr5417a1.htm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44851-59D5-44AA-91B4-D42E0C8F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0633" y="2016125"/>
            <a:ext cx="5125059" cy="34496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C93F1E-D6A9-4E1F-96A6-A9D94BF6BC04}"/>
              </a:ext>
            </a:extLst>
          </p:cNvPr>
          <p:cNvSpPr txBox="1"/>
          <p:nvPr/>
        </p:nvSpPr>
        <p:spPr>
          <a:xfrm>
            <a:off x="1713390" y="6123543"/>
            <a:ext cx="1019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Initial, as indicated and then at least annual evaluation for the risk of TB Transmission in your facility</a:t>
            </a:r>
          </a:p>
        </p:txBody>
      </p:sp>
    </p:spTree>
    <p:extLst>
      <p:ext uri="{BB962C8B-B14F-4D97-AF65-F5344CB8AC3E}">
        <p14:creationId xmlns:p14="http://schemas.microsoft.com/office/powerpoint/2010/main" val="261171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180B-2EBF-467D-9E1C-BB67352F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800" dirty="0">
                <a:effectLst/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8206B8-F883-429A-B401-71424487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575" y="1253331"/>
            <a:ext cx="8726850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9A1A1E-9750-4446-AF06-2ABD50F900E2}"/>
              </a:ext>
            </a:extLst>
          </p:cNvPr>
          <p:cNvSpPr txBox="1"/>
          <p:nvPr/>
        </p:nvSpPr>
        <p:spPr>
          <a:xfrm>
            <a:off x="1089764" y="338203"/>
            <a:ext cx="495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Every Year on March 24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80179-EB02-4275-ABBA-4808B89AAF92}"/>
              </a:ext>
            </a:extLst>
          </p:cNvPr>
          <p:cNvSpPr txBox="1"/>
          <p:nvPr/>
        </p:nvSpPr>
        <p:spPr>
          <a:xfrm>
            <a:off x="1652676" y="5550300"/>
            <a:ext cx="1031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Rates are released on this day.</a:t>
            </a:r>
          </a:p>
          <a:p>
            <a:r>
              <a:rPr lang="en-US" dirty="0"/>
              <a:t>Can be used to signify the time frame for the TB Annual Risk Assessment and TB education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23091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0A1E-4D77-473B-AA51-F8D5540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1" y="365125"/>
            <a:ext cx="11996531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Appendix B. Tuberculosis (TB) Risk assessment worksheet </a:t>
            </a:r>
            <a:br>
              <a:rPr lang="en-US" sz="3600" dirty="0"/>
            </a:br>
            <a:r>
              <a:rPr lang="en-US" sz="1800" dirty="0">
                <a:hlinkClick r:id="rId2"/>
              </a:rPr>
              <a:t>https://www.cdc.gov/tb/publications/guidelines/appendixb_092706.pdf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72D31-F547-417E-A3D3-C0F3A2A65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835" y="1920875"/>
            <a:ext cx="79303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2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D687-4D07-468E-B11E-0D7D2FA1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 National, State, County TB Rates</a:t>
            </a:r>
            <a:br>
              <a:rPr lang="en-US" dirty="0"/>
            </a:br>
            <a:r>
              <a:rPr lang="en-US" dirty="0"/>
              <a:t>Call the STATE TB Program for county #s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E9E421-CB4C-46F1-857B-840A8A987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1847" y="2016125"/>
            <a:ext cx="3462630" cy="34496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68C79D-56B5-4CDA-B9FE-FEC55C21D4D0}"/>
              </a:ext>
            </a:extLst>
          </p:cNvPr>
          <p:cNvSpPr/>
          <p:nvPr/>
        </p:nvSpPr>
        <p:spPr>
          <a:xfrm>
            <a:off x="4518734" y="2050742"/>
            <a:ext cx="710214" cy="1597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EEB622-5A86-497E-BBF3-11426192D654}"/>
              </a:ext>
            </a:extLst>
          </p:cNvPr>
          <p:cNvSpPr txBox="1"/>
          <p:nvPr/>
        </p:nvSpPr>
        <p:spPr>
          <a:xfrm>
            <a:off x="450937" y="207479"/>
            <a:ext cx="767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Numbers are released on World Tuberculosis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AE125-E1BF-4B96-8F6A-5AAFF1CD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MMWR: Tuberculosis- United States, 2021</a:t>
            </a:r>
            <a:br>
              <a:rPr lang="en-US" sz="2800" dirty="0">
                <a:hlinkClick r:id="rId2"/>
              </a:rPr>
            </a:br>
            <a:r>
              <a:rPr lang="en-US" sz="2800" dirty="0">
                <a:hlinkClick r:id="rId2"/>
              </a:rPr>
              <a:t>https://www.cdc.gov/mmwr/volumes/71/wr/mm7112a1.htm</a:t>
            </a:r>
            <a:br>
              <a:rPr lang="en-US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3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2F3B-4412-4689-9DF2-A3B97B37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2" y="25427"/>
            <a:ext cx="10515600" cy="1325563"/>
          </a:xfrm>
        </p:spPr>
        <p:txBody>
          <a:bodyPr/>
          <a:lstStyle/>
          <a:p>
            <a:r>
              <a:rPr lang="en-US" dirty="0"/>
              <a:t>PA, WV and Surrounding States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8FE4D4-BC0B-447E-A154-EBB76724A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852" y="3879322"/>
            <a:ext cx="4515480" cy="41915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743B8-3A30-401E-BA45-33162DBDF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866" y="960719"/>
            <a:ext cx="4525006" cy="215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7FE07-41AC-420D-921E-CC49EED18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483" y="3137983"/>
            <a:ext cx="4477375" cy="457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085DA-E5E4-4520-9ACB-BFEF08062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696" y="4310396"/>
            <a:ext cx="4477375" cy="419158"/>
          </a:xfrm>
          <a:prstGeom prst="rect">
            <a:avLst/>
          </a:prstGeom>
          <a:solidFill>
            <a:srgbClr val="FFC000">
              <a:alpha val="18000"/>
            </a:s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30DD07-2FEC-473E-A6E2-52D928439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5393" y="4736691"/>
            <a:ext cx="4496427" cy="438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5714BD-B5F7-4C27-9827-F3A12490FF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04" y="3561200"/>
            <a:ext cx="4505954" cy="438211"/>
          </a:xfrm>
          <a:prstGeom prst="rect">
            <a:avLst/>
          </a:prstGeom>
          <a:solidFill>
            <a:srgbClr val="FFC000">
              <a:alpha val="18000"/>
            </a:srgbClr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8CB945-5FC5-4B9E-80C4-CD03A2E605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0852" y="5171406"/>
            <a:ext cx="4486901" cy="4382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610B26-D8FE-4780-998E-3012074C5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0852" y="5587068"/>
            <a:ext cx="4525006" cy="409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E3B7BD-1399-4BDC-ACFD-E664169F64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6088" y="6013781"/>
            <a:ext cx="4496427" cy="4096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C1ADE6-A0AB-49EB-813A-2FF31F2F52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6088" y="6408866"/>
            <a:ext cx="4515480" cy="4191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B9B493C-06F1-4DDA-8AF5-E141F59F7176}"/>
              </a:ext>
            </a:extLst>
          </p:cNvPr>
          <p:cNvSpPr txBox="1"/>
          <p:nvPr/>
        </p:nvSpPr>
        <p:spPr>
          <a:xfrm rot="19339190">
            <a:off x="70338" y="2821281"/>
            <a:ext cx="3585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 you SEE a trend?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370EE9-46FF-4764-A5C2-B9FEB7B28D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3928" y="2675328"/>
            <a:ext cx="3186738" cy="3905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F0A2AB-5E49-422C-B3F5-A0110FEACA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3928" y="3180024"/>
            <a:ext cx="3186738" cy="4191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33FFD7-68F3-4417-8BC5-87E5A099E0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3926" y="3774714"/>
            <a:ext cx="3186739" cy="4572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507AC3-5195-40F2-80B4-5C322AFF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925" y="960718"/>
            <a:ext cx="3186739" cy="17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06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F3B6-7233-4630-A603-4944888E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491"/>
            <a:ext cx="10515600" cy="132556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Annual TB Risk Assessment: Risk Classification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69AA-E10A-409E-87F8-23B8D30C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32845"/>
            <a:ext cx="119634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98F57-8833-4FDE-82B3-9B7A979E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27" y="1695300"/>
            <a:ext cx="6988146" cy="34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28B4-928E-4DDA-BE5B-3790C38A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TB Risk Classification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E05C58-37A8-4A03-8A6C-14B4C2F10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84" y="1260633"/>
            <a:ext cx="6874152" cy="530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345F7-C8C0-4427-AD24-2E36DBAC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084" y="2650826"/>
            <a:ext cx="3543795" cy="3305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91639-02E1-4FED-867A-98518C22C707}"/>
              </a:ext>
            </a:extLst>
          </p:cNvPr>
          <p:cNvSpPr txBox="1"/>
          <p:nvPr/>
        </p:nvSpPr>
        <p:spPr>
          <a:xfrm rot="1445279">
            <a:off x="7903058" y="1399782"/>
            <a:ext cx="4417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Long-term care settings are considered</a:t>
            </a:r>
          </a:p>
          <a:p>
            <a:r>
              <a:rPr lang="en-US" dirty="0"/>
              <a:t>Nontraditional facility-based Setting </a:t>
            </a:r>
          </a:p>
          <a:p>
            <a:r>
              <a:rPr lang="en-US" dirty="0"/>
              <a:t>“Guidelines for Preventing the Transmission of Mycobacterium tuberculosis in Health-Care Settings, 2005”</a:t>
            </a:r>
          </a:p>
        </p:txBody>
      </p:sp>
    </p:spTree>
    <p:extLst>
      <p:ext uri="{BB962C8B-B14F-4D97-AF65-F5344CB8AC3E}">
        <p14:creationId xmlns:p14="http://schemas.microsoft.com/office/powerpoint/2010/main" val="61054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6617-2F84-4753-A35D-6B190D89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274"/>
            <a:ext cx="10515600" cy="1298446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TB in LTC </a:t>
            </a:r>
            <a:br>
              <a:rPr lang="en-US" dirty="0"/>
            </a:br>
            <a:br>
              <a:rPr lang="en-US" dirty="0"/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Tuberculosis (TB) is a disease caused by Mycobacterium tuberculosis in the body.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	</a:t>
            </a:r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  <a:ea typeface="+mn-ea"/>
                <a:cs typeface="+mn-cs"/>
              </a:rPr>
              <a:t>We know it for the pulmonary disease, but 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can also cause infections elsewhere.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F1A6C-A78D-4A8F-9367-5009D0AF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1" y="2752081"/>
            <a:ext cx="5758651" cy="49607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800" b="1" i="0" u="sng" dirty="0">
                <a:effectLst/>
                <a:latin typeface="Trebuchet MS" panose="020B0603020202020204" pitchFamily="34" charset="0"/>
              </a:rPr>
              <a:t>Latent</a:t>
            </a:r>
            <a:r>
              <a:rPr lang="en-US" sz="1800" b="1" u="sng" dirty="0">
                <a:latin typeface="Trebuchet MS" panose="020B0603020202020204" pitchFamily="34" charset="0"/>
              </a:rPr>
              <a:t> TB Infection (LTBI)</a:t>
            </a:r>
          </a:p>
          <a:p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M. Tuberculosis lives in the body but does not cause illness.</a:t>
            </a:r>
          </a:p>
          <a:p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No symptoms</a:t>
            </a:r>
          </a:p>
          <a:p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Do NOT Feel Sick</a:t>
            </a:r>
          </a:p>
          <a:p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Is NOT contagious</a:t>
            </a:r>
          </a:p>
          <a:p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May become an active TB Disease if not treated properly.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43344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A23A9-2A4D-4B64-8D8B-AED756D499EA}"/>
              </a:ext>
            </a:extLst>
          </p:cNvPr>
          <p:cNvSpPr txBox="1"/>
          <p:nvPr/>
        </p:nvSpPr>
        <p:spPr>
          <a:xfrm>
            <a:off x="6533967" y="2485749"/>
            <a:ext cx="5557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1800" b="1" i="0" u="sng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TB Disease </a:t>
            </a:r>
            <a:endParaRPr lang="en-US" b="1" u="sng" dirty="0">
              <a:solidFill>
                <a:srgbClr val="243344"/>
              </a:solidFill>
              <a:latin typeface="Trebuchet MS" panose="020B0603020202020204" pitchFamily="34" charset="0"/>
            </a:endParaRP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M. Tuberculosis lives in the body and is characterized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344"/>
                </a:solidFill>
                <a:latin typeface="Trebuchet MS" panose="020B0603020202020204" pitchFamily="34" charset="0"/>
              </a:rPr>
              <a:t>B</a:t>
            </a:r>
            <a:r>
              <a:rPr lang="en-US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ad cough that lasts 3 weeks or longer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Chest 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Cou</a:t>
            </a:r>
            <a:r>
              <a:rPr lang="en-US" dirty="0">
                <a:solidFill>
                  <a:srgbClr val="243344"/>
                </a:solidFill>
                <a:latin typeface="Trebuchet MS" panose="020B0603020202020204" pitchFamily="34" charset="0"/>
              </a:rPr>
              <a:t>ghing blood or s</a:t>
            </a:r>
            <a:r>
              <a:rPr lang="en-US" sz="1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putum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Weakness or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Weight loss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No appetite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Chills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Fever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Sweating at night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Contagious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243344"/>
                </a:solidFill>
                <a:latin typeface="Trebuchet MS" panose="020B0603020202020204" pitchFamily="34" charset="0"/>
              </a:rPr>
              <a:t>	</a:t>
            </a:r>
            <a:endParaRPr lang="en-US" sz="1800" b="0" i="0" dirty="0">
              <a:solidFill>
                <a:srgbClr val="243344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6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7B51-CA13-4961-A701-4A0B7C39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TB Risk Classification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99EC1C-48F2-4F7C-AFEF-15BCC8312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753" y="2016125"/>
            <a:ext cx="552281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8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D28A-348C-44BB-BDEB-4C0A4062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32961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3100" dirty="0">
                <a:hlinkClick r:id="rId2"/>
              </a:rPr>
            </a:br>
            <a:r>
              <a:rPr lang="en-US" sz="3100" dirty="0">
                <a:hlinkClick r:id="rId2"/>
              </a:rPr>
              <a:t>2019 CDC Updated  TB management for Healthcare Personnel Guidance</a:t>
            </a:r>
            <a:br>
              <a:rPr lang="en-US" sz="2200" dirty="0">
                <a:hlinkClick r:id="rId2"/>
              </a:rPr>
            </a:br>
            <a:r>
              <a:rPr lang="en-US" sz="1800" dirty="0">
                <a:hlinkClick r:id="rId2"/>
              </a:rPr>
              <a:t>https://www.cdc.gov/mmwr/volumes/68/wr/mm6819a3.htm?s_cid=mm6819a3_w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FE7BBA-E313-4F3B-BD76-716334442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1518" y="2016125"/>
            <a:ext cx="7343288" cy="3449638"/>
          </a:xfrm>
        </p:spPr>
      </p:pic>
    </p:spTree>
    <p:extLst>
      <p:ext uri="{BB962C8B-B14F-4D97-AF65-F5344CB8AC3E}">
        <p14:creationId xmlns:p14="http://schemas.microsoft.com/office/powerpoint/2010/main" val="225482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889C-27B2-428E-944C-1702B73D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2005 vs 2009 Recommendations 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https://www.cdc.gov/mmwr/volumes/68/wr/mm6819a3.htm?s_cid=mm6819a3_w#B1_down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E66040-4A44-4678-A4E6-3969AB193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7189" y="2016125"/>
            <a:ext cx="5271946" cy="3449638"/>
          </a:xfrm>
        </p:spPr>
      </p:pic>
    </p:spTree>
    <p:extLst>
      <p:ext uri="{BB962C8B-B14F-4D97-AF65-F5344CB8AC3E}">
        <p14:creationId xmlns:p14="http://schemas.microsoft.com/office/powerpoint/2010/main" val="341676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B0BBB4-32C5-4860-A81D-DE30873A5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422" y="0"/>
            <a:ext cx="8150577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13A6AE-4A6B-4FC0-96F2-284A44A6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" y="238535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FE09-661E-481B-8772-C8F4732C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2019 TB at Baseline Healthcare Personnel Assessment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958A7-52AE-41EC-B8EA-A6797B32C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409" y="2016125"/>
            <a:ext cx="5915506" cy="3449638"/>
          </a:xfrm>
        </p:spPr>
      </p:pic>
    </p:spTree>
    <p:extLst>
      <p:ext uri="{BB962C8B-B14F-4D97-AF65-F5344CB8AC3E}">
        <p14:creationId xmlns:p14="http://schemas.microsoft.com/office/powerpoint/2010/main" val="3053607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772E-7378-4E02-A6F8-51AEAB43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HCP Individual TB Risk Assessment</a:t>
            </a:r>
          </a:p>
        </p:txBody>
      </p:sp>
      <p:pic>
        <p:nvPicPr>
          <p:cNvPr id="1026" name="Picture 2" descr="CDC HEALTHCARE PERSONNEL (HCP) TB SCREENING UPDATE">
            <a:extLst>
              <a:ext uri="{FF2B5EF4-FFF2-40B4-BE49-F238E27FC236}">
                <a16:creationId xmlns:a16="http://schemas.microsoft.com/office/drawing/2014/main" id="{8FD84CA1-4262-45A7-93F6-3136EC06AF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3" y="1690688"/>
            <a:ext cx="6592711" cy="50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70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9C82-57C1-4A18-A812-00C2141A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Risk, Screen and Testing Form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78D3D-ACBF-4084-9651-556C8DA32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487080"/>
            <a:ext cx="7225748" cy="38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931B-8B68-4110-9AE9-3C0829F8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DE301-4EC2-4653-A929-FD171357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9326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034971-1C8D-4B47-947D-9D97AB14A807}"/>
              </a:ext>
            </a:extLst>
          </p:cNvPr>
          <p:cNvSpPr txBox="1"/>
          <p:nvPr/>
        </p:nvSpPr>
        <p:spPr>
          <a:xfrm>
            <a:off x="240105" y="159276"/>
            <a:ext cx="7170656" cy="977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TB in the WORLD Today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FD09BE-2499-44ED-A296-53232099D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07" y="3486488"/>
            <a:ext cx="3238707" cy="3238707"/>
          </a:xfrm>
          <a:prstGeom prst="rect">
            <a:avLst/>
          </a:prstGeom>
        </p:spPr>
      </p:pic>
      <p:pic>
        <p:nvPicPr>
          <p:cNvPr id="5124" name="Picture 4" descr="Infographic: Drug-resistant tuberculosis remains a public health issue">
            <a:extLst>
              <a:ext uri="{FF2B5EF4-FFF2-40B4-BE49-F238E27FC236}">
                <a16:creationId xmlns:a16="http://schemas.microsoft.com/office/drawing/2014/main" id="{16F5FB9E-DF7C-4364-BF7C-5B83C0F6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73" y="3429000"/>
            <a:ext cx="3238707" cy="32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nfographic: Fewer people accessed life-saving TB care in 2020">
            <a:extLst>
              <a:ext uri="{FF2B5EF4-FFF2-40B4-BE49-F238E27FC236}">
                <a16:creationId xmlns:a16="http://schemas.microsoft.com/office/drawing/2014/main" id="{A2BD42D3-D2B4-4B9D-8AAF-9353018E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856" y="3428999"/>
            <a:ext cx="3238707" cy="32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81A5C3-0C94-40F5-9234-CEEAA3CACB76}"/>
              </a:ext>
            </a:extLst>
          </p:cNvPr>
          <p:cNvSpPr txBox="1"/>
          <p:nvPr/>
        </p:nvSpPr>
        <p:spPr>
          <a:xfrm>
            <a:off x="591845" y="2055248"/>
            <a:ext cx="11008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“During 1993–2019, the incidence of tuberculosis (TB) in the United States decreased steadily; 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however, during the later years of that period the annual rate of decline slowed until 2020 when a substantial decline (19.9%) was observed.” In 2021 a 9.4% increase occurred. However, continues to be significant drop from 2019. Experts are concerned these numbers are due to undiagnosed cases.  </a:t>
            </a:r>
          </a:p>
        </p:txBody>
      </p:sp>
    </p:spTree>
    <p:extLst>
      <p:ext uri="{BB962C8B-B14F-4D97-AF65-F5344CB8AC3E}">
        <p14:creationId xmlns:p14="http://schemas.microsoft.com/office/powerpoint/2010/main" val="369621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F89B-E20E-4EB6-B124-C0EDD518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578189"/>
            <a:ext cx="11060837" cy="1325563"/>
          </a:xfrm>
        </p:spPr>
        <p:txBody>
          <a:bodyPr/>
          <a:lstStyle/>
          <a:p>
            <a:r>
              <a:rPr lang="en-US" dirty="0"/>
              <a:t>LTC TB Risk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6F9D2-1899-42E4-B0EA-12F627AF8AA6}"/>
              </a:ext>
            </a:extLst>
          </p:cNvPr>
          <p:cNvSpPr txBox="1"/>
          <p:nvPr/>
        </p:nvSpPr>
        <p:spPr>
          <a:xfrm>
            <a:off x="378780" y="1690688"/>
            <a:ext cx="11203619" cy="3143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334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Adults aged ≥65 have the highest TB rates.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Approximately 90% of cases among older adults are from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reactivation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of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latent infection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to increased susceptibility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3344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and comorbidity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43344"/>
                </a:solidFill>
                <a:latin typeface="Trebuchet MS" panose="020B0603020202020204" pitchFamily="34" charset="0"/>
              </a:rPr>
              <a:t>Congregate Living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334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3344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44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ACEC-B8B2-4D0B-8743-87848BE0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EA94-8CB0-429A-B5DB-6C7ECC80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32" y="1853754"/>
            <a:ext cx="11674136" cy="4518517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4400" dirty="0">
                <a:latin typeface="trebuchet ms" panose="020B0603020202020204" pitchFamily="34" charset="0"/>
              </a:rPr>
              <a:t>DECREASE</a:t>
            </a:r>
            <a:r>
              <a:rPr lang="en-US" dirty="0">
                <a:latin typeface="trebuchet ms" panose="020B0603020202020204" pitchFamily="34" charset="0"/>
              </a:rPr>
              <a:t> the </a:t>
            </a:r>
            <a:r>
              <a:rPr lang="en-US" i="1" dirty="0">
                <a:latin typeface="trebuchet ms" panose="020B0603020202020204" pitchFamily="34" charset="0"/>
              </a:rPr>
              <a:t>RISK</a:t>
            </a:r>
            <a:r>
              <a:rPr lang="en-US" dirty="0">
                <a:latin typeface="trebuchet ms" panose="020B0603020202020204" pitchFamily="34" charset="0"/>
              </a:rPr>
              <a:t> of EXPOSURE to</a:t>
            </a:r>
            <a:r>
              <a:rPr lang="en-US" sz="2800" b="0" i="0" dirty="0">
                <a:effectLst/>
                <a:latin typeface="trebuchet ms" panose="020B0603020202020204" pitchFamily="34" charset="0"/>
              </a:rPr>
              <a:t> TB</a:t>
            </a:r>
          </a:p>
          <a:p>
            <a:pPr marL="914400" lvl="2" indent="0">
              <a:buNone/>
            </a:pPr>
            <a:r>
              <a:rPr lang="en-US" sz="4000" b="0" i="0" dirty="0">
                <a:effectLst/>
                <a:latin typeface="trebuchet ms" panose="020B0603020202020204" pitchFamily="34" charset="0"/>
              </a:rPr>
              <a:t>		</a:t>
            </a:r>
          </a:p>
          <a:p>
            <a:pPr marL="914400" lvl="2" indent="0">
              <a:buNone/>
            </a:pPr>
            <a:r>
              <a:rPr lang="en-US" sz="4000" b="0" i="0" dirty="0">
                <a:effectLst/>
                <a:latin typeface="trebuchet ms" panose="020B0603020202020204" pitchFamily="34" charset="0"/>
              </a:rPr>
              <a:t>		THINK - TEST – TREAT</a:t>
            </a:r>
          </a:p>
          <a:p>
            <a:pPr marL="914400" lvl="2" indent="0">
              <a:buNone/>
            </a:pPr>
            <a:endParaRPr lang="en-US" sz="4000" b="0" i="0" dirty="0">
              <a:effectLst/>
              <a:latin typeface="trebuchet ms" panose="020B0603020202020204" pitchFamily="34" charset="0"/>
            </a:endParaRPr>
          </a:p>
          <a:p>
            <a:pPr marL="914400" lvl="2" indent="0">
              <a:buNone/>
            </a:pPr>
            <a:r>
              <a:rPr lang="en-US" sz="3600" dirty="0">
                <a:latin typeface="trebuchet ms" panose="020B0603020202020204" pitchFamily="34" charset="0"/>
              </a:rPr>
              <a:t>EARLY DETECTION, RECOGNITION, TREATMENT</a:t>
            </a:r>
          </a:p>
          <a:p>
            <a:pPr marL="914400" lvl="2" indent="0">
              <a:buNone/>
            </a:pPr>
            <a:endParaRPr lang="en-US" sz="3600" b="0" i="0" dirty="0">
              <a:effectLst/>
              <a:latin typeface="trebuchet ms" panose="020B0603020202020204" pitchFamily="34" charset="0"/>
            </a:endParaRPr>
          </a:p>
          <a:p>
            <a:pPr marL="914400" lvl="2" indent="0">
              <a:buNone/>
            </a:pPr>
            <a:endParaRPr lang="en-US" b="0" i="0" dirty="0">
              <a:effectLst/>
              <a:latin typeface="trebuchet ms" panose="020B0603020202020204" pitchFamily="34" charset="0"/>
            </a:endParaRPr>
          </a:p>
          <a:p>
            <a:pPr lvl="4"/>
            <a:r>
              <a:rPr lang="en-US" sz="2800" dirty="0">
                <a:solidFill>
                  <a:srgbClr val="243344"/>
                </a:solidFill>
                <a:latin typeface="trebuchet ms" panose="020B0603020202020204" pitchFamily="34" charset="0"/>
              </a:rPr>
              <a:t>Compl</a:t>
            </a:r>
            <a:r>
              <a:rPr lang="en-US" sz="2800" dirty="0">
                <a:solidFill>
                  <a:srgbClr val="243344"/>
                </a:solidFill>
                <a:latin typeface="Trebuchet MS" panose="020B0603020202020204" pitchFamily="34" charset="0"/>
              </a:rPr>
              <a:t>ete an Annual </a:t>
            </a:r>
            <a:r>
              <a:rPr lang="en-US" sz="2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TB risk assessment</a:t>
            </a:r>
          </a:p>
          <a:p>
            <a:pPr lvl="4"/>
            <a:r>
              <a:rPr lang="en-US" sz="2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Screen employees and patients at risk for TB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114550" lvl="4" indent="-285750" fontAlgn="ctr"/>
            <a:r>
              <a:rPr lang="en-US" sz="2800" b="0" i="0" dirty="0">
                <a:solidFill>
                  <a:srgbClr val="243344"/>
                </a:solidFill>
                <a:effectLst/>
                <a:latin typeface="Trebuchet MS" panose="020B0603020202020204" pitchFamily="34" charset="0"/>
              </a:rPr>
              <a:t>Provide TB education for employees, patients, and families </a:t>
            </a:r>
            <a:endParaRPr lang="en-US" sz="2800" dirty="0">
              <a:solidFill>
                <a:srgbClr val="24334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6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97C6-C4DB-4C76-8554-345DBB1D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Education: CDC Train  Module 12B- Tuberculosis Prevention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https://www.train.org/cdctrain/course/1081820/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20765-626C-439C-9BBF-D26D2FC4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66" y="1825624"/>
            <a:ext cx="9803667" cy="46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1109AA-652A-4478-8FB2-17166DC7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CDF89-E4E1-4340-8761-E80488D5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Tuberculosis (TB) screening and testing of health care personnel is recommended as part of a TB Infection Control Plan and might be required by state regulations. For TB regulations in your area, please contact your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Open Sans" panose="020B0606030504020204" pitchFamily="34" charset="0"/>
                <a:hlinkClick r:id="rId2"/>
              </a:rPr>
              <a:t>state or local TB control program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2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0A7D-F999-450B-9746-126FF201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Pennsylvania Tuberculosis Program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https://www.health.pa.gov/topics/programs/Tuberculosis/Pages/Tuberculosis.aspx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F1ADC-0D92-499C-BBA0-22688FE69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0347" y="2006247"/>
            <a:ext cx="7644994" cy="4351338"/>
          </a:xfrm>
        </p:spPr>
      </p:pic>
    </p:spTree>
    <p:extLst>
      <p:ext uri="{BB962C8B-B14F-4D97-AF65-F5344CB8AC3E}">
        <p14:creationId xmlns:p14="http://schemas.microsoft.com/office/powerpoint/2010/main" val="208112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DE82-7441-46F4-8337-D7C8BF22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West Virginia Tuberculosis Program</a:t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https://oeps.wv.gov/tuberculosis/pages/default.aspx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EFACA7-5636-4B6C-826C-94166DE92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5661" y="2016125"/>
            <a:ext cx="5995002" cy="3449638"/>
          </a:xfrm>
        </p:spPr>
      </p:pic>
    </p:spTree>
    <p:extLst>
      <p:ext uri="{BB962C8B-B14F-4D97-AF65-F5344CB8AC3E}">
        <p14:creationId xmlns:p14="http://schemas.microsoft.com/office/powerpoint/2010/main" val="39151512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965</TotalTime>
  <Words>1117</Words>
  <Application>Microsoft Office PowerPoint</Application>
  <PresentationFormat>Widescreen</PresentationFormat>
  <Paragraphs>99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Gill Sans MT</vt:lpstr>
      <vt:lpstr>Helvetica Neue</vt:lpstr>
      <vt:lpstr>Lucida Sans</vt:lpstr>
      <vt:lpstr>Open Sans</vt:lpstr>
      <vt:lpstr>Trebuchet MS</vt:lpstr>
      <vt:lpstr>Trebuchet MS</vt:lpstr>
      <vt:lpstr>Gallery</vt:lpstr>
      <vt:lpstr>TB in LTC</vt:lpstr>
      <vt:lpstr> TB in LTC   Tuberculosis (TB) is a disease caused by Mycobacterium tuberculosis in the body.    We know it for the pulmonary disease, but it can also cause infections elsewhere.   </vt:lpstr>
      <vt:lpstr>PowerPoint Presentation</vt:lpstr>
      <vt:lpstr>LTC TB Risk Factors</vt:lpstr>
      <vt:lpstr>What are we to do?</vt:lpstr>
      <vt:lpstr>Education: CDC Train  Module 12B- Tuberculosis Prevention  https://www.train.org/cdctrain/course/1081820/</vt:lpstr>
      <vt:lpstr>State</vt:lpstr>
      <vt:lpstr>Pennsylvania Tuberculosis Program https://www.health.pa.gov/topics/programs/Tuberculosis/Pages/Tuberculosis.aspx </vt:lpstr>
      <vt:lpstr>West Virginia Tuberculosis Program https://oeps.wv.gov/tuberculosis/pages/default.aspx </vt:lpstr>
      <vt:lpstr>PowerPoint Presentation</vt:lpstr>
      <vt:lpstr>CMS Guidance</vt:lpstr>
      <vt:lpstr>The Guidance: CDC  Annual TB Risk Assessment 2005 https://www.cdc.gov/mmwr/preview/mmwrhtml/rr5417a1.htm</vt:lpstr>
      <vt:lpstr> </vt:lpstr>
      <vt:lpstr>Appendix B. Tuberculosis (TB) Risk assessment worksheet  https://www.cdc.gov/tb/publications/guidelines/appendixb_092706.pdf </vt:lpstr>
      <vt:lpstr>2021 National, State, County TB Rates Call the STATE TB Program for county #s</vt:lpstr>
      <vt:lpstr>PowerPoint Presentation</vt:lpstr>
      <vt:lpstr>PA, WV and Surrounding States</vt:lpstr>
      <vt:lpstr> Annual TB Risk Assessment: Risk Classification  </vt:lpstr>
      <vt:lpstr>TB Risk Classification </vt:lpstr>
      <vt:lpstr>TB Risk Classification</vt:lpstr>
      <vt:lpstr> 2019 CDC Updated  TB management for Healthcare Personnel Guidance https://www.cdc.gov/mmwr/volumes/68/wr/mm6819a3.htm?s_cid=mm6819a3_w  </vt:lpstr>
      <vt:lpstr>2005 vs 2009 Recommendations  https://www.cdc.gov/mmwr/volumes/68/wr/mm6819a3.htm?s_cid=mm6819a3_w#B1_down </vt:lpstr>
      <vt:lpstr>PowerPoint Presentation</vt:lpstr>
      <vt:lpstr>2019 TB at Baseline Healthcare Personnel Assessment </vt:lpstr>
      <vt:lpstr>2019 HCP Individual TB Risk Assessment</vt:lpstr>
      <vt:lpstr>Risk, Screen and Testing Form Example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Dauch</dc:creator>
  <cp:lastModifiedBy>Liz Dauch</cp:lastModifiedBy>
  <cp:revision>58</cp:revision>
  <dcterms:created xsi:type="dcterms:W3CDTF">2022-03-25T14:21:36Z</dcterms:created>
  <dcterms:modified xsi:type="dcterms:W3CDTF">2022-06-29T17:58:48Z</dcterms:modified>
</cp:coreProperties>
</file>