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sldIdLst>
    <p:sldId id="256" r:id="rId6"/>
    <p:sldId id="257" r:id="rId7"/>
    <p:sldId id="258" r:id="rId8"/>
    <p:sldId id="259" r:id="rId9"/>
    <p:sldId id="260" r:id="rId10"/>
    <p:sldId id="261" r:id="rId11"/>
    <p:sldId id="262" r:id="rId12"/>
    <p:sldId id="319" r:id="rId13"/>
    <p:sldId id="320" r:id="rId14"/>
    <p:sldId id="288" r:id="rId15"/>
    <p:sldId id="313" r:id="rId16"/>
    <p:sldId id="266" r:id="rId17"/>
    <p:sldId id="293" r:id="rId18"/>
    <p:sldId id="292" r:id="rId19"/>
    <p:sldId id="289" r:id="rId20"/>
    <p:sldId id="321" r:id="rId21"/>
    <p:sldId id="291" r:id="rId22"/>
    <p:sldId id="298" r:id="rId23"/>
    <p:sldId id="299" r:id="rId24"/>
    <p:sldId id="294" r:id="rId25"/>
    <p:sldId id="295" r:id="rId26"/>
    <p:sldId id="314" r:id="rId27"/>
    <p:sldId id="318" r:id="rId28"/>
    <p:sldId id="322" r:id="rId29"/>
    <p:sldId id="301" r:id="rId30"/>
    <p:sldId id="317" r:id="rId31"/>
    <p:sldId id="302" r:id="rId32"/>
    <p:sldId id="303" r:id="rId33"/>
    <p:sldId id="306" r:id="rId34"/>
    <p:sldId id="316" r:id="rId35"/>
    <p:sldId id="315" r:id="rId36"/>
    <p:sldId id="310" r:id="rId37"/>
    <p:sldId id="311" r:id="rId38"/>
    <p:sldId id="312" r:id="rId39"/>
    <p:sldId id="308" r:id="rId40"/>
    <p:sldId id="285" r:id="rId41"/>
    <p:sldId id="286" r:id="rId42"/>
  </p:sldIdLst>
  <p:sldSz cx="9144000" cy="5143500" type="screen16x9"/>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right, Debra" initials="WD" lastIdx="4" clrIdx="0">
    <p:extLst>
      <p:ext uri="{19B8F6BF-5375-455C-9EA6-DF929625EA0E}">
        <p15:presenceInfo xmlns:p15="http://schemas.microsoft.com/office/powerpoint/2012/main" userId="S-1-5-21-1854015435-218172155-1874078741-205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6B3"/>
    <a:srgbClr val="043A63"/>
    <a:srgbClr val="9BBD57"/>
    <a:srgbClr val="9BBB59"/>
    <a:srgbClr val="9F87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0" autoAdjust="0"/>
    <p:restoredTop sz="91964" autoAdjust="0"/>
  </p:normalViewPr>
  <p:slideViewPr>
    <p:cSldViewPr>
      <p:cViewPr varScale="1">
        <p:scale>
          <a:sx n="81" d="100"/>
          <a:sy n="81" d="100"/>
        </p:scale>
        <p:origin x="72" y="4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13B96-F793-4B1A-B3C2-498D7E82DABB}"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557A6-B150-4D62-9278-EAD7D5068ED3}" type="slidenum">
              <a:rPr lang="en-US" smtClean="0"/>
              <a:t>‹#›</a:t>
            </a:fld>
            <a:endParaRPr lang="en-US"/>
          </a:p>
        </p:txBody>
      </p:sp>
    </p:spTree>
    <p:extLst>
      <p:ext uri="{BB962C8B-B14F-4D97-AF65-F5344CB8AC3E}">
        <p14:creationId xmlns:p14="http://schemas.microsoft.com/office/powerpoint/2010/main" val="135906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697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1514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D65A4-B28E-461B-AF08-3194BCAB521F}"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5845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4000" b="0">
                <a:solidFill>
                  <a:srgbClr val="0056B3"/>
                </a:solidFill>
                <a:latin typeface="Arial Narrow" panose="020B060602020203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43A63"/>
                </a:solidFill>
              </a:defRPr>
            </a:lvl1pPr>
            <a:lvl2pPr>
              <a:defRPr sz="2400">
                <a:solidFill>
                  <a:srgbClr val="9F875D"/>
                </a:solidFill>
              </a:defRPr>
            </a:lvl2pPr>
            <a:lvl3pPr>
              <a:defRPr sz="2000">
                <a:solidFill>
                  <a:srgbClr val="9BBD57"/>
                </a:solidFill>
              </a:defRPr>
            </a:lvl3pPr>
            <a:lvl4pPr>
              <a:defRPr sz="1800">
                <a:solidFill>
                  <a:schemeClr val="bg1">
                    <a:lumMod val="50000"/>
                  </a:schemeClr>
                </a:solidFill>
              </a:defRPr>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26321"/>
          <a:stretch/>
        </p:blipFill>
        <p:spPr>
          <a:xfrm rot="10800000">
            <a:off x="76198" y="4400549"/>
            <a:ext cx="8991599" cy="685798"/>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7143" t="-16428" r="56250" b="-22444"/>
          <a:stretch/>
        </p:blipFill>
        <p:spPr>
          <a:xfrm>
            <a:off x="8524875" y="4714873"/>
            <a:ext cx="466725" cy="409410"/>
          </a:xfrm>
          <a:prstGeom prst="rect">
            <a:avLst/>
          </a:prstGeom>
        </p:spPr>
      </p:pic>
    </p:spTree>
    <p:extLst>
      <p:ext uri="{BB962C8B-B14F-4D97-AF65-F5344CB8AC3E}">
        <p14:creationId xmlns:p14="http://schemas.microsoft.com/office/powerpoint/2010/main" val="235753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ED65A4-B28E-461B-AF08-3194BCAB521F}" type="datetimeFigureOut">
              <a:rPr lang="en-US" smtClean="0"/>
              <a:t>7/31/2023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02081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ED65A4-B28E-461B-AF08-3194BCAB521F}"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253632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ED65A4-B28E-461B-AF08-3194BCAB521F}" type="datetimeFigureOut">
              <a:rPr lang="en-US" smtClean="0"/>
              <a:t>7/31/2023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44397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ED65A4-B28E-461B-AF08-3194BCAB521F}" type="datetimeFigureOut">
              <a:rPr lang="en-US" smtClean="0"/>
              <a:t>7/31/2023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174869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D65A4-B28E-461B-AF08-3194BCAB521F}" type="datetimeFigureOut">
              <a:rPr lang="en-US" smtClean="0"/>
              <a:t>7/31/2023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207759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75000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ED65A4-B28E-461B-AF08-3194BCAB521F}" type="datetimeFigureOut">
              <a:rPr lang="en-US" smtClean="0"/>
              <a:t>7/31/2023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8E4E3-DDEA-4638-A0A1-26779967CA38}" type="slidenum">
              <a:rPr lang="en-US" smtClean="0"/>
              <a:t>‹#›</a:t>
            </a:fld>
            <a:endParaRPr lang="en-US"/>
          </a:p>
        </p:txBody>
      </p:sp>
    </p:spTree>
    <p:extLst>
      <p:ext uri="{BB962C8B-B14F-4D97-AF65-F5344CB8AC3E}">
        <p14:creationId xmlns:p14="http://schemas.microsoft.com/office/powerpoint/2010/main" val="394756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CED65A4-B28E-461B-AF08-3194BCAB521F}" type="datetimeFigureOut">
              <a:rPr lang="en-US" smtClean="0"/>
              <a:t>7/31/2023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128E4E3-DDEA-4638-A0A1-26779967CA38}" type="slidenum">
              <a:rPr lang="en-US" smtClean="0"/>
              <a:t>‹#›</a:t>
            </a:fld>
            <a:endParaRPr lang="en-US"/>
          </a:p>
        </p:txBody>
      </p:sp>
    </p:spTree>
    <p:extLst>
      <p:ext uri="{BB962C8B-B14F-4D97-AF65-F5344CB8AC3E}">
        <p14:creationId xmlns:p14="http://schemas.microsoft.com/office/powerpoint/2010/main" val="2804740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mshhsgov" TargetMode="External"/><Relationship Id="rId2" Type="http://schemas.openxmlformats.org/officeDocument/2006/relationships/hyperlink" Target="https://www.cms.gov/medicare/quality-initiatives-patient-assessment-instruments/nursinghomequalityinits/mds30raimanua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nursinghomequalityinits/mds30raimanual" TargetMode="External"/><Relationship Id="rId2" Type="http://schemas.openxmlformats.org/officeDocument/2006/relationships/hyperlink" Target="https://www.cms.gov/files/document/draftmds-30-rai-manual-v11811october2023.pdf-0" TargetMode="External"/><Relationship Id="rId1" Type="http://schemas.openxmlformats.org/officeDocument/2006/relationships/slideLayout" Target="../slideLayouts/slideLayout2.xml"/><Relationship Id="rId4" Type="http://schemas.openxmlformats.org/officeDocument/2006/relationships/hyperlink" Target="https://www.youtube.com/cmshh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3257550"/>
            <a:ext cx="7570237" cy="1354217"/>
          </a:xfrm>
          <a:prstGeom prst="rect">
            <a:avLst/>
          </a:prstGeom>
          <a:noFill/>
        </p:spPr>
        <p:txBody>
          <a:bodyPr wrap="square" rtlCol="0">
            <a:spAutoFit/>
          </a:bodyPr>
          <a:lstStyle/>
          <a:p>
            <a:r>
              <a:rPr lang="en-US" sz="2000" dirty="0">
                <a:solidFill>
                  <a:schemeClr val="accent3"/>
                </a:solidFill>
                <a:latin typeface="Arial Narrow" panose="020B0606020202030204" pitchFamily="34" charset="0"/>
              </a:rPr>
              <a:t>Are you ready for October </a:t>
            </a:r>
            <a:r>
              <a:rPr lang="en-US" sz="2000" dirty="0" smtClean="0">
                <a:solidFill>
                  <a:schemeClr val="accent3"/>
                </a:solidFill>
                <a:latin typeface="Arial Narrow" panose="020B0606020202030204" pitchFamily="34" charset="0"/>
              </a:rPr>
              <a:t>1, 2023?</a:t>
            </a:r>
            <a:endParaRPr lang="en-US" sz="1400" dirty="0" smtClean="0">
              <a:solidFill>
                <a:schemeClr val="bg1">
                  <a:lumMod val="50000"/>
                </a:schemeClr>
              </a:solidFill>
            </a:endParaRPr>
          </a:p>
          <a:p>
            <a:endParaRPr lang="en-US" sz="1400" dirty="0" smtClean="0">
              <a:solidFill>
                <a:schemeClr val="bg1">
                  <a:lumMod val="50000"/>
                </a:schemeClr>
              </a:solidFill>
            </a:endParaRPr>
          </a:p>
          <a:p>
            <a:endParaRPr lang="en-US" sz="800" dirty="0">
              <a:solidFill>
                <a:schemeClr val="bg1">
                  <a:lumMod val="50000"/>
                </a:schemeClr>
              </a:solidFill>
            </a:endParaRPr>
          </a:p>
          <a:p>
            <a:r>
              <a:rPr lang="en-US" sz="1400" dirty="0" smtClean="0">
                <a:solidFill>
                  <a:schemeClr val="bg1">
                    <a:lumMod val="50000"/>
                  </a:schemeClr>
                </a:solidFill>
              </a:rPr>
              <a:t>Debra Wright, RN</a:t>
            </a:r>
            <a:r>
              <a:rPr lang="en-US" sz="1400" dirty="0">
                <a:solidFill>
                  <a:schemeClr val="bg1">
                    <a:lumMod val="50000"/>
                  </a:schemeClr>
                </a:solidFill>
              </a:rPr>
              <a:t>, BSN, </a:t>
            </a:r>
            <a:r>
              <a:rPr lang="en-US" sz="1400" dirty="0" smtClean="0">
                <a:solidFill>
                  <a:schemeClr val="bg1">
                    <a:lumMod val="50000"/>
                  </a:schemeClr>
                </a:solidFill>
              </a:rPr>
              <a:t>RAC-CT</a:t>
            </a:r>
          </a:p>
          <a:p>
            <a:r>
              <a:rPr lang="en-US" sz="1200" dirty="0" smtClean="0">
                <a:solidFill>
                  <a:schemeClr val="bg1">
                    <a:lumMod val="50000"/>
                  </a:schemeClr>
                </a:solidFill>
              </a:rPr>
              <a:t>Quality Improvement Specialist</a:t>
            </a:r>
            <a:endParaRPr lang="en-US" sz="1200" dirty="0">
              <a:solidFill>
                <a:schemeClr val="bg1">
                  <a:lumMod val="50000"/>
                </a:schemeClr>
              </a:solidFill>
            </a:endParaRPr>
          </a:p>
          <a:p>
            <a:endParaRPr lang="en-US" sz="1400" dirty="0">
              <a:solidFill>
                <a:srgbClr val="9F875D"/>
              </a:solidFill>
              <a:latin typeface="Arial Narrow" panose="020B0606020202030204" pitchFamily="34" charset="0"/>
            </a:endParaRPr>
          </a:p>
        </p:txBody>
      </p:sp>
      <p:pic>
        <p:nvPicPr>
          <p:cNvPr id="16" name="Picture 15" title="image of a Black, female provider looking at the camera"/>
          <p:cNvPicPr>
            <a:picLocks noChangeAspect="1"/>
          </p:cNvPicPr>
          <p:nvPr/>
        </p:nvPicPr>
        <p:blipFill rotWithShape="1">
          <a:blip r:embed="rId3" cstate="print">
            <a:extLst>
              <a:ext uri="{28A0092B-C50C-407E-A947-70E740481C1C}">
                <a14:useLocalDpi xmlns:a14="http://schemas.microsoft.com/office/drawing/2010/main" val="0"/>
              </a:ext>
            </a:extLst>
          </a:blip>
          <a:srcRect l="3659" t="13166" r="100" b="34692"/>
          <a:stretch/>
        </p:blipFill>
        <p:spPr>
          <a:xfrm>
            <a:off x="0" y="-9218"/>
            <a:ext cx="9144000" cy="3303493"/>
          </a:xfrm>
          <a:prstGeom prst="rect">
            <a:avLst/>
          </a:prstGeom>
        </p:spPr>
      </p:pic>
      <p:pic>
        <p:nvPicPr>
          <p:cNvPr id="4" name="Picture 3" title="green, blue, gray, and gold decorative triangles"/>
          <p:cNvPicPr>
            <a:picLocks noChangeAspect="1"/>
          </p:cNvPicPr>
          <p:nvPr/>
        </p:nvPicPr>
        <p:blipFill rotWithShape="1">
          <a:blip r:embed="rId4">
            <a:extLst>
              <a:ext uri="{28A0092B-C50C-407E-A947-70E740481C1C}">
                <a14:useLocalDpi xmlns:a14="http://schemas.microsoft.com/office/drawing/2010/main" val="0"/>
              </a:ext>
            </a:extLst>
          </a:blip>
          <a:srcRect t="5786"/>
          <a:stretch/>
        </p:blipFill>
        <p:spPr>
          <a:xfrm>
            <a:off x="0" y="0"/>
            <a:ext cx="9144000" cy="3313020"/>
          </a:xfrm>
          <a:prstGeom prst="rect">
            <a:avLst/>
          </a:prstGeom>
        </p:spPr>
      </p:pic>
      <p:pic>
        <p:nvPicPr>
          <p:cNvPr id="3" name="Picture 2" title="Quality Insights 50th Anniversary | QIN-QIO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171950"/>
            <a:ext cx="4191000" cy="791252"/>
          </a:xfrm>
          <a:prstGeom prst="rect">
            <a:avLst/>
          </a:prstGeom>
        </p:spPr>
      </p:pic>
      <p:sp>
        <p:nvSpPr>
          <p:cNvPr id="7" name="Title 6"/>
          <p:cNvSpPr>
            <a:spLocks noGrp="1"/>
          </p:cNvSpPr>
          <p:nvPr>
            <p:ph type="ctrTitle"/>
          </p:nvPr>
        </p:nvSpPr>
        <p:spPr>
          <a:xfrm>
            <a:off x="423672" y="2376691"/>
            <a:ext cx="7772400" cy="1102519"/>
          </a:xfrm>
        </p:spPr>
        <p:txBody>
          <a:bodyPr>
            <a:normAutofit/>
          </a:bodyPr>
          <a:lstStyle/>
          <a:p>
            <a:pPr algn="l"/>
            <a:r>
              <a:rPr lang="en-US" sz="3200" dirty="0" smtClean="0">
                <a:solidFill>
                  <a:srgbClr val="043A63"/>
                </a:solidFill>
                <a:latin typeface="Arial Narrow" panose="020B0606020202030204" pitchFamily="34" charset="0"/>
              </a:rPr>
              <a:t>MDS Changes</a:t>
            </a:r>
            <a:r>
              <a:rPr lang="en-US" sz="3200" baseline="0" dirty="0" smtClean="0">
                <a:solidFill>
                  <a:srgbClr val="043A63"/>
                </a:solidFill>
                <a:latin typeface="Arial Narrow" panose="020B0606020202030204" pitchFamily="34" charset="0"/>
              </a:rPr>
              <a:t> are Coming</a:t>
            </a:r>
            <a:endParaRPr lang="en-US" sz="3200" dirty="0">
              <a:solidFill>
                <a:srgbClr val="043A63"/>
              </a:solidFill>
              <a:latin typeface="Arial Narrow" panose="020B0606020202030204" pitchFamily="34" charset="0"/>
            </a:endParaRPr>
          </a:p>
        </p:txBody>
      </p:sp>
    </p:spTree>
    <p:custDataLst>
      <p:tags r:id="rId1"/>
    </p:custDataLst>
    <p:extLst>
      <p:ext uri="{BB962C8B-B14F-4D97-AF65-F5344CB8AC3E}">
        <p14:creationId xmlns:p14="http://schemas.microsoft.com/office/powerpoint/2010/main" val="931455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9550"/>
            <a:ext cx="8229600" cy="857250"/>
          </a:xfrm>
        </p:spPr>
        <p:txBody>
          <a:bodyPr/>
          <a:lstStyle/>
          <a:p>
            <a:r>
              <a:rPr lang="en-US" dirty="0" smtClean="0"/>
              <a:t>Section B – Health Literacy</a:t>
            </a:r>
            <a:endParaRPr lang="en-US" dirty="0"/>
          </a:p>
        </p:txBody>
      </p:sp>
      <p:sp>
        <p:nvSpPr>
          <p:cNvPr id="2" name="Content Placeholder 1"/>
          <p:cNvSpPr>
            <a:spLocks noGrp="1"/>
          </p:cNvSpPr>
          <p:nvPr>
            <p:ph idx="1"/>
          </p:nvPr>
        </p:nvSpPr>
        <p:spPr>
          <a:xfrm>
            <a:off x="457200" y="1200151"/>
            <a:ext cx="3886200" cy="3394472"/>
          </a:xfrm>
        </p:spPr>
        <p:txBody>
          <a:bodyPr>
            <a:normAutofit fontScale="55000" lnSpcReduction="20000"/>
          </a:bodyPr>
          <a:lstStyle/>
          <a:p>
            <a:pPr marL="0" indent="0">
              <a:buNone/>
            </a:pPr>
            <a:r>
              <a:rPr lang="en-US" sz="4400" b="1" dirty="0" smtClean="0">
                <a:solidFill>
                  <a:srgbClr val="8A0000"/>
                </a:solidFill>
                <a:latin typeface="+mj-lt"/>
              </a:rPr>
              <a:t>Health-related </a:t>
            </a:r>
            <a:r>
              <a:rPr lang="en-US" sz="4400" b="1" dirty="0">
                <a:solidFill>
                  <a:srgbClr val="8A0000"/>
                </a:solidFill>
                <a:latin typeface="+mj-lt"/>
              </a:rPr>
              <a:t>Quality of Life </a:t>
            </a:r>
            <a:endParaRPr lang="en-US" sz="2900" i="1" dirty="0">
              <a:solidFill>
                <a:srgbClr val="8A0000"/>
              </a:solidFill>
              <a:latin typeface="+mj-lt"/>
            </a:endParaRPr>
          </a:p>
          <a:p>
            <a:r>
              <a:rPr lang="en-US" sz="2900" i="1" dirty="0">
                <a:solidFill>
                  <a:srgbClr val="8A0000"/>
                </a:solidFill>
                <a:latin typeface="+mj-lt"/>
              </a:rPr>
              <a:t>Similar to language barriers, low health literacy interferes with communication between provider and resident. Health literacy can also affect residents’ ability to understand and follow treatment plans, including medication management. </a:t>
            </a:r>
            <a:endParaRPr lang="en-US" sz="2900" dirty="0">
              <a:solidFill>
                <a:srgbClr val="8A0000"/>
              </a:solidFill>
              <a:latin typeface="+mj-lt"/>
            </a:endParaRPr>
          </a:p>
          <a:p>
            <a:endParaRPr lang="en-US" sz="2900" i="1" dirty="0">
              <a:solidFill>
                <a:srgbClr val="8A0000"/>
              </a:solidFill>
              <a:latin typeface="+mj-lt"/>
            </a:endParaRPr>
          </a:p>
          <a:p>
            <a:r>
              <a:rPr lang="en-US" sz="2900" i="1" dirty="0">
                <a:solidFill>
                  <a:srgbClr val="8A0000"/>
                </a:solidFill>
                <a:latin typeface="+mj-lt"/>
              </a:rPr>
              <a:t>Poor health literacy is linked to lower levels of knowledge of health, worse outcomes, the receipt of fewer preventive services, and higher medical costs and rates of emergency department use. </a:t>
            </a:r>
            <a:endParaRPr lang="en-US" sz="2900" dirty="0">
              <a:solidFill>
                <a:srgbClr val="8A0000"/>
              </a:solidFill>
              <a:latin typeface="+mj-lt"/>
            </a:endParaRPr>
          </a:p>
          <a:p>
            <a:endParaRPr lang="en-US" dirty="0">
              <a:latin typeface="+mj-lt"/>
            </a:endParaRPr>
          </a:p>
        </p:txBody>
      </p:sp>
      <p:sp>
        <p:nvSpPr>
          <p:cNvPr id="7" name="Content Placeholder 1"/>
          <p:cNvSpPr txBox="1">
            <a:spLocks/>
          </p:cNvSpPr>
          <p:nvPr/>
        </p:nvSpPr>
        <p:spPr>
          <a:xfrm>
            <a:off x="4724400" y="1200151"/>
            <a:ext cx="3886200" cy="3394472"/>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043A6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9F87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9BBD5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5000" b="1" dirty="0" smtClean="0">
                <a:solidFill>
                  <a:srgbClr val="8A0000"/>
                </a:solidFill>
                <a:latin typeface="+mj-lt"/>
              </a:rPr>
              <a:t>Planning </a:t>
            </a:r>
            <a:r>
              <a:rPr lang="en-US" sz="5000" b="1" dirty="0">
                <a:solidFill>
                  <a:srgbClr val="8A0000"/>
                </a:solidFill>
                <a:latin typeface="+mj-lt"/>
              </a:rPr>
              <a:t>for Care </a:t>
            </a:r>
            <a:endParaRPr lang="en-US" sz="5000" dirty="0">
              <a:solidFill>
                <a:srgbClr val="8A0000"/>
              </a:solidFill>
              <a:latin typeface="+mj-lt"/>
            </a:endParaRPr>
          </a:p>
          <a:p>
            <a:r>
              <a:rPr lang="en-US" sz="4000" i="1" dirty="0">
                <a:solidFill>
                  <a:srgbClr val="8A0000"/>
                </a:solidFill>
                <a:latin typeface="+mj-lt"/>
              </a:rPr>
              <a:t>Assessing for health literacy will facilitate better care coordination and discharge planning. </a:t>
            </a:r>
            <a:endParaRPr lang="en-US" sz="4000" dirty="0">
              <a:solidFill>
                <a:srgbClr val="8A0000"/>
              </a:solidFill>
              <a:latin typeface="+mj-lt"/>
            </a:endParaRPr>
          </a:p>
          <a:p>
            <a:pPr marL="0" indent="0">
              <a:buNone/>
            </a:pPr>
            <a:endParaRPr lang="en-US" sz="5000" b="1" dirty="0">
              <a:solidFill>
                <a:srgbClr val="8A0000"/>
              </a:solidFill>
              <a:latin typeface="+mj-lt"/>
            </a:endParaRPr>
          </a:p>
          <a:p>
            <a:pPr marL="0" indent="0">
              <a:buNone/>
            </a:pPr>
            <a:r>
              <a:rPr lang="en-US" sz="5000" b="1" dirty="0">
                <a:solidFill>
                  <a:srgbClr val="8A0000"/>
                </a:solidFill>
                <a:latin typeface="+mj-lt"/>
              </a:rPr>
              <a:t>Steps for Assessment </a:t>
            </a:r>
            <a:endParaRPr lang="en-US" sz="5000" dirty="0">
              <a:solidFill>
                <a:srgbClr val="8A0000"/>
              </a:solidFill>
              <a:latin typeface="+mj-lt"/>
            </a:endParaRPr>
          </a:p>
          <a:p>
            <a:r>
              <a:rPr lang="en-US" sz="4000" i="1" dirty="0">
                <a:solidFill>
                  <a:srgbClr val="8A0000"/>
                </a:solidFill>
                <a:latin typeface="+mj-lt"/>
              </a:rPr>
              <a:t>This item is intended to be a resident self-report item. No other source should be used to identify the response. </a:t>
            </a:r>
            <a:endParaRPr lang="en-US" sz="4000" dirty="0">
              <a:solidFill>
                <a:srgbClr val="8A0000"/>
              </a:solidFill>
              <a:latin typeface="+mj-lt"/>
            </a:endParaRPr>
          </a:p>
          <a:p>
            <a:r>
              <a:rPr lang="en-US" sz="4000" i="1" dirty="0">
                <a:solidFill>
                  <a:srgbClr val="8A0000"/>
                </a:solidFill>
                <a:latin typeface="+mj-lt"/>
              </a:rPr>
              <a:t>Ask the resident, “How often do you need to have someone help you when you read instructions, pamphlets, or other written material from your doctor or pharmacy?” </a:t>
            </a:r>
            <a:endParaRPr lang="en-US" sz="4000" dirty="0">
              <a:solidFill>
                <a:srgbClr val="8A0000"/>
              </a:solidFill>
              <a:latin typeface="+mj-lt"/>
            </a:endParaRPr>
          </a:p>
          <a:p>
            <a:endParaRPr lang="en-US" sz="3600" dirty="0">
              <a:latin typeface="+mj-lt"/>
            </a:endParaRPr>
          </a:p>
        </p:txBody>
      </p:sp>
    </p:spTree>
    <p:extLst>
      <p:ext uri="{BB962C8B-B14F-4D97-AF65-F5344CB8AC3E}">
        <p14:creationId xmlns:p14="http://schemas.microsoft.com/office/powerpoint/2010/main" val="454384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9550"/>
            <a:ext cx="8229600" cy="857250"/>
          </a:xfrm>
        </p:spPr>
        <p:txBody>
          <a:bodyPr/>
          <a:lstStyle/>
          <a:p>
            <a:r>
              <a:rPr lang="en-US" dirty="0" smtClean="0"/>
              <a:t>Health Literacy - Coding Instructions </a:t>
            </a:r>
            <a:endParaRPr lang="en-US" dirty="0"/>
          </a:p>
        </p:txBody>
      </p:sp>
      <p:sp>
        <p:nvSpPr>
          <p:cNvPr id="6" name="Content Placeholder 5"/>
          <p:cNvSpPr>
            <a:spLocks noGrp="1"/>
          </p:cNvSpPr>
          <p:nvPr>
            <p:ph idx="1"/>
          </p:nvPr>
        </p:nvSpPr>
        <p:spPr>
          <a:xfrm>
            <a:off x="457200" y="1276350"/>
            <a:ext cx="8229600" cy="3124200"/>
          </a:xfrm>
        </p:spPr>
        <p:txBody>
          <a:bodyPr>
            <a:normAutofit fontScale="62500" lnSpcReduction="20000"/>
          </a:bodyPr>
          <a:lstStyle/>
          <a:p>
            <a:pPr marL="0" indent="0">
              <a:buNone/>
            </a:pPr>
            <a:r>
              <a:rPr lang="en-US" b="1" dirty="0" smtClean="0">
                <a:solidFill>
                  <a:srgbClr val="8A0000"/>
                </a:solidFill>
                <a:latin typeface="+mj-lt"/>
              </a:rPr>
              <a:t>Code </a:t>
            </a:r>
            <a:r>
              <a:rPr lang="en-US" b="1" dirty="0">
                <a:solidFill>
                  <a:srgbClr val="8A0000"/>
                </a:solidFill>
                <a:latin typeface="+mj-lt"/>
              </a:rPr>
              <a:t>0, Never: </a:t>
            </a:r>
            <a:r>
              <a:rPr lang="en-US" i="1" dirty="0">
                <a:solidFill>
                  <a:srgbClr val="8A0000"/>
                </a:solidFill>
                <a:latin typeface="+mj-lt"/>
              </a:rPr>
              <a:t>if the resident indicates never needing help reading instructions, pamphlets, or other written materials from doctors or pharmacies. </a:t>
            </a:r>
            <a:endParaRPr lang="en-US" dirty="0">
              <a:solidFill>
                <a:srgbClr val="8A0000"/>
              </a:solidFill>
              <a:latin typeface="+mj-lt"/>
            </a:endParaRPr>
          </a:p>
          <a:p>
            <a:pPr marL="0" indent="0">
              <a:buNone/>
            </a:pPr>
            <a:r>
              <a:rPr lang="en-US" b="1" dirty="0" smtClean="0">
                <a:solidFill>
                  <a:srgbClr val="8A0000"/>
                </a:solidFill>
                <a:latin typeface="+mj-lt"/>
              </a:rPr>
              <a:t>Code </a:t>
            </a:r>
            <a:r>
              <a:rPr lang="en-US" b="1" dirty="0">
                <a:solidFill>
                  <a:srgbClr val="8A0000"/>
                </a:solidFill>
                <a:latin typeface="+mj-lt"/>
              </a:rPr>
              <a:t>1, Rarely: </a:t>
            </a:r>
            <a:r>
              <a:rPr lang="en-US" i="1" dirty="0">
                <a:solidFill>
                  <a:srgbClr val="8A0000"/>
                </a:solidFill>
                <a:latin typeface="+mj-lt"/>
              </a:rPr>
              <a:t>if the resident indicates rarely needing help reading instructions, pamphlets, or other written materials from doctors or pharmacies. </a:t>
            </a:r>
            <a:endParaRPr lang="en-US" dirty="0">
              <a:solidFill>
                <a:srgbClr val="8A0000"/>
              </a:solidFill>
              <a:latin typeface="+mj-lt"/>
            </a:endParaRPr>
          </a:p>
          <a:p>
            <a:pPr marL="0" indent="0">
              <a:buNone/>
            </a:pPr>
            <a:r>
              <a:rPr lang="en-US" b="1" dirty="0" smtClean="0">
                <a:solidFill>
                  <a:srgbClr val="8A0000"/>
                </a:solidFill>
                <a:latin typeface="+mj-lt"/>
              </a:rPr>
              <a:t>Code </a:t>
            </a:r>
            <a:r>
              <a:rPr lang="en-US" b="1" dirty="0">
                <a:solidFill>
                  <a:srgbClr val="8A0000"/>
                </a:solidFill>
                <a:latin typeface="+mj-lt"/>
              </a:rPr>
              <a:t>2, Sometimes: </a:t>
            </a:r>
            <a:r>
              <a:rPr lang="en-US" i="1" dirty="0">
                <a:solidFill>
                  <a:srgbClr val="8A0000"/>
                </a:solidFill>
                <a:latin typeface="+mj-lt"/>
              </a:rPr>
              <a:t>if the resident indicates sometimes needing help reading instructions, pamphlets, or other written materials from doctors or pharmacies. </a:t>
            </a:r>
            <a:endParaRPr lang="en-US" dirty="0">
              <a:solidFill>
                <a:srgbClr val="8A0000"/>
              </a:solidFill>
              <a:latin typeface="+mj-lt"/>
            </a:endParaRPr>
          </a:p>
          <a:p>
            <a:pPr marL="0" indent="0">
              <a:buNone/>
            </a:pPr>
            <a:r>
              <a:rPr lang="en-US" b="1" dirty="0" smtClean="0">
                <a:solidFill>
                  <a:srgbClr val="8A0000"/>
                </a:solidFill>
                <a:latin typeface="+mj-lt"/>
              </a:rPr>
              <a:t>Code </a:t>
            </a:r>
            <a:r>
              <a:rPr lang="en-US" b="1" dirty="0">
                <a:solidFill>
                  <a:srgbClr val="8A0000"/>
                </a:solidFill>
                <a:latin typeface="+mj-lt"/>
              </a:rPr>
              <a:t>3, Often: </a:t>
            </a:r>
            <a:r>
              <a:rPr lang="en-US" i="1" dirty="0">
                <a:solidFill>
                  <a:srgbClr val="8A0000"/>
                </a:solidFill>
                <a:latin typeface="+mj-lt"/>
              </a:rPr>
              <a:t>if the resident indicates often needing help reading instructions, pamphlets, or other written materials from doctors or pharmacies. </a:t>
            </a:r>
            <a:endParaRPr lang="en-US" dirty="0">
              <a:solidFill>
                <a:srgbClr val="8A0000"/>
              </a:solidFill>
              <a:latin typeface="+mj-lt"/>
            </a:endParaRPr>
          </a:p>
          <a:p>
            <a:pPr marL="0" indent="0">
              <a:buNone/>
            </a:pPr>
            <a:r>
              <a:rPr lang="en-US" b="1" dirty="0" smtClean="0">
                <a:solidFill>
                  <a:srgbClr val="8A0000"/>
                </a:solidFill>
                <a:latin typeface="+mj-lt"/>
              </a:rPr>
              <a:t>Code </a:t>
            </a:r>
            <a:r>
              <a:rPr lang="en-US" b="1" dirty="0">
                <a:solidFill>
                  <a:srgbClr val="8A0000"/>
                </a:solidFill>
                <a:latin typeface="+mj-lt"/>
              </a:rPr>
              <a:t>4, Always: </a:t>
            </a:r>
            <a:r>
              <a:rPr lang="en-US" i="1" dirty="0">
                <a:solidFill>
                  <a:srgbClr val="8A0000"/>
                </a:solidFill>
                <a:latin typeface="+mj-lt"/>
              </a:rPr>
              <a:t>if the resident indicates always needing help reading instructions, pamphlets, or other written materials from doctors or pharmacies. </a:t>
            </a:r>
            <a:endParaRPr lang="en-US" dirty="0">
              <a:solidFill>
                <a:srgbClr val="8A0000"/>
              </a:solidFill>
              <a:latin typeface="+mj-lt"/>
            </a:endParaRPr>
          </a:p>
          <a:p>
            <a:pPr marL="0" indent="0">
              <a:buNone/>
            </a:pPr>
            <a:r>
              <a:rPr lang="en-US" b="1" dirty="0" smtClean="0">
                <a:solidFill>
                  <a:srgbClr val="8A0000"/>
                </a:solidFill>
                <a:latin typeface="+mj-lt"/>
              </a:rPr>
              <a:t>Code </a:t>
            </a:r>
            <a:r>
              <a:rPr lang="en-US" b="1" dirty="0">
                <a:solidFill>
                  <a:srgbClr val="8A0000"/>
                </a:solidFill>
                <a:latin typeface="+mj-lt"/>
              </a:rPr>
              <a:t>7, Resident declines to respond: </a:t>
            </a:r>
            <a:r>
              <a:rPr lang="en-US" i="1" dirty="0">
                <a:solidFill>
                  <a:srgbClr val="8A0000"/>
                </a:solidFill>
                <a:latin typeface="+mj-lt"/>
              </a:rPr>
              <a:t>if the resident declines to respond. </a:t>
            </a:r>
            <a:endParaRPr lang="en-US" dirty="0">
              <a:solidFill>
                <a:srgbClr val="8A0000"/>
              </a:solidFill>
              <a:latin typeface="+mj-lt"/>
            </a:endParaRPr>
          </a:p>
          <a:p>
            <a:pPr marL="0" indent="0">
              <a:buNone/>
            </a:pPr>
            <a:r>
              <a:rPr lang="en-US" b="1" dirty="0" smtClean="0">
                <a:solidFill>
                  <a:srgbClr val="8A0000"/>
                </a:solidFill>
                <a:latin typeface="+mj-lt"/>
              </a:rPr>
              <a:t>Code </a:t>
            </a:r>
            <a:r>
              <a:rPr lang="en-US" b="1" dirty="0">
                <a:solidFill>
                  <a:srgbClr val="8A0000"/>
                </a:solidFill>
                <a:latin typeface="+mj-lt"/>
              </a:rPr>
              <a:t>8, Resident unable to respond: </a:t>
            </a:r>
            <a:r>
              <a:rPr lang="en-US" i="1" dirty="0">
                <a:solidFill>
                  <a:srgbClr val="8A0000"/>
                </a:solidFill>
                <a:latin typeface="+mj-lt"/>
              </a:rPr>
              <a:t>if the resident is unable to respond. </a:t>
            </a:r>
            <a:endParaRPr lang="en-US" dirty="0">
              <a:solidFill>
                <a:srgbClr val="8A0000"/>
              </a:solidFill>
              <a:latin typeface="+mj-lt"/>
            </a:endParaRPr>
          </a:p>
          <a:p>
            <a:endParaRPr lang="en-US" dirty="0">
              <a:latin typeface="+mj-lt"/>
            </a:endParaRPr>
          </a:p>
        </p:txBody>
      </p:sp>
      <p:pic>
        <p:nvPicPr>
          <p:cNvPr id="2" name="Picture 1" title="icon of an open boo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0"/>
            <a:ext cx="1369952" cy="1369952"/>
          </a:xfrm>
          <a:prstGeom prst="rect">
            <a:avLst/>
          </a:prstGeom>
        </p:spPr>
      </p:pic>
    </p:spTree>
    <p:extLst>
      <p:ext uri="{BB962C8B-B14F-4D97-AF65-F5344CB8AC3E}">
        <p14:creationId xmlns:p14="http://schemas.microsoft.com/office/powerpoint/2010/main" val="1501739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460248" y="971550"/>
            <a:ext cx="8229600" cy="1676400"/>
          </a:xfrm>
        </p:spPr>
        <p:txBody>
          <a:bodyPr>
            <a:normAutofit fontScale="62500" lnSpcReduction="20000"/>
          </a:bodyPr>
          <a:lstStyle/>
          <a:p>
            <a:pPr marL="0" indent="0">
              <a:buNone/>
            </a:pPr>
            <a:r>
              <a:rPr lang="en-US" i="1" dirty="0" smtClean="0">
                <a:solidFill>
                  <a:srgbClr val="00B050"/>
                </a:solidFill>
              </a:rPr>
              <a:t>When </a:t>
            </a:r>
            <a:r>
              <a:rPr lang="en-US" i="1" dirty="0">
                <a:solidFill>
                  <a:srgbClr val="00B050"/>
                </a:solidFill>
              </a:rPr>
              <a:t>asked how often they need help when reading the instructions provided by their doctor, the resident reports that they never need help. The resident’s adult child is present and shares that a family member must always accompany the resident to doctors’ visits and that the resident often needs someone to explain the written materials to them multiple times before they understand, providing examples of needing to frequently explain to the resident why they are on a special diet and why and how to take some of their medications. </a:t>
            </a:r>
            <a:endParaRPr lang="en-US" dirty="0">
              <a:solidFill>
                <a:srgbClr val="00B050"/>
              </a:solidFill>
            </a:endParaRPr>
          </a:p>
          <a:p>
            <a:pPr marL="0" indent="0">
              <a:buNone/>
            </a:pPr>
            <a:endParaRPr lang="en-US" dirty="0"/>
          </a:p>
        </p:txBody>
      </p:sp>
      <p:sp>
        <p:nvSpPr>
          <p:cNvPr id="5" name="TextBox 4"/>
          <p:cNvSpPr txBox="1"/>
          <p:nvPr/>
        </p:nvSpPr>
        <p:spPr>
          <a:xfrm>
            <a:off x="628073" y="2800350"/>
            <a:ext cx="8077200" cy="1815882"/>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latin typeface="+mj-lt"/>
              </a:rPr>
              <a:t>Coding</a:t>
            </a:r>
            <a:r>
              <a:rPr lang="en-US" sz="1600" b="1" dirty="0">
                <a:latin typeface="+mj-lt"/>
              </a:rPr>
              <a:t>: </a:t>
            </a:r>
            <a:r>
              <a:rPr lang="en-US" sz="1600" i="1" dirty="0">
                <a:latin typeface="+mj-lt"/>
              </a:rPr>
              <a:t>B1300, Health Literacy is coded as </a:t>
            </a:r>
            <a:r>
              <a:rPr lang="en-US" sz="1600" b="1" dirty="0">
                <a:latin typeface="+mj-lt"/>
              </a:rPr>
              <a:t>Code 0, Never. </a:t>
            </a:r>
            <a:endParaRPr lang="en-US" sz="1600" dirty="0">
              <a:latin typeface="+mj-lt"/>
            </a:endParaRPr>
          </a:p>
          <a:p>
            <a:endParaRPr lang="en-US" sz="1600" b="1" dirty="0" smtClean="0">
              <a:latin typeface="+mj-lt"/>
            </a:endParaRPr>
          </a:p>
          <a:p>
            <a:pPr marL="285750" indent="-285750">
              <a:buFont typeface="Arial" panose="020B0604020202020204" pitchFamily="34" charset="0"/>
              <a:buChar char="•"/>
            </a:pPr>
            <a:r>
              <a:rPr lang="en-US" sz="1600" b="1" dirty="0" smtClean="0">
                <a:latin typeface="+mj-lt"/>
              </a:rPr>
              <a:t>Rationale</a:t>
            </a:r>
            <a:r>
              <a:rPr lang="en-US" sz="1600" b="1" dirty="0">
                <a:latin typeface="+mj-lt"/>
              </a:rPr>
              <a:t>: </a:t>
            </a:r>
            <a:r>
              <a:rPr lang="en-US" sz="1600" i="1" dirty="0">
                <a:latin typeface="+mj-lt"/>
              </a:rPr>
              <a:t>The resident indicates they never need help reading instructions from their doctor or pharmacist. B1300, Health Literacy is intended to be a resident self-report item and no other sources, including family members/caregivers, should be used to identify the response to this item. </a:t>
            </a:r>
            <a:endParaRPr lang="en-US" sz="1600" dirty="0">
              <a:latin typeface="+mj-lt"/>
            </a:endParaRPr>
          </a:p>
          <a:p>
            <a:pPr marL="285750" indent="-285750">
              <a:buFont typeface="Arial" panose="020B0604020202020204" pitchFamily="34" charset="0"/>
              <a:buChar char="•"/>
            </a:pPr>
            <a:endParaRPr lang="en-US" sz="1600" dirty="0">
              <a:latin typeface="+mj-lt"/>
            </a:endParaRPr>
          </a:p>
        </p:txBody>
      </p:sp>
    </p:spTree>
    <p:extLst>
      <p:ext uri="{BB962C8B-B14F-4D97-AF65-F5344CB8AC3E}">
        <p14:creationId xmlns:p14="http://schemas.microsoft.com/office/powerpoint/2010/main" val="12404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 Cognitive Patterns</a:t>
            </a:r>
            <a:endParaRPr lang="en-US" dirty="0"/>
          </a:p>
        </p:txBody>
      </p:sp>
      <p:pic>
        <p:nvPicPr>
          <p:cNvPr id="3" name="Picture 2" title="artistic image of a brain connected with lighted dot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061460"/>
            <a:ext cx="5229225" cy="3486150"/>
          </a:xfrm>
          <a:prstGeom prst="rect">
            <a:avLst/>
          </a:prstGeom>
        </p:spPr>
      </p:pic>
    </p:spTree>
    <p:extLst>
      <p:ext uri="{BB962C8B-B14F-4D97-AF65-F5344CB8AC3E}">
        <p14:creationId xmlns:p14="http://schemas.microsoft.com/office/powerpoint/2010/main" val="1474818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Intent of Section C</a:t>
            </a:r>
            <a:endParaRPr lang="en-US" dirty="0"/>
          </a:p>
        </p:txBody>
      </p:sp>
      <p:sp>
        <p:nvSpPr>
          <p:cNvPr id="3" name="Content Placeholder 2"/>
          <p:cNvSpPr>
            <a:spLocks noGrp="1"/>
          </p:cNvSpPr>
          <p:nvPr>
            <p:ph idx="1"/>
          </p:nvPr>
        </p:nvSpPr>
        <p:spPr/>
        <p:txBody>
          <a:bodyPr/>
          <a:lstStyle/>
          <a:p>
            <a:r>
              <a:rPr lang="en-US" dirty="0" smtClean="0">
                <a:solidFill>
                  <a:srgbClr val="000000"/>
                </a:solidFill>
              </a:rPr>
              <a:t>To </a:t>
            </a:r>
            <a:r>
              <a:rPr lang="en-US" dirty="0">
                <a:solidFill>
                  <a:srgbClr val="000000"/>
                </a:solidFill>
              </a:rPr>
              <a:t>determine the resident’s attention, orientation and ability to register and recall new information </a:t>
            </a:r>
            <a:r>
              <a:rPr lang="en-US" i="1" dirty="0">
                <a:solidFill>
                  <a:srgbClr val="8A0000"/>
                </a:solidFill>
              </a:rPr>
              <a:t>and whether the resident has signs and symptoms of delirium</a:t>
            </a:r>
            <a:r>
              <a:rPr lang="en-US" dirty="0">
                <a:solidFill>
                  <a:srgbClr val="000000"/>
                </a:solidFill>
              </a:rPr>
              <a:t>. These items are crucial factors in many care-planning decisions. </a:t>
            </a:r>
            <a:endParaRPr lang="en-US" dirty="0"/>
          </a:p>
        </p:txBody>
      </p:sp>
    </p:spTree>
    <p:extLst>
      <p:ext uri="{BB962C8B-B14F-4D97-AF65-F5344CB8AC3E}">
        <p14:creationId xmlns:p14="http://schemas.microsoft.com/office/powerpoint/2010/main" val="1349187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C - Steps for Assessment</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solidFill>
                  <a:srgbClr val="000000"/>
                </a:solidFill>
              </a:rPr>
              <a:t>Interact </a:t>
            </a:r>
            <a:r>
              <a:rPr lang="en-US" dirty="0">
                <a:solidFill>
                  <a:srgbClr val="000000"/>
                </a:solidFill>
              </a:rPr>
              <a:t>with the resident using </a:t>
            </a:r>
            <a:r>
              <a:rPr lang="en-US" i="1" dirty="0">
                <a:solidFill>
                  <a:srgbClr val="8A0000"/>
                </a:solidFill>
              </a:rPr>
              <a:t>their </a:t>
            </a:r>
            <a:r>
              <a:rPr lang="en-US" dirty="0">
                <a:solidFill>
                  <a:srgbClr val="000000"/>
                </a:solidFill>
              </a:rPr>
              <a:t>preferred language </a:t>
            </a:r>
            <a:r>
              <a:rPr lang="en-US" i="1" dirty="0">
                <a:solidFill>
                  <a:srgbClr val="8A0000"/>
                </a:solidFill>
              </a:rPr>
              <a:t>(See A1110)</a:t>
            </a:r>
            <a:r>
              <a:rPr lang="en-US" dirty="0">
                <a:solidFill>
                  <a:srgbClr val="000000"/>
                </a:solidFill>
              </a:rPr>
              <a:t>. Be sure </a:t>
            </a:r>
            <a:r>
              <a:rPr lang="en-US" i="1" dirty="0">
                <a:solidFill>
                  <a:srgbClr val="8A0000"/>
                </a:solidFill>
              </a:rPr>
              <a:t>they </a:t>
            </a:r>
            <a:r>
              <a:rPr lang="en-US" dirty="0">
                <a:solidFill>
                  <a:srgbClr val="000000"/>
                </a:solidFill>
              </a:rPr>
              <a:t>can hear you and/or </a:t>
            </a:r>
            <a:r>
              <a:rPr lang="en-US" i="1" dirty="0">
                <a:solidFill>
                  <a:srgbClr val="8A0000"/>
                </a:solidFill>
              </a:rPr>
              <a:t>have </a:t>
            </a:r>
            <a:r>
              <a:rPr lang="en-US" dirty="0">
                <a:solidFill>
                  <a:srgbClr val="000000"/>
                </a:solidFill>
              </a:rPr>
              <a:t>access to </a:t>
            </a:r>
            <a:r>
              <a:rPr lang="en-US" i="1" dirty="0">
                <a:solidFill>
                  <a:srgbClr val="8A0000"/>
                </a:solidFill>
              </a:rPr>
              <a:t>their </a:t>
            </a:r>
            <a:r>
              <a:rPr lang="en-US" dirty="0">
                <a:solidFill>
                  <a:srgbClr val="000000"/>
                </a:solidFill>
              </a:rPr>
              <a:t>preferred method for communication. </a:t>
            </a:r>
            <a:r>
              <a:rPr lang="en-US" i="1" dirty="0">
                <a:solidFill>
                  <a:srgbClr val="8A0000"/>
                </a:solidFill>
              </a:rPr>
              <a:t>If the resident needs or requires an interpreter, complete the interview with an interpreter. </a:t>
            </a:r>
            <a:r>
              <a:rPr lang="en-US" dirty="0">
                <a:solidFill>
                  <a:srgbClr val="000000"/>
                </a:solidFill>
              </a:rPr>
              <a:t>If the resident appears unable to communicate, offer alternatives such as writing, pointing, sign language, or cue cards. </a:t>
            </a:r>
            <a:endParaRPr lang="en-US" dirty="0" smtClean="0">
              <a:solidFill>
                <a:srgbClr val="000000"/>
              </a:solidFill>
            </a:endParaRPr>
          </a:p>
          <a:p>
            <a:pPr marL="0" indent="0">
              <a:buNone/>
            </a:pPr>
            <a:endParaRPr lang="en-US" dirty="0">
              <a:solidFill>
                <a:srgbClr val="000000"/>
              </a:solidFill>
            </a:endParaRPr>
          </a:p>
          <a:p>
            <a:r>
              <a:rPr lang="en-US" dirty="0" smtClean="0">
                <a:solidFill>
                  <a:srgbClr val="000000"/>
                </a:solidFill>
              </a:rPr>
              <a:t>Determine </a:t>
            </a:r>
            <a:r>
              <a:rPr lang="en-US" dirty="0">
                <a:solidFill>
                  <a:srgbClr val="000000"/>
                </a:solidFill>
              </a:rPr>
              <a:t>if the resident is rarely/never understood verbally, in writing, or using another method. If rarely/never understood, skip to C0</a:t>
            </a:r>
            <a:r>
              <a:rPr lang="en-US" i="1" dirty="0">
                <a:solidFill>
                  <a:srgbClr val="8A0000"/>
                </a:solidFill>
              </a:rPr>
              <a:t>6</a:t>
            </a:r>
            <a:r>
              <a:rPr lang="en-US" dirty="0">
                <a:solidFill>
                  <a:srgbClr val="000000"/>
                </a:solidFill>
              </a:rPr>
              <a:t>00, </a:t>
            </a:r>
            <a:r>
              <a:rPr lang="en-US" i="1" dirty="0">
                <a:solidFill>
                  <a:srgbClr val="8A0000"/>
                </a:solidFill>
              </a:rPr>
              <a:t>Should the </a:t>
            </a:r>
            <a:r>
              <a:rPr lang="en-US" dirty="0">
                <a:solidFill>
                  <a:srgbClr val="000000"/>
                </a:solidFill>
              </a:rPr>
              <a:t>Staff Assessment </a:t>
            </a:r>
            <a:r>
              <a:rPr lang="en-US" i="1" dirty="0">
                <a:solidFill>
                  <a:srgbClr val="8A0000"/>
                </a:solidFill>
              </a:rPr>
              <a:t>for </a:t>
            </a:r>
            <a:r>
              <a:rPr lang="en-US" dirty="0">
                <a:solidFill>
                  <a:srgbClr val="000000"/>
                </a:solidFill>
              </a:rPr>
              <a:t>Mental Status </a:t>
            </a:r>
            <a:r>
              <a:rPr lang="en-US" i="1" dirty="0">
                <a:solidFill>
                  <a:srgbClr val="8A0000"/>
                </a:solidFill>
              </a:rPr>
              <a:t>be Conducted?, unless the assessment being completed is a stand-alone Part A PPS Discharge; if that is the case, then skip to C1310. Signs and Symptoms of Delirium </a:t>
            </a:r>
            <a:endParaRPr lang="en-US" dirty="0">
              <a:solidFill>
                <a:srgbClr val="8A0000"/>
              </a:solidFill>
            </a:endParaRPr>
          </a:p>
        </p:txBody>
      </p:sp>
    </p:spTree>
    <p:extLst>
      <p:ext uri="{BB962C8B-B14F-4D97-AF65-F5344CB8AC3E}">
        <p14:creationId xmlns:p14="http://schemas.microsoft.com/office/powerpoint/2010/main" val="278665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229600" cy="857250"/>
          </a:xfrm>
        </p:spPr>
        <p:txBody>
          <a:bodyPr/>
          <a:lstStyle/>
          <a:p>
            <a:r>
              <a:rPr lang="en-US" dirty="0" smtClean="0"/>
              <a:t>Complete BIMS Interview</a:t>
            </a:r>
            <a:endParaRPr lang="en-US" dirty="0"/>
          </a:p>
        </p:txBody>
      </p:sp>
      <p:sp>
        <p:nvSpPr>
          <p:cNvPr id="2" name="Content Placeholder 1"/>
          <p:cNvSpPr>
            <a:spLocks noGrp="1"/>
          </p:cNvSpPr>
          <p:nvPr>
            <p:ph idx="1"/>
          </p:nvPr>
        </p:nvSpPr>
        <p:spPr>
          <a:xfrm>
            <a:off x="6096000" y="746913"/>
            <a:ext cx="2590800" cy="3394472"/>
          </a:xfrm>
        </p:spPr>
        <p:txBody>
          <a:bodyPr>
            <a:normAutofit fontScale="70000" lnSpcReduction="20000"/>
          </a:bodyPr>
          <a:lstStyle/>
          <a:p>
            <a:pPr marL="0" indent="0">
              <a:buNone/>
            </a:pPr>
            <a:r>
              <a:rPr lang="en-US" i="1" dirty="0" smtClean="0">
                <a:solidFill>
                  <a:srgbClr val="8A0000"/>
                </a:solidFill>
              </a:rPr>
              <a:t>The </a:t>
            </a:r>
            <a:r>
              <a:rPr lang="en-US" i="1" dirty="0">
                <a:solidFill>
                  <a:srgbClr val="8A0000"/>
                </a:solidFill>
              </a:rPr>
              <a:t>BIMS is considered complete if the resident attempted and provided relevant answers to at least four of the questions included in C0200-C0400C. Relevant answers do not have to be correct but do need to be related to the question that was asked. </a:t>
            </a:r>
            <a:endParaRPr lang="en-US" dirty="0"/>
          </a:p>
          <a:p>
            <a:endParaRPr lang="en-US" dirty="0"/>
          </a:p>
        </p:txBody>
      </p:sp>
      <p:pic>
        <p:nvPicPr>
          <p:cNvPr id="7" name="Content Placeholder 4" title="C0200-C0500: Brief Interview for Mental Status (BIMS) coding sheet"/>
          <p:cNvPicPr>
            <a:picLocks noChangeAspect="1"/>
          </p:cNvPicPr>
          <p:nvPr/>
        </p:nvPicPr>
        <p:blipFill rotWithShape="1">
          <a:blip r:embed="rId2"/>
          <a:srcRect l="9435" t="15414" r="47169" b="8980"/>
          <a:stretch/>
        </p:blipFill>
        <p:spPr>
          <a:xfrm>
            <a:off x="304800" y="746913"/>
            <a:ext cx="5334000" cy="4364182"/>
          </a:xfrm>
          <a:prstGeom prst="rect">
            <a:avLst/>
          </a:prstGeom>
        </p:spPr>
      </p:pic>
    </p:spTree>
    <p:extLst>
      <p:ext uri="{BB962C8B-B14F-4D97-AF65-F5344CB8AC3E}">
        <p14:creationId xmlns:p14="http://schemas.microsoft.com/office/powerpoint/2010/main" val="2371660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 BIMS Coding Tips</a:t>
            </a:r>
            <a:endParaRPr lang="en-US" dirty="0"/>
          </a:p>
        </p:txBody>
      </p:sp>
      <p:sp>
        <p:nvSpPr>
          <p:cNvPr id="5" name="Content Placeholder 4"/>
          <p:cNvSpPr>
            <a:spLocks noGrp="1"/>
          </p:cNvSpPr>
          <p:nvPr>
            <p:ph idx="1"/>
          </p:nvPr>
        </p:nvSpPr>
        <p:spPr>
          <a:xfrm>
            <a:off x="114300" y="971550"/>
            <a:ext cx="8915400" cy="3200400"/>
          </a:xfrm>
        </p:spPr>
        <p:txBody>
          <a:bodyPr>
            <a:normAutofit fontScale="25000" lnSpcReduction="20000"/>
          </a:bodyPr>
          <a:lstStyle/>
          <a:p>
            <a:pPr marL="0" indent="0">
              <a:buNone/>
            </a:pPr>
            <a:r>
              <a:rPr lang="en-US" sz="6400" dirty="0" smtClean="0">
                <a:solidFill>
                  <a:srgbClr val="000000"/>
                </a:solidFill>
              </a:rPr>
              <a:t>If </a:t>
            </a:r>
            <a:r>
              <a:rPr lang="en-US" sz="6400" dirty="0">
                <a:solidFill>
                  <a:srgbClr val="000000"/>
                </a:solidFill>
              </a:rPr>
              <a:t>the interview is stopped, do the following: </a:t>
            </a:r>
            <a:endParaRPr lang="en-US" sz="6400" dirty="0" smtClean="0">
              <a:solidFill>
                <a:srgbClr val="000000"/>
              </a:solidFill>
            </a:endParaRPr>
          </a:p>
          <a:p>
            <a:pPr marL="400050" lvl="1" indent="0">
              <a:buNone/>
            </a:pPr>
            <a:r>
              <a:rPr lang="en-US" sz="6400" dirty="0" smtClean="0">
                <a:solidFill>
                  <a:srgbClr val="000000"/>
                </a:solidFill>
              </a:rPr>
              <a:t>1. Code </a:t>
            </a:r>
            <a:r>
              <a:rPr lang="en-US" sz="6400" b="1" dirty="0">
                <a:solidFill>
                  <a:srgbClr val="8A0000"/>
                </a:solidFill>
              </a:rPr>
              <a:t>(—)</a:t>
            </a:r>
            <a:r>
              <a:rPr lang="en-US" sz="6400" b="1" dirty="0">
                <a:solidFill>
                  <a:srgbClr val="000000"/>
                </a:solidFill>
              </a:rPr>
              <a:t>, dash </a:t>
            </a:r>
            <a:r>
              <a:rPr lang="en-US" sz="6400" dirty="0">
                <a:solidFill>
                  <a:srgbClr val="000000"/>
                </a:solidFill>
              </a:rPr>
              <a:t>in C0400A, C0400B, and C0400C. </a:t>
            </a:r>
            <a:endParaRPr lang="en-US" sz="6400" dirty="0" smtClean="0">
              <a:solidFill>
                <a:srgbClr val="000000"/>
              </a:solidFill>
            </a:endParaRPr>
          </a:p>
          <a:p>
            <a:pPr marL="400050" lvl="1" indent="0">
              <a:buNone/>
            </a:pPr>
            <a:r>
              <a:rPr lang="en-US" sz="6400" dirty="0" smtClean="0">
                <a:solidFill>
                  <a:srgbClr val="000000"/>
                </a:solidFill>
              </a:rPr>
              <a:t>2. Code </a:t>
            </a:r>
            <a:r>
              <a:rPr lang="en-US" sz="6400" b="1" dirty="0">
                <a:solidFill>
                  <a:srgbClr val="000000"/>
                </a:solidFill>
              </a:rPr>
              <a:t>99 </a:t>
            </a:r>
            <a:r>
              <a:rPr lang="en-US" sz="6400" dirty="0">
                <a:solidFill>
                  <a:srgbClr val="000000"/>
                </a:solidFill>
              </a:rPr>
              <a:t>in the </a:t>
            </a:r>
            <a:r>
              <a:rPr lang="en-US" sz="6400" i="1" dirty="0">
                <a:solidFill>
                  <a:srgbClr val="8A0000"/>
                </a:solidFill>
              </a:rPr>
              <a:t>BIMS S</a:t>
            </a:r>
            <a:r>
              <a:rPr lang="en-US" sz="6400" dirty="0">
                <a:solidFill>
                  <a:srgbClr val="000000"/>
                </a:solidFill>
              </a:rPr>
              <a:t>ummary </a:t>
            </a:r>
            <a:r>
              <a:rPr lang="en-US" sz="6400" i="1" dirty="0">
                <a:solidFill>
                  <a:srgbClr val="8A0000"/>
                </a:solidFill>
              </a:rPr>
              <a:t>S</a:t>
            </a:r>
            <a:r>
              <a:rPr lang="en-US" sz="6400" dirty="0">
                <a:solidFill>
                  <a:srgbClr val="000000"/>
                </a:solidFill>
              </a:rPr>
              <a:t>core </a:t>
            </a:r>
            <a:r>
              <a:rPr lang="en-US" sz="6400" i="1" dirty="0">
                <a:solidFill>
                  <a:srgbClr val="000000"/>
                </a:solidFill>
              </a:rPr>
              <a:t>(</a:t>
            </a:r>
            <a:r>
              <a:rPr lang="en-US" sz="6400" dirty="0">
                <a:solidFill>
                  <a:srgbClr val="000000"/>
                </a:solidFill>
              </a:rPr>
              <a:t>C0500</a:t>
            </a:r>
            <a:r>
              <a:rPr lang="en-US" sz="6400" i="1" dirty="0">
                <a:solidFill>
                  <a:srgbClr val="8A0000"/>
                </a:solidFill>
              </a:rPr>
              <a:t>), and if the assessment being completed is a stand-alone Part A PPS Discharge, continue to C1310. Signs and Symptoms of Delirium. Otherwise, proceed to step 3</a:t>
            </a:r>
            <a:r>
              <a:rPr lang="en-US" sz="6400" dirty="0">
                <a:solidFill>
                  <a:srgbClr val="000000"/>
                </a:solidFill>
              </a:rPr>
              <a:t>. </a:t>
            </a:r>
          </a:p>
          <a:p>
            <a:pPr marL="400050" lvl="1" indent="0">
              <a:buNone/>
            </a:pPr>
            <a:r>
              <a:rPr lang="en-US" sz="6400" dirty="0" smtClean="0">
                <a:solidFill>
                  <a:srgbClr val="000000"/>
                </a:solidFill>
              </a:rPr>
              <a:t>3. Code </a:t>
            </a:r>
            <a:r>
              <a:rPr lang="en-US" sz="6400" b="1" dirty="0">
                <a:solidFill>
                  <a:srgbClr val="000000"/>
                </a:solidFill>
              </a:rPr>
              <a:t>1, yes </a:t>
            </a:r>
            <a:r>
              <a:rPr lang="en-US" sz="6400" dirty="0">
                <a:solidFill>
                  <a:srgbClr val="000000"/>
                </a:solidFill>
              </a:rPr>
              <a:t>in </a:t>
            </a:r>
            <a:r>
              <a:rPr lang="en-US" sz="6400" b="1" dirty="0">
                <a:solidFill>
                  <a:srgbClr val="000000"/>
                </a:solidFill>
              </a:rPr>
              <a:t>C0600</a:t>
            </a:r>
            <a:r>
              <a:rPr lang="en-US" sz="6400" b="1" i="1" dirty="0">
                <a:solidFill>
                  <a:srgbClr val="8A0000"/>
                </a:solidFill>
              </a:rPr>
              <a:t>, </a:t>
            </a:r>
            <a:r>
              <a:rPr lang="en-US" sz="6400" b="1" dirty="0">
                <a:solidFill>
                  <a:srgbClr val="000000"/>
                </a:solidFill>
              </a:rPr>
              <a:t>Should the Staff Assessment for Mental Status be Conducted? </a:t>
            </a:r>
            <a:endParaRPr lang="en-US" sz="6400" dirty="0">
              <a:solidFill>
                <a:srgbClr val="000000"/>
              </a:solidFill>
            </a:endParaRPr>
          </a:p>
          <a:p>
            <a:pPr marL="400050" lvl="1" indent="0">
              <a:buNone/>
            </a:pPr>
            <a:r>
              <a:rPr lang="en-US" sz="6400" dirty="0" smtClean="0">
                <a:solidFill>
                  <a:srgbClr val="000000"/>
                </a:solidFill>
              </a:rPr>
              <a:t>4. Complete </a:t>
            </a:r>
            <a:r>
              <a:rPr lang="en-US" sz="6400" dirty="0">
                <a:solidFill>
                  <a:srgbClr val="000000"/>
                </a:solidFill>
              </a:rPr>
              <a:t>the </a:t>
            </a:r>
            <a:r>
              <a:rPr lang="en-US" sz="6400" b="1" dirty="0">
                <a:solidFill>
                  <a:srgbClr val="000000"/>
                </a:solidFill>
              </a:rPr>
              <a:t>Staff Assessment for Mental Status</a:t>
            </a:r>
            <a:r>
              <a:rPr lang="en-US" sz="6400" dirty="0">
                <a:solidFill>
                  <a:srgbClr val="000000"/>
                </a:solidFill>
              </a:rPr>
              <a:t>. </a:t>
            </a:r>
          </a:p>
          <a:p>
            <a:endParaRPr lang="en-US" sz="6400" dirty="0">
              <a:solidFill>
                <a:srgbClr val="000000"/>
              </a:solidFill>
            </a:endParaRPr>
          </a:p>
          <a:p>
            <a:pPr marL="0" indent="0">
              <a:buNone/>
            </a:pPr>
            <a:r>
              <a:rPr lang="en-US" sz="6400" i="1" dirty="0">
                <a:solidFill>
                  <a:srgbClr val="8A0000"/>
                </a:solidFill>
              </a:rPr>
              <a:t>If all responses to C0300A, C0300B, and C0300C are coded 0 because answers are incorrect, continue interview </a:t>
            </a:r>
            <a:endParaRPr lang="en-US" sz="6400" dirty="0">
              <a:solidFill>
                <a:srgbClr val="8A0000"/>
              </a:solidFill>
            </a:endParaRPr>
          </a:p>
          <a:p>
            <a:pPr marL="0" indent="0">
              <a:buNone/>
            </a:pPr>
            <a:endParaRPr lang="en-US" sz="6400" dirty="0">
              <a:solidFill>
                <a:srgbClr val="000000"/>
              </a:solidFill>
            </a:endParaRPr>
          </a:p>
          <a:p>
            <a:pPr marL="0" indent="0">
              <a:buNone/>
            </a:pPr>
            <a:r>
              <a:rPr lang="en-US" sz="6400" i="1" dirty="0">
                <a:solidFill>
                  <a:srgbClr val="8A0000"/>
                </a:solidFill>
              </a:rPr>
              <a:t>Code 0 is used to represent three types of responses: incorrect answers (unless the item itself provides an alternative response code), nonsensical responses, and questions the resident chooses not to answer (or “refusals”). Since 0s resulting from these three situations are treated differently when coding the BIMS Summary Score in C0500, the interviewer may find it valuable to track the reason for each 0 response to aid in accurately calculating the summary score. </a:t>
            </a:r>
            <a:endParaRPr lang="en-US" sz="6400" dirty="0">
              <a:solidFill>
                <a:srgbClr val="8A0000"/>
              </a:solidFill>
            </a:endParaRPr>
          </a:p>
          <a:p>
            <a:endParaRPr lang="en-US" dirty="0"/>
          </a:p>
        </p:txBody>
      </p:sp>
    </p:spTree>
    <p:extLst>
      <p:ext uri="{BB962C8B-B14F-4D97-AF65-F5344CB8AC3E}">
        <p14:creationId xmlns:p14="http://schemas.microsoft.com/office/powerpoint/2010/main" val="2018916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D – Mood</a:t>
            </a:r>
            <a:endParaRPr lang="en-US" dirty="0"/>
          </a:p>
        </p:txBody>
      </p:sp>
      <p:pic>
        <p:nvPicPr>
          <p:cNvPr id="3" name="Picture 2" title="Select emotion or mood concept , Hand holding smile face or happy face which print screen on wooden cube bloc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537" y="1039465"/>
            <a:ext cx="5114925" cy="3409950"/>
          </a:xfrm>
          <a:prstGeom prst="rect">
            <a:avLst/>
          </a:prstGeom>
        </p:spPr>
      </p:pic>
    </p:spTree>
    <p:extLst>
      <p:ext uri="{BB962C8B-B14F-4D97-AF65-F5344CB8AC3E}">
        <p14:creationId xmlns:p14="http://schemas.microsoft.com/office/powerpoint/2010/main" val="3354333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Intent of Section D</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rgbClr val="000000"/>
                </a:solidFill>
              </a:rPr>
              <a:t>The items in this section address mood distress </a:t>
            </a:r>
            <a:r>
              <a:rPr lang="en-US" i="1" dirty="0">
                <a:solidFill>
                  <a:srgbClr val="8A0000"/>
                </a:solidFill>
              </a:rPr>
              <a:t>and social isolation. Mood distress is </a:t>
            </a:r>
            <a:r>
              <a:rPr lang="en-US" dirty="0">
                <a:solidFill>
                  <a:srgbClr val="000000"/>
                </a:solidFill>
              </a:rPr>
              <a:t>a serious condition that is underdiagnosed and undertreated in the nursing home and is associated with significant morbidity. It is particularly important to identify signs and symptoms of mood distress among nursing home residents because these signs and symptoms can be treatable. </a:t>
            </a:r>
            <a:r>
              <a:rPr lang="en-US" i="1" dirty="0">
                <a:solidFill>
                  <a:srgbClr val="8A0000"/>
                </a:solidFill>
              </a:rPr>
              <a:t>Social isolation refers to an actual or perceived lack of contact with other people and tends to increase with age. It is a risk factor for physical and mental illness, is a predictor of mortality, and is important to assess in order to identify engagement strategies. </a:t>
            </a:r>
            <a:endParaRPr lang="en-US" dirty="0"/>
          </a:p>
        </p:txBody>
      </p:sp>
    </p:spTree>
    <p:extLst>
      <p:ext uri="{BB962C8B-B14F-4D97-AF65-F5344CB8AC3E}">
        <p14:creationId xmlns:p14="http://schemas.microsoft.com/office/powerpoint/2010/main" val="483233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Links</a:t>
            </a:r>
            <a:endParaRPr lang="en-US" dirty="0"/>
          </a:p>
        </p:txBody>
      </p:sp>
      <p:sp>
        <p:nvSpPr>
          <p:cNvPr id="3" name="Content Placeholder 2"/>
          <p:cNvSpPr>
            <a:spLocks noGrp="1"/>
          </p:cNvSpPr>
          <p:nvPr>
            <p:ph idx="1"/>
          </p:nvPr>
        </p:nvSpPr>
        <p:spPr/>
        <p:txBody>
          <a:bodyPr/>
          <a:lstStyle/>
          <a:p>
            <a:r>
              <a:rPr lang="en-US" b="1" dirty="0"/>
              <a:t>MDS FORMS AND RAI MANUAL</a:t>
            </a:r>
            <a:endParaRPr lang="en-US" b="1" dirty="0">
              <a:hlinkClick r:id="rId2"/>
            </a:endParaRPr>
          </a:p>
          <a:p>
            <a:pPr lvl="1"/>
            <a:r>
              <a:rPr lang="en-US" dirty="0">
                <a:hlinkClick r:id="rId2"/>
              </a:rPr>
              <a:t>https://www.cms.gov/medicare/quality-initiatives-patient-assessment-instruments/nursinghomequalityinits/mds30raimanual</a:t>
            </a:r>
            <a:r>
              <a:rPr lang="en-US" dirty="0"/>
              <a:t> </a:t>
            </a:r>
          </a:p>
          <a:p>
            <a:endParaRPr lang="en-US" dirty="0"/>
          </a:p>
          <a:p>
            <a:r>
              <a:rPr lang="en-US" b="1" dirty="0"/>
              <a:t>CMS Official YouTube Channel</a:t>
            </a:r>
          </a:p>
          <a:p>
            <a:pPr lvl="1"/>
            <a:r>
              <a:rPr lang="en-US" dirty="0"/>
              <a:t> </a:t>
            </a:r>
            <a:r>
              <a:rPr lang="en-US" dirty="0">
                <a:hlinkClick r:id="rId3"/>
              </a:rPr>
              <a:t>https://www.youtube.com/cmshhsgov</a:t>
            </a:r>
            <a:r>
              <a:rPr lang="en-US" dirty="0"/>
              <a:t> </a:t>
            </a:r>
          </a:p>
          <a:p>
            <a:endParaRPr lang="en-US" dirty="0"/>
          </a:p>
        </p:txBody>
      </p:sp>
    </p:spTree>
    <p:extLst>
      <p:ext uri="{BB962C8B-B14F-4D97-AF65-F5344CB8AC3E}">
        <p14:creationId xmlns:p14="http://schemas.microsoft.com/office/powerpoint/2010/main" val="1821421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D – Mood – Steps for Assessment</a:t>
            </a:r>
            <a:endParaRPr lang="en-US" dirty="0"/>
          </a:p>
        </p:txBody>
      </p:sp>
      <p:sp>
        <p:nvSpPr>
          <p:cNvPr id="6" name="Content Placeholder 5"/>
          <p:cNvSpPr>
            <a:spLocks noGrp="1"/>
          </p:cNvSpPr>
          <p:nvPr>
            <p:ph idx="1"/>
          </p:nvPr>
        </p:nvSpPr>
        <p:spPr>
          <a:xfrm>
            <a:off x="457200" y="1063228"/>
            <a:ext cx="8229600" cy="3642122"/>
          </a:xfrm>
        </p:spPr>
        <p:txBody>
          <a:bodyPr>
            <a:normAutofit fontScale="62500" lnSpcReduction="20000"/>
          </a:bodyPr>
          <a:lstStyle/>
          <a:p>
            <a:r>
              <a:rPr lang="en-US" dirty="0" smtClean="0">
                <a:solidFill>
                  <a:srgbClr val="000000"/>
                </a:solidFill>
              </a:rPr>
              <a:t>Interact </a:t>
            </a:r>
            <a:r>
              <a:rPr lang="en-US" dirty="0">
                <a:solidFill>
                  <a:srgbClr val="000000"/>
                </a:solidFill>
              </a:rPr>
              <a:t>with the resident using </a:t>
            </a:r>
            <a:r>
              <a:rPr lang="en-US" i="1" dirty="0">
                <a:solidFill>
                  <a:srgbClr val="8A0000"/>
                </a:solidFill>
              </a:rPr>
              <a:t>their </a:t>
            </a:r>
            <a:r>
              <a:rPr lang="en-US" dirty="0">
                <a:solidFill>
                  <a:srgbClr val="000000"/>
                </a:solidFill>
              </a:rPr>
              <a:t>preferred language. Be sure </a:t>
            </a:r>
            <a:r>
              <a:rPr lang="en-US" i="1" dirty="0">
                <a:solidFill>
                  <a:srgbClr val="8A0000"/>
                </a:solidFill>
              </a:rPr>
              <a:t>they </a:t>
            </a:r>
            <a:r>
              <a:rPr lang="en-US" dirty="0">
                <a:solidFill>
                  <a:srgbClr val="000000"/>
                </a:solidFill>
              </a:rPr>
              <a:t>can hear you and/or </a:t>
            </a:r>
            <a:r>
              <a:rPr lang="en-US" i="1" dirty="0">
                <a:solidFill>
                  <a:srgbClr val="8A0000"/>
                </a:solidFill>
              </a:rPr>
              <a:t>have </a:t>
            </a:r>
            <a:r>
              <a:rPr lang="en-US" dirty="0">
                <a:solidFill>
                  <a:srgbClr val="000000"/>
                </a:solidFill>
              </a:rPr>
              <a:t>access to </a:t>
            </a:r>
            <a:r>
              <a:rPr lang="en-US" i="1" dirty="0">
                <a:solidFill>
                  <a:srgbClr val="8A0000"/>
                </a:solidFill>
              </a:rPr>
              <a:t>their </a:t>
            </a:r>
            <a:r>
              <a:rPr lang="en-US" dirty="0">
                <a:solidFill>
                  <a:srgbClr val="000000"/>
                </a:solidFill>
              </a:rPr>
              <a:t>preferred method for communication. If the resident appears unable to communicate, offer alternatives such as writing, pointing, sign language, or cue cards. </a:t>
            </a:r>
            <a:endParaRPr lang="en-US" dirty="0" smtClean="0">
              <a:solidFill>
                <a:srgbClr val="000000"/>
              </a:solidFill>
            </a:endParaRPr>
          </a:p>
          <a:p>
            <a:pPr marL="0" indent="0">
              <a:buNone/>
            </a:pPr>
            <a:endParaRPr lang="en-US" dirty="0">
              <a:solidFill>
                <a:srgbClr val="000000"/>
              </a:solidFill>
            </a:endParaRPr>
          </a:p>
          <a:p>
            <a:r>
              <a:rPr lang="en-US" dirty="0" smtClean="0">
                <a:solidFill>
                  <a:srgbClr val="000000"/>
                </a:solidFill>
              </a:rPr>
              <a:t>Determine </a:t>
            </a:r>
            <a:r>
              <a:rPr lang="en-US" dirty="0">
                <a:solidFill>
                  <a:srgbClr val="000000"/>
                </a:solidFill>
              </a:rPr>
              <a:t>whether the resident is rarely/never understood verbally, in writing, or using another method. If rarely/never understood, skip to D0500, Staff Assessment of Resident Mood (PHQ-9-OV</a:t>
            </a:r>
            <a:r>
              <a:rPr lang="en-US" sz="1600" dirty="0">
                <a:solidFill>
                  <a:srgbClr val="000000"/>
                </a:solidFill>
              </a:rPr>
              <a:t>©</a:t>
            </a:r>
            <a:r>
              <a:rPr lang="en-US" dirty="0">
                <a:solidFill>
                  <a:srgbClr val="000000"/>
                </a:solidFill>
              </a:rPr>
              <a:t>)</a:t>
            </a:r>
            <a:r>
              <a:rPr lang="en-US" i="1" dirty="0">
                <a:solidFill>
                  <a:srgbClr val="8A0000"/>
                </a:solidFill>
              </a:rPr>
              <a:t>, unless the assessment being completed is a stand-alone Part A PPS Discharge; if that is the case, then skip to D0700. Social Isolation</a:t>
            </a:r>
            <a:r>
              <a:rPr lang="en-US" dirty="0">
                <a:solidFill>
                  <a:srgbClr val="000000"/>
                </a:solidFill>
              </a:rPr>
              <a:t>. </a:t>
            </a:r>
            <a:endParaRPr lang="en-US" dirty="0" smtClean="0">
              <a:solidFill>
                <a:srgbClr val="000000"/>
              </a:solidFill>
            </a:endParaRPr>
          </a:p>
          <a:p>
            <a:pPr marL="0" indent="0">
              <a:buNone/>
            </a:pPr>
            <a:endParaRPr lang="en-US" dirty="0">
              <a:solidFill>
                <a:srgbClr val="000000"/>
              </a:solidFill>
            </a:endParaRPr>
          </a:p>
          <a:p>
            <a:r>
              <a:rPr lang="en-US" dirty="0" smtClean="0">
                <a:solidFill>
                  <a:srgbClr val="000000"/>
                </a:solidFill>
              </a:rPr>
              <a:t>Review </a:t>
            </a:r>
            <a:r>
              <a:rPr lang="en-US" dirty="0">
                <a:solidFill>
                  <a:srgbClr val="000000"/>
                </a:solidFill>
              </a:rPr>
              <a:t>Language item (A11</a:t>
            </a:r>
            <a:r>
              <a:rPr lang="en-US" i="1" dirty="0">
                <a:solidFill>
                  <a:srgbClr val="8A0000"/>
                </a:solidFill>
              </a:rPr>
              <a:t>1</a:t>
            </a:r>
            <a:r>
              <a:rPr lang="en-US" dirty="0">
                <a:solidFill>
                  <a:srgbClr val="000000"/>
                </a:solidFill>
              </a:rPr>
              <a:t>0) to determine if the resident needs or wants an interpreter to communicate with doctors or health care staff (A11</a:t>
            </a:r>
            <a:r>
              <a:rPr lang="en-US" i="1" dirty="0">
                <a:solidFill>
                  <a:srgbClr val="8A0000"/>
                </a:solidFill>
              </a:rPr>
              <a:t>1</a:t>
            </a:r>
            <a:r>
              <a:rPr lang="en-US" dirty="0">
                <a:solidFill>
                  <a:srgbClr val="000000"/>
                </a:solidFill>
              </a:rPr>
              <a:t>0 = 1). If the resident needs or wants an interpreter, complete the interview with an interpreter. </a:t>
            </a:r>
          </a:p>
        </p:txBody>
      </p:sp>
    </p:spTree>
    <p:extLst>
      <p:ext uri="{BB962C8B-B14F-4D97-AF65-F5344CB8AC3E}">
        <p14:creationId xmlns:p14="http://schemas.microsoft.com/office/powerpoint/2010/main" val="3483828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Coding Instructions</a:t>
            </a:r>
            <a:endParaRPr lang="en-US" dirty="0"/>
          </a:p>
        </p:txBody>
      </p:sp>
      <p:sp>
        <p:nvSpPr>
          <p:cNvPr id="6" name="Content Placeholder 5"/>
          <p:cNvSpPr>
            <a:spLocks noGrp="1"/>
          </p:cNvSpPr>
          <p:nvPr>
            <p:ph idx="1"/>
          </p:nvPr>
        </p:nvSpPr>
        <p:spPr/>
        <p:txBody>
          <a:bodyPr>
            <a:normAutofit fontScale="70000" lnSpcReduction="20000"/>
          </a:bodyPr>
          <a:lstStyle/>
          <a:p>
            <a:r>
              <a:rPr lang="en-US" b="1" dirty="0" smtClean="0">
                <a:solidFill>
                  <a:srgbClr val="000000"/>
                </a:solidFill>
              </a:rPr>
              <a:t>Code </a:t>
            </a:r>
            <a:r>
              <a:rPr lang="en-US" b="1" dirty="0">
                <a:solidFill>
                  <a:srgbClr val="000000"/>
                </a:solidFill>
              </a:rPr>
              <a:t>0, no: </a:t>
            </a:r>
            <a:r>
              <a:rPr lang="en-US" dirty="0">
                <a:solidFill>
                  <a:srgbClr val="000000"/>
                </a:solidFill>
              </a:rPr>
              <a:t>if the interview should not be conducted because the resident is rarely/never understood or cannot respond verbally, in writing, or using another method, or an interpreter is needed but not available. Skip to item D0500, Staff Assessment of Resident Mood (PHQ-9-OV</a:t>
            </a:r>
            <a:r>
              <a:rPr lang="en-US" sz="1600" dirty="0">
                <a:solidFill>
                  <a:srgbClr val="000000"/>
                </a:solidFill>
              </a:rPr>
              <a:t>©</a:t>
            </a:r>
            <a:r>
              <a:rPr lang="en-US" dirty="0">
                <a:solidFill>
                  <a:srgbClr val="000000"/>
                </a:solidFill>
              </a:rPr>
              <a:t>), </a:t>
            </a:r>
            <a:r>
              <a:rPr lang="en-US" i="1" dirty="0">
                <a:solidFill>
                  <a:srgbClr val="8A0000"/>
                </a:solidFill>
              </a:rPr>
              <a:t>unless the assessment being completed is a stand-alone Part A PPS Discharge; if that is the case, then skip to D0700. Social Isolation</a:t>
            </a:r>
            <a:r>
              <a:rPr lang="en-US" dirty="0">
                <a:solidFill>
                  <a:srgbClr val="000000"/>
                </a:solidFill>
              </a:rPr>
              <a:t>. </a:t>
            </a:r>
            <a:endParaRPr lang="en-US" dirty="0" smtClean="0">
              <a:solidFill>
                <a:srgbClr val="000000"/>
              </a:solidFill>
            </a:endParaRPr>
          </a:p>
          <a:p>
            <a:pPr marL="0" indent="0">
              <a:buNone/>
            </a:pPr>
            <a:endParaRPr lang="en-US" dirty="0">
              <a:solidFill>
                <a:srgbClr val="000000"/>
              </a:solidFill>
            </a:endParaRPr>
          </a:p>
          <a:p>
            <a:r>
              <a:rPr lang="en-US" b="1" dirty="0" smtClean="0">
                <a:solidFill>
                  <a:srgbClr val="000000"/>
                </a:solidFill>
              </a:rPr>
              <a:t>Code </a:t>
            </a:r>
            <a:r>
              <a:rPr lang="en-US" b="1" dirty="0">
                <a:solidFill>
                  <a:srgbClr val="000000"/>
                </a:solidFill>
              </a:rPr>
              <a:t>1, yes: </a:t>
            </a:r>
            <a:r>
              <a:rPr lang="en-US" dirty="0">
                <a:solidFill>
                  <a:srgbClr val="000000"/>
                </a:solidFill>
              </a:rPr>
              <a:t>if the resident interview should be conducted because the resident is at least sometimes understood verbally, in writing, or using another method, and if an interpreter is needed, one is available. Continue to item D0</a:t>
            </a:r>
            <a:r>
              <a:rPr lang="en-US" i="1" dirty="0">
                <a:solidFill>
                  <a:srgbClr val="8A0000"/>
                </a:solidFill>
              </a:rPr>
              <a:t>15</a:t>
            </a:r>
            <a:r>
              <a:rPr lang="en-US" dirty="0">
                <a:solidFill>
                  <a:srgbClr val="000000"/>
                </a:solidFill>
              </a:rPr>
              <a:t>0, Resident Mood Interview (PHQ-</a:t>
            </a:r>
            <a:r>
              <a:rPr lang="en-US" i="1" dirty="0">
                <a:solidFill>
                  <a:srgbClr val="8A0000"/>
                </a:solidFill>
              </a:rPr>
              <a:t>2 to </a:t>
            </a:r>
            <a:r>
              <a:rPr lang="en-US" dirty="0">
                <a:solidFill>
                  <a:srgbClr val="000000"/>
                </a:solidFill>
              </a:rPr>
              <a:t>9</a:t>
            </a:r>
            <a:r>
              <a:rPr lang="en-US" sz="1600" dirty="0">
                <a:solidFill>
                  <a:srgbClr val="000000"/>
                </a:solidFill>
              </a:rPr>
              <a:t>©</a:t>
            </a:r>
            <a:r>
              <a:rPr lang="en-US" dirty="0">
                <a:solidFill>
                  <a:srgbClr val="000000"/>
                </a:solidFill>
              </a:rPr>
              <a:t>). </a:t>
            </a:r>
          </a:p>
          <a:p>
            <a:endParaRPr lang="en-US" dirty="0">
              <a:solidFill>
                <a:srgbClr val="000000"/>
              </a:solidFill>
            </a:endParaRPr>
          </a:p>
          <a:p>
            <a:endParaRPr lang="en-US" dirty="0"/>
          </a:p>
        </p:txBody>
      </p:sp>
    </p:spTree>
    <p:extLst>
      <p:ext uri="{BB962C8B-B14F-4D97-AF65-F5344CB8AC3E}">
        <p14:creationId xmlns:p14="http://schemas.microsoft.com/office/powerpoint/2010/main" val="4030106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D – Resident Mood Review</a:t>
            </a:r>
            <a:endParaRPr lang="en-US" dirty="0"/>
          </a:p>
        </p:txBody>
      </p:sp>
      <p:sp>
        <p:nvSpPr>
          <p:cNvPr id="7" name="Content Placeholder 2"/>
          <p:cNvSpPr txBox="1">
            <a:spLocks/>
          </p:cNvSpPr>
          <p:nvPr/>
        </p:nvSpPr>
        <p:spPr>
          <a:xfrm>
            <a:off x="457200" y="2114549"/>
            <a:ext cx="7467600" cy="266700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043A6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9F87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9BBD5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rgbClr val="323299"/>
                </a:solidFill>
                <a:latin typeface="+mj-lt"/>
              </a:rPr>
              <a:t>Item Rationale = Health-related Quality of Life </a:t>
            </a:r>
            <a:endParaRPr lang="en-US" sz="3600" dirty="0" smtClean="0">
              <a:solidFill>
                <a:srgbClr val="323299"/>
              </a:solidFill>
              <a:latin typeface="+mj-lt"/>
            </a:endParaRPr>
          </a:p>
          <a:p>
            <a:r>
              <a:rPr lang="en-US" i="1" dirty="0" smtClean="0">
                <a:solidFill>
                  <a:srgbClr val="8A0000"/>
                </a:solidFill>
                <a:latin typeface="+mj-lt"/>
              </a:rPr>
              <a:t>It is important to note that coding the presence of clinical signs and symptoms of depressed mood does not automatically mean that the resident has a diagnosis of depression or other mood disorder. Assessors do not make or assign a diagnosis based on these findings; they simply record the presence or absence of specific clinical signs and symptoms of depressed mood. Facility staff should recognize these signs and symptoms and consider them when developing the resident’s individualized care plan. </a:t>
            </a:r>
            <a:endParaRPr lang="en-US" dirty="0" smtClean="0">
              <a:solidFill>
                <a:srgbClr val="8A0000"/>
              </a:solidFill>
              <a:latin typeface="+mj-lt"/>
            </a:endParaRPr>
          </a:p>
          <a:p>
            <a:endParaRPr lang="en-US" dirty="0">
              <a:latin typeface="+mj-lt"/>
            </a:endParaRPr>
          </a:p>
        </p:txBody>
      </p:sp>
      <p:sp>
        <p:nvSpPr>
          <p:cNvPr id="8" name="Content Placeholder 3" title="green rectangle reading PHQ- 2 to 9"/>
          <p:cNvSpPr txBox="1">
            <a:spLocks/>
          </p:cNvSpPr>
          <p:nvPr/>
        </p:nvSpPr>
        <p:spPr>
          <a:xfrm>
            <a:off x="2667000" y="1063229"/>
            <a:ext cx="2890982" cy="670322"/>
          </a:xfrm>
          <a:prstGeom prst="rect">
            <a:avLst/>
          </a:prstGeom>
          <a:solidFill>
            <a:srgbClr val="9BBD57"/>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t>PHQ – 2 to 9</a:t>
            </a:r>
            <a:endParaRPr lang="en-US" sz="3600" dirty="0"/>
          </a:p>
        </p:txBody>
      </p:sp>
      <p:sp>
        <p:nvSpPr>
          <p:cNvPr id="9" name="6-Point Star 8" title="image of a star reading revised"/>
          <p:cNvSpPr/>
          <p:nvPr/>
        </p:nvSpPr>
        <p:spPr>
          <a:xfrm rot="1287701">
            <a:off x="6781800" y="819150"/>
            <a:ext cx="1676400" cy="1371600"/>
          </a:xfrm>
          <a:prstGeom prst="star6">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Revised</a:t>
            </a:r>
            <a:endParaRPr lang="en-US" dirty="0"/>
          </a:p>
        </p:txBody>
      </p:sp>
    </p:spTree>
    <p:extLst>
      <p:ext uri="{BB962C8B-B14F-4D97-AF65-F5344CB8AC3E}">
        <p14:creationId xmlns:p14="http://schemas.microsoft.com/office/powerpoint/2010/main" val="256217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Steps for Assessment</a:t>
            </a:r>
            <a:endParaRPr lang="en-US" dirty="0"/>
          </a:p>
        </p:txBody>
      </p:sp>
      <p:sp>
        <p:nvSpPr>
          <p:cNvPr id="7" name="Content Placeholder 2"/>
          <p:cNvSpPr txBox="1">
            <a:spLocks/>
          </p:cNvSpPr>
          <p:nvPr/>
        </p:nvSpPr>
        <p:spPr>
          <a:xfrm>
            <a:off x="109200" y="1063228"/>
            <a:ext cx="4038600" cy="348972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rgbClr val="043A6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9F87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9BBD5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i="1" dirty="0" smtClean="0">
                <a:solidFill>
                  <a:srgbClr val="8A0000"/>
                </a:solidFill>
              </a:rPr>
              <a:t>Ask </a:t>
            </a:r>
            <a:r>
              <a:rPr lang="en-US" i="1" dirty="0">
                <a:solidFill>
                  <a:srgbClr val="8A0000"/>
                </a:solidFill>
              </a:rPr>
              <a:t>the first two questions of the Resident Mood Interview (PHQ-2 to 9</a:t>
            </a:r>
            <a:r>
              <a:rPr lang="en-US" sz="1600" i="1" dirty="0">
                <a:solidFill>
                  <a:srgbClr val="8A0000"/>
                </a:solidFill>
              </a:rPr>
              <a:t>©</a:t>
            </a:r>
            <a:r>
              <a:rPr lang="en-US" i="1" dirty="0">
                <a:solidFill>
                  <a:srgbClr val="8A0000"/>
                </a:solidFill>
              </a:rPr>
              <a:t>) </a:t>
            </a:r>
            <a:endParaRPr lang="en-US" dirty="0">
              <a:solidFill>
                <a:srgbClr val="8A0000"/>
              </a:solidFill>
            </a:endParaRPr>
          </a:p>
          <a:p>
            <a:endParaRPr lang="en-US" sz="3200" dirty="0">
              <a:solidFill>
                <a:srgbClr val="000000"/>
              </a:solidFill>
            </a:endParaRPr>
          </a:p>
          <a:p>
            <a:r>
              <a:rPr lang="en-US" i="1" dirty="0">
                <a:solidFill>
                  <a:srgbClr val="8A0000"/>
                </a:solidFill>
              </a:rPr>
              <a:t>Determine whether to ask the remaining seven questions (D0150C to D0150I) of the Resident Mood Interview (PHQ-2 to 9</a:t>
            </a:r>
            <a:r>
              <a:rPr lang="en-US" sz="1600" i="1" dirty="0">
                <a:solidFill>
                  <a:srgbClr val="8A0000"/>
                </a:solidFill>
              </a:rPr>
              <a:t>©</a:t>
            </a:r>
            <a:r>
              <a:rPr lang="en-US" i="1" dirty="0">
                <a:solidFill>
                  <a:srgbClr val="8A0000"/>
                </a:solidFill>
              </a:rPr>
              <a:t>). Whether or not further evaluation of a resident’s mood is needed depends on the resident’s responses to the first two questions (D0150A and D0150B) of the Resident Mood Interview. </a:t>
            </a:r>
            <a:endParaRPr lang="en-US" dirty="0">
              <a:solidFill>
                <a:srgbClr val="8A0000"/>
              </a:solidFill>
            </a:endParaRPr>
          </a:p>
          <a:p>
            <a:endParaRPr lang="en-US" dirty="0"/>
          </a:p>
          <a:p>
            <a:endParaRPr lang="en-US" dirty="0"/>
          </a:p>
        </p:txBody>
      </p:sp>
      <p:sp>
        <p:nvSpPr>
          <p:cNvPr id="2" name="Rectangle 1"/>
          <p:cNvSpPr/>
          <p:nvPr/>
        </p:nvSpPr>
        <p:spPr>
          <a:xfrm>
            <a:off x="4147800" y="1051378"/>
            <a:ext cx="4904400" cy="3293209"/>
          </a:xfrm>
          <a:prstGeom prst="rect">
            <a:avLst/>
          </a:prstGeom>
        </p:spPr>
        <p:txBody>
          <a:bodyPr wrap="square">
            <a:spAutoFit/>
          </a:bodyPr>
          <a:lstStyle/>
          <a:p>
            <a:pPr marL="285750" indent="-285750">
              <a:buFont typeface="Arial" panose="020B0604020202020204" pitchFamily="34" charset="0"/>
              <a:buChar char="•"/>
            </a:pPr>
            <a:r>
              <a:rPr lang="en-US" sz="1600" i="1" dirty="0" smtClean="0">
                <a:solidFill>
                  <a:srgbClr val="8A0000"/>
                </a:solidFill>
              </a:rPr>
              <a:t>If </a:t>
            </a:r>
            <a:r>
              <a:rPr lang="en-US" sz="1600" b="1" i="1" dirty="0">
                <a:solidFill>
                  <a:srgbClr val="8A0000"/>
                </a:solidFill>
              </a:rPr>
              <a:t>both </a:t>
            </a:r>
            <a:r>
              <a:rPr lang="en-US" sz="1600" i="1" dirty="0">
                <a:solidFill>
                  <a:srgbClr val="8A0000"/>
                </a:solidFill>
              </a:rPr>
              <a:t>D0150A1 and D0150B1 are coded 9, OR </a:t>
            </a:r>
            <a:r>
              <a:rPr lang="en-US" sz="1600" b="1" i="1" dirty="0">
                <a:solidFill>
                  <a:srgbClr val="8A0000"/>
                </a:solidFill>
              </a:rPr>
              <a:t>both </a:t>
            </a:r>
            <a:r>
              <a:rPr lang="en-US" sz="1600" i="1" dirty="0">
                <a:solidFill>
                  <a:srgbClr val="8A0000"/>
                </a:solidFill>
              </a:rPr>
              <a:t>D0150A2 and D0150B2 are coded 0 or 1, </a:t>
            </a:r>
            <a:r>
              <a:rPr lang="en-US" sz="1600" b="1" i="1" dirty="0">
                <a:solidFill>
                  <a:srgbClr val="8A0000"/>
                </a:solidFill>
              </a:rPr>
              <a:t>end </a:t>
            </a:r>
            <a:r>
              <a:rPr lang="en-US" sz="1600" i="1" dirty="0">
                <a:solidFill>
                  <a:srgbClr val="8A0000"/>
                </a:solidFill>
              </a:rPr>
              <a:t>the PHQ interview; otherwise continue. If </a:t>
            </a:r>
            <a:r>
              <a:rPr lang="en-US" sz="1600" b="1" i="1" dirty="0">
                <a:solidFill>
                  <a:srgbClr val="8A0000"/>
                </a:solidFill>
              </a:rPr>
              <a:t>both </a:t>
            </a:r>
            <a:r>
              <a:rPr lang="en-US" sz="1600" i="1" dirty="0">
                <a:solidFill>
                  <a:srgbClr val="8A0000"/>
                </a:solidFill>
              </a:rPr>
              <a:t>D0150A1 and D0150B1 are coded 9, leave D0150A2 and D0150B2 </a:t>
            </a:r>
            <a:r>
              <a:rPr lang="en-US" sz="1600" b="1" i="1" dirty="0">
                <a:solidFill>
                  <a:srgbClr val="8A0000"/>
                </a:solidFill>
              </a:rPr>
              <a:t>blank, </a:t>
            </a:r>
            <a:r>
              <a:rPr lang="en-US" sz="1600" i="1" dirty="0">
                <a:solidFill>
                  <a:srgbClr val="8A0000"/>
                </a:solidFill>
              </a:rPr>
              <a:t>then end the PHQ-2</a:t>
            </a:r>
            <a:r>
              <a:rPr lang="en-US" sz="1050" i="1" dirty="0">
                <a:solidFill>
                  <a:srgbClr val="8A0000"/>
                </a:solidFill>
              </a:rPr>
              <a:t>© </a:t>
            </a:r>
            <a:r>
              <a:rPr lang="en-US" sz="1600" i="1" dirty="0">
                <a:solidFill>
                  <a:srgbClr val="8A0000"/>
                </a:solidFill>
              </a:rPr>
              <a:t>and leave D0160, Total Severity Score blank. </a:t>
            </a:r>
          </a:p>
          <a:p>
            <a:pPr marL="285750" indent="-285750">
              <a:buFont typeface="Arial" panose="020B0604020202020204" pitchFamily="34" charset="0"/>
              <a:buChar char="•"/>
            </a:pPr>
            <a:r>
              <a:rPr lang="en-US" sz="1600" i="1" dirty="0">
                <a:solidFill>
                  <a:srgbClr val="8A0000"/>
                </a:solidFill>
              </a:rPr>
              <a:t>If </a:t>
            </a:r>
            <a:r>
              <a:rPr lang="en-US" sz="1600" b="1" i="1" dirty="0">
                <a:solidFill>
                  <a:srgbClr val="8A0000"/>
                </a:solidFill>
              </a:rPr>
              <a:t>both </a:t>
            </a:r>
            <a:r>
              <a:rPr lang="en-US" sz="1600" i="1" dirty="0">
                <a:solidFill>
                  <a:srgbClr val="8A0000"/>
                </a:solidFill>
              </a:rPr>
              <a:t>D0150A2 and D0150B2 are </a:t>
            </a:r>
            <a:r>
              <a:rPr lang="en-US" sz="1600" b="1" i="1" dirty="0">
                <a:solidFill>
                  <a:srgbClr val="8A0000"/>
                </a:solidFill>
              </a:rPr>
              <a:t>coded 0 or 1</a:t>
            </a:r>
            <a:r>
              <a:rPr lang="en-US" sz="1600" i="1" dirty="0">
                <a:solidFill>
                  <a:srgbClr val="8A0000"/>
                </a:solidFill>
              </a:rPr>
              <a:t>, then end the PHQ-2</a:t>
            </a:r>
            <a:r>
              <a:rPr lang="en-US" sz="1050" i="1" dirty="0">
                <a:solidFill>
                  <a:srgbClr val="8A0000"/>
                </a:solidFill>
              </a:rPr>
              <a:t>© </a:t>
            </a:r>
            <a:r>
              <a:rPr lang="en-US" sz="1600" i="1" dirty="0">
                <a:solidFill>
                  <a:srgbClr val="8A0000"/>
                </a:solidFill>
              </a:rPr>
              <a:t>and enter the total score from D0150A2 and D0150B2 in D0160, Total Severity Score. </a:t>
            </a:r>
            <a:endParaRPr lang="en-US" sz="1600" dirty="0">
              <a:solidFill>
                <a:srgbClr val="8A0000"/>
              </a:solidFill>
            </a:endParaRPr>
          </a:p>
          <a:p>
            <a:pPr marL="285750" indent="-285750">
              <a:buFont typeface="Arial" panose="020B0604020202020204" pitchFamily="34" charset="0"/>
              <a:buChar char="•"/>
            </a:pPr>
            <a:r>
              <a:rPr lang="en-US" sz="1600" i="1" dirty="0">
                <a:solidFill>
                  <a:srgbClr val="8A0000"/>
                </a:solidFill>
              </a:rPr>
              <a:t>For all other scenarios, proceed to ask the remaining seven questions (D0150C to D0150I of the PHQ-9</a:t>
            </a:r>
            <a:r>
              <a:rPr lang="en-US" sz="1050" i="1" dirty="0">
                <a:solidFill>
                  <a:srgbClr val="8A0000"/>
                </a:solidFill>
              </a:rPr>
              <a:t>©</a:t>
            </a:r>
            <a:r>
              <a:rPr lang="en-US" sz="1600" i="1" dirty="0">
                <a:solidFill>
                  <a:srgbClr val="8A0000"/>
                </a:solidFill>
              </a:rPr>
              <a:t>) and complete D0160, Total Severity Score</a:t>
            </a:r>
            <a:r>
              <a:rPr lang="en-US" sz="1600" i="1" dirty="0" smtClean="0">
                <a:solidFill>
                  <a:srgbClr val="8A0000"/>
                </a:solidFill>
              </a:rPr>
              <a:t>.</a:t>
            </a:r>
            <a:endParaRPr lang="en-US" sz="1600" dirty="0">
              <a:solidFill>
                <a:srgbClr val="8A0000"/>
              </a:solidFill>
            </a:endParaRPr>
          </a:p>
        </p:txBody>
      </p:sp>
    </p:spTree>
    <p:extLst>
      <p:ext uri="{BB962C8B-B14F-4D97-AF65-F5344CB8AC3E}">
        <p14:creationId xmlns:p14="http://schemas.microsoft.com/office/powerpoint/2010/main" val="2400909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1450"/>
            <a:ext cx="8229600" cy="857250"/>
          </a:xfrm>
        </p:spPr>
        <p:txBody>
          <a:bodyPr>
            <a:normAutofit/>
          </a:bodyPr>
          <a:lstStyle/>
          <a:p>
            <a:r>
              <a:rPr lang="en-US" sz="2800" dirty="0" smtClean="0"/>
              <a:t>Additional Steps for Assessment</a:t>
            </a:r>
            <a:endParaRPr lang="en-US" sz="2800" dirty="0"/>
          </a:p>
        </p:txBody>
      </p:sp>
      <p:pic>
        <p:nvPicPr>
          <p:cNvPr id="6" name="Picture 5" title="D0150: Resident Mood Interview (PHQ-2 to 9) Coding Sheet example"/>
          <p:cNvPicPr>
            <a:picLocks noChangeAspect="1"/>
          </p:cNvPicPr>
          <p:nvPr/>
        </p:nvPicPr>
        <p:blipFill rotWithShape="1">
          <a:blip r:embed="rId2"/>
          <a:srcRect l="10416" t="15123" r="47501" b="21463"/>
          <a:stretch/>
        </p:blipFill>
        <p:spPr>
          <a:xfrm>
            <a:off x="472126" y="514350"/>
            <a:ext cx="8001000" cy="4483319"/>
          </a:xfrm>
          <a:prstGeom prst="rect">
            <a:avLst/>
          </a:prstGeom>
        </p:spPr>
      </p:pic>
    </p:spTree>
    <p:extLst>
      <p:ext uri="{BB962C8B-B14F-4D97-AF65-F5344CB8AC3E}">
        <p14:creationId xmlns:p14="http://schemas.microsoft.com/office/powerpoint/2010/main" val="2523763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0"/>
            <a:ext cx="8229600" cy="857250"/>
          </a:xfrm>
        </p:spPr>
        <p:txBody>
          <a:bodyPr>
            <a:noAutofit/>
          </a:bodyPr>
          <a:lstStyle/>
          <a:p>
            <a:r>
              <a:rPr lang="en-US" sz="2800" dirty="0">
                <a:solidFill>
                  <a:srgbClr val="323299"/>
                </a:solidFill>
              </a:rPr>
              <a:t>Section D0</a:t>
            </a:r>
            <a:r>
              <a:rPr lang="en-US" sz="2800" i="1" dirty="0">
                <a:solidFill>
                  <a:srgbClr val="8A0000"/>
                </a:solidFill>
              </a:rPr>
              <a:t>15</a:t>
            </a:r>
            <a:r>
              <a:rPr lang="en-US" sz="2800" dirty="0">
                <a:solidFill>
                  <a:srgbClr val="323299"/>
                </a:solidFill>
              </a:rPr>
              <a:t>0: Resident Mood Interview (PHQ-</a:t>
            </a:r>
            <a:r>
              <a:rPr lang="en-US" sz="2800" i="1" dirty="0">
                <a:solidFill>
                  <a:srgbClr val="8A0000"/>
                </a:solidFill>
              </a:rPr>
              <a:t>2 to </a:t>
            </a:r>
            <a:r>
              <a:rPr lang="en-US" sz="2800" dirty="0">
                <a:solidFill>
                  <a:srgbClr val="323299"/>
                </a:solidFill>
              </a:rPr>
              <a:t>9©) </a:t>
            </a:r>
            <a:endParaRPr lang="en-US" sz="2800" dirty="0"/>
          </a:p>
        </p:txBody>
      </p:sp>
      <p:sp>
        <p:nvSpPr>
          <p:cNvPr id="6" name="Content Placeholder 5"/>
          <p:cNvSpPr>
            <a:spLocks noGrp="1"/>
          </p:cNvSpPr>
          <p:nvPr>
            <p:ph idx="1"/>
          </p:nvPr>
        </p:nvSpPr>
        <p:spPr>
          <a:xfrm>
            <a:off x="76200" y="742950"/>
            <a:ext cx="3810000" cy="3699273"/>
          </a:xfrm>
        </p:spPr>
        <p:txBody>
          <a:bodyPr>
            <a:noAutofit/>
          </a:bodyPr>
          <a:lstStyle/>
          <a:p>
            <a:pPr marL="0" indent="0">
              <a:buNone/>
            </a:pPr>
            <a:r>
              <a:rPr lang="en-US" sz="1400" b="1" dirty="0">
                <a:solidFill>
                  <a:srgbClr val="323299"/>
                </a:solidFill>
              </a:rPr>
              <a:t>Coding Instructions for Column 1. </a:t>
            </a:r>
            <a:r>
              <a:rPr lang="en-US" sz="1400" b="1" dirty="0">
                <a:solidFill>
                  <a:srgbClr val="000000"/>
                </a:solidFill>
              </a:rPr>
              <a:t>Symptom Presence </a:t>
            </a:r>
          </a:p>
          <a:p>
            <a:r>
              <a:rPr lang="en-US" sz="1400" b="1" dirty="0">
                <a:solidFill>
                  <a:srgbClr val="000000"/>
                </a:solidFill>
              </a:rPr>
              <a:t>Code 0, no: </a:t>
            </a:r>
            <a:r>
              <a:rPr lang="en-US" sz="1400" dirty="0">
                <a:solidFill>
                  <a:srgbClr val="000000"/>
                </a:solidFill>
              </a:rPr>
              <a:t>if resident indicates symptoms listed are not present. Enter 0 in Column 2 as well. </a:t>
            </a:r>
            <a:endParaRPr lang="en-US" sz="1400" b="1" dirty="0">
              <a:solidFill>
                <a:srgbClr val="000000"/>
              </a:solidFill>
            </a:endParaRPr>
          </a:p>
          <a:p>
            <a:r>
              <a:rPr lang="en-US" sz="1400" b="1" dirty="0">
                <a:solidFill>
                  <a:srgbClr val="000000"/>
                </a:solidFill>
              </a:rPr>
              <a:t>Code 1, yes: </a:t>
            </a:r>
            <a:r>
              <a:rPr lang="en-US" sz="1400" dirty="0">
                <a:solidFill>
                  <a:srgbClr val="000000"/>
                </a:solidFill>
              </a:rPr>
              <a:t>if resident indicates symptoms listed are present. Enter 0, 1, 2, or 3 in Column 2, Symptom Frequency. </a:t>
            </a:r>
            <a:endParaRPr lang="en-US" sz="1400" b="1" dirty="0">
              <a:solidFill>
                <a:srgbClr val="000000"/>
              </a:solidFill>
            </a:endParaRPr>
          </a:p>
          <a:p>
            <a:r>
              <a:rPr lang="en-US" sz="1400" b="1" dirty="0">
                <a:solidFill>
                  <a:srgbClr val="000000"/>
                </a:solidFill>
              </a:rPr>
              <a:t>Code 9, no response: </a:t>
            </a:r>
            <a:r>
              <a:rPr lang="en-US" sz="1400" dirty="0">
                <a:solidFill>
                  <a:srgbClr val="000000"/>
                </a:solidFill>
              </a:rPr>
              <a:t>if the resident was unable or chose not to complete the assessment </a:t>
            </a:r>
            <a:r>
              <a:rPr lang="en-US" sz="1400" i="1" dirty="0">
                <a:solidFill>
                  <a:srgbClr val="8A0000"/>
                </a:solidFill>
              </a:rPr>
              <a:t>or </a:t>
            </a:r>
            <a:r>
              <a:rPr lang="en-US" sz="1400" dirty="0">
                <a:solidFill>
                  <a:srgbClr val="000000"/>
                </a:solidFill>
              </a:rPr>
              <a:t>responded nonsensically. Leave Column 2, Symptom Frequency, blank. </a:t>
            </a:r>
            <a:endParaRPr lang="en-US" sz="1400" i="1" dirty="0">
              <a:solidFill>
                <a:srgbClr val="8A0000"/>
              </a:solidFill>
            </a:endParaRPr>
          </a:p>
          <a:p>
            <a:r>
              <a:rPr lang="en-US" sz="1400" i="1" dirty="0">
                <a:solidFill>
                  <a:srgbClr val="8A0000"/>
                </a:solidFill>
              </a:rPr>
              <a:t>Enter a Dash in Column 1 if the symptom presence was not assessed. </a:t>
            </a:r>
            <a:endParaRPr lang="en-US" sz="1400" dirty="0">
              <a:solidFill>
                <a:srgbClr val="8A0000"/>
              </a:solidFill>
            </a:endParaRPr>
          </a:p>
          <a:p>
            <a:endParaRPr lang="en-US" sz="1300" dirty="0"/>
          </a:p>
        </p:txBody>
      </p:sp>
      <p:sp>
        <p:nvSpPr>
          <p:cNvPr id="4" name="Content Placeholder 5"/>
          <p:cNvSpPr txBox="1">
            <a:spLocks/>
          </p:cNvSpPr>
          <p:nvPr/>
        </p:nvSpPr>
        <p:spPr>
          <a:xfrm>
            <a:off x="3886200" y="742950"/>
            <a:ext cx="5105400" cy="36992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43A6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rgbClr val="9F87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rgbClr val="9BBD57"/>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300" b="1" dirty="0">
                <a:solidFill>
                  <a:srgbClr val="323299"/>
                </a:solidFill>
              </a:rPr>
              <a:t>Coding Instructions for Column 2. </a:t>
            </a:r>
            <a:r>
              <a:rPr lang="en-US" sz="1300" b="1" dirty="0">
                <a:solidFill>
                  <a:srgbClr val="000000"/>
                </a:solidFill>
              </a:rPr>
              <a:t>Symptom Frequency </a:t>
            </a:r>
            <a:endParaRPr lang="en-US" sz="1300" i="1" dirty="0">
              <a:solidFill>
                <a:srgbClr val="000000"/>
              </a:solidFill>
            </a:endParaRPr>
          </a:p>
          <a:p>
            <a:r>
              <a:rPr lang="en-US" sz="1300" i="1" dirty="0" smtClean="0">
                <a:solidFill>
                  <a:srgbClr val="000000"/>
                </a:solidFill>
              </a:rPr>
              <a:t>Record the resident’s responses as they are stated, regardless of whether the resident or the assessor attributes the symptom to something other than mood. Further evaluation of the clinical relevance of reported symptoms should be explored by the responsible clinician. </a:t>
            </a:r>
            <a:endParaRPr lang="en-US" sz="1300" dirty="0">
              <a:solidFill>
                <a:srgbClr val="000000"/>
              </a:solidFill>
            </a:endParaRPr>
          </a:p>
          <a:p>
            <a:r>
              <a:rPr lang="en-US" sz="1300" b="1" dirty="0">
                <a:solidFill>
                  <a:srgbClr val="000000"/>
                </a:solidFill>
              </a:rPr>
              <a:t>Code 0, never or 1 day: </a:t>
            </a:r>
            <a:r>
              <a:rPr lang="en-US" sz="1300" dirty="0">
                <a:solidFill>
                  <a:srgbClr val="000000"/>
                </a:solidFill>
              </a:rPr>
              <a:t>if the resident indicates that </a:t>
            </a:r>
            <a:r>
              <a:rPr lang="en-US" sz="1300" i="1" dirty="0">
                <a:solidFill>
                  <a:srgbClr val="8A0000"/>
                </a:solidFill>
              </a:rPr>
              <a:t>during the past 2 weeks they have </a:t>
            </a:r>
            <a:r>
              <a:rPr lang="en-US" sz="1300" dirty="0">
                <a:solidFill>
                  <a:srgbClr val="000000"/>
                </a:solidFill>
              </a:rPr>
              <a:t>never </a:t>
            </a:r>
            <a:r>
              <a:rPr lang="en-US" sz="1300" i="1" dirty="0">
                <a:solidFill>
                  <a:srgbClr val="8A0000"/>
                </a:solidFill>
              </a:rPr>
              <a:t>been bothered by the symptom </a:t>
            </a:r>
            <a:r>
              <a:rPr lang="en-US" sz="1300" dirty="0">
                <a:solidFill>
                  <a:srgbClr val="000000"/>
                </a:solidFill>
              </a:rPr>
              <a:t>or </a:t>
            </a:r>
            <a:r>
              <a:rPr lang="en-US" sz="1300" i="1" dirty="0">
                <a:solidFill>
                  <a:srgbClr val="8A0000"/>
                </a:solidFill>
              </a:rPr>
              <a:t>have </a:t>
            </a:r>
            <a:r>
              <a:rPr lang="en-US" sz="1300" dirty="0">
                <a:solidFill>
                  <a:srgbClr val="000000"/>
                </a:solidFill>
              </a:rPr>
              <a:t>only </a:t>
            </a:r>
            <a:r>
              <a:rPr lang="en-US" sz="1300" i="1" dirty="0">
                <a:solidFill>
                  <a:srgbClr val="8A0000"/>
                </a:solidFill>
              </a:rPr>
              <a:t>been bothered by </a:t>
            </a:r>
            <a:r>
              <a:rPr lang="en-US" sz="1300" dirty="0">
                <a:solidFill>
                  <a:srgbClr val="000000"/>
                </a:solidFill>
              </a:rPr>
              <a:t>the symptom on day. </a:t>
            </a:r>
            <a:endParaRPr lang="en-US" sz="1300" b="1" dirty="0">
              <a:solidFill>
                <a:srgbClr val="000000"/>
              </a:solidFill>
            </a:endParaRPr>
          </a:p>
          <a:p>
            <a:r>
              <a:rPr lang="en-US" sz="1300" b="1" dirty="0">
                <a:solidFill>
                  <a:srgbClr val="000000"/>
                </a:solidFill>
              </a:rPr>
              <a:t>Code 1, 2-6 days (several days): </a:t>
            </a:r>
            <a:r>
              <a:rPr lang="en-US" sz="1300" dirty="0">
                <a:solidFill>
                  <a:srgbClr val="000000"/>
                </a:solidFill>
              </a:rPr>
              <a:t>if the resident indicates that </a:t>
            </a:r>
            <a:r>
              <a:rPr lang="en-US" sz="1300" i="1" dirty="0">
                <a:solidFill>
                  <a:srgbClr val="8A0000"/>
                </a:solidFill>
              </a:rPr>
              <a:t>during the past 2 weeks they have </a:t>
            </a:r>
            <a:r>
              <a:rPr lang="en-US" sz="1300" i="1" dirty="0" smtClean="0">
                <a:solidFill>
                  <a:srgbClr val="8A0000"/>
                </a:solidFill>
              </a:rPr>
              <a:t>been bothered by </a:t>
            </a:r>
            <a:r>
              <a:rPr lang="en-US" sz="1300" dirty="0" smtClean="0">
                <a:solidFill>
                  <a:srgbClr val="000000"/>
                </a:solidFill>
              </a:rPr>
              <a:t>the symptom for 2-6 days. </a:t>
            </a:r>
            <a:endParaRPr lang="en-US" sz="1300" b="1" dirty="0" smtClean="0">
              <a:solidFill>
                <a:srgbClr val="000000"/>
              </a:solidFill>
            </a:endParaRPr>
          </a:p>
          <a:p>
            <a:r>
              <a:rPr lang="en-US" sz="1300" b="1" dirty="0" smtClean="0">
                <a:solidFill>
                  <a:srgbClr val="000000"/>
                </a:solidFill>
              </a:rPr>
              <a:t>Code 2, 7-11 days (half or more of the days): </a:t>
            </a:r>
            <a:r>
              <a:rPr lang="en-US" sz="1300" dirty="0" smtClean="0">
                <a:solidFill>
                  <a:srgbClr val="000000"/>
                </a:solidFill>
              </a:rPr>
              <a:t>if the resident indicates </a:t>
            </a:r>
            <a:r>
              <a:rPr lang="en-US" sz="1300" i="1" dirty="0" smtClean="0">
                <a:solidFill>
                  <a:srgbClr val="8A0000"/>
                </a:solidFill>
              </a:rPr>
              <a:t>during the past 2 weeks they have been bothered by </a:t>
            </a:r>
            <a:r>
              <a:rPr lang="en-US" sz="1300" dirty="0" smtClean="0">
                <a:solidFill>
                  <a:srgbClr val="000000"/>
                </a:solidFill>
              </a:rPr>
              <a:t>the symptom for 7-11 days. </a:t>
            </a:r>
            <a:endParaRPr lang="en-US" sz="1300" b="1" dirty="0" smtClean="0">
              <a:solidFill>
                <a:srgbClr val="000000"/>
              </a:solidFill>
            </a:endParaRPr>
          </a:p>
          <a:p>
            <a:r>
              <a:rPr lang="en-US" sz="1300" b="1" dirty="0" smtClean="0">
                <a:solidFill>
                  <a:srgbClr val="000000"/>
                </a:solidFill>
              </a:rPr>
              <a:t>Code 3, 12-14 days (nearly every day): </a:t>
            </a:r>
            <a:r>
              <a:rPr lang="en-US" sz="1300" dirty="0" smtClean="0">
                <a:solidFill>
                  <a:srgbClr val="000000"/>
                </a:solidFill>
              </a:rPr>
              <a:t>if the resident indicates </a:t>
            </a:r>
            <a:r>
              <a:rPr lang="en-US" sz="1300" i="1" dirty="0" smtClean="0">
                <a:solidFill>
                  <a:srgbClr val="8A0000"/>
                </a:solidFill>
              </a:rPr>
              <a:t>during the past 2 weeks they have been bothered by </a:t>
            </a:r>
            <a:r>
              <a:rPr lang="en-US" sz="1300" dirty="0" smtClean="0">
                <a:solidFill>
                  <a:srgbClr val="000000"/>
                </a:solidFill>
              </a:rPr>
              <a:t>the symptom for 12-14 days.</a:t>
            </a:r>
          </a:p>
          <a:p>
            <a:endParaRPr lang="en-US" sz="1300" dirty="0"/>
          </a:p>
        </p:txBody>
      </p:sp>
    </p:spTree>
    <p:extLst>
      <p:ext uri="{BB962C8B-B14F-4D97-AF65-F5344CB8AC3E}">
        <p14:creationId xmlns:p14="http://schemas.microsoft.com/office/powerpoint/2010/main" val="636267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Section </a:t>
            </a:r>
            <a:r>
              <a:rPr lang="en-US" dirty="0">
                <a:solidFill>
                  <a:srgbClr val="323299"/>
                </a:solidFill>
                <a:latin typeface="Arial" panose="020B0604020202020204" pitchFamily="34" charset="0"/>
                <a:cs typeface="+mj-cs"/>
              </a:rPr>
              <a:t>D0</a:t>
            </a:r>
            <a:r>
              <a:rPr lang="en-US" i="1" dirty="0">
                <a:solidFill>
                  <a:srgbClr val="8A0000"/>
                </a:solidFill>
                <a:latin typeface="Arial" panose="020B0604020202020204" pitchFamily="34" charset="0"/>
                <a:cs typeface="+mj-cs"/>
              </a:rPr>
              <a:t>15</a:t>
            </a:r>
            <a:r>
              <a:rPr lang="en-US" dirty="0">
                <a:solidFill>
                  <a:srgbClr val="323299"/>
                </a:solidFill>
                <a:latin typeface="Arial" panose="020B0604020202020204" pitchFamily="34" charset="0"/>
                <a:cs typeface="+mj-cs"/>
              </a:rPr>
              <a:t>0</a:t>
            </a:r>
            <a:r>
              <a:rPr lang="en-US" dirty="0" smtClean="0"/>
              <a:t> – Coding Tips</a:t>
            </a:r>
            <a:endParaRPr lang="en-US" dirty="0"/>
          </a:p>
        </p:txBody>
      </p:sp>
      <p:sp>
        <p:nvSpPr>
          <p:cNvPr id="6" name="Content Placeholder 5"/>
          <p:cNvSpPr>
            <a:spLocks noGrp="1"/>
          </p:cNvSpPr>
          <p:nvPr>
            <p:ph idx="1"/>
          </p:nvPr>
        </p:nvSpPr>
        <p:spPr/>
        <p:txBody>
          <a:bodyPr>
            <a:normAutofit fontScale="85000" lnSpcReduction="20000"/>
          </a:bodyPr>
          <a:lstStyle/>
          <a:p>
            <a:r>
              <a:rPr lang="en-US" i="1" dirty="0" smtClean="0">
                <a:solidFill>
                  <a:srgbClr val="8A0000"/>
                </a:solidFill>
                <a:latin typeface="+mj-lt"/>
              </a:rPr>
              <a:t>Attempt </a:t>
            </a:r>
            <a:r>
              <a:rPr lang="en-US" i="1" dirty="0">
                <a:solidFill>
                  <a:srgbClr val="8A0000"/>
                </a:solidFill>
                <a:latin typeface="+mj-lt"/>
              </a:rPr>
              <a:t>to conduct the interview with ALL residents. </a:t>
            </a:r>
            <a:endParaRPr lang="en-US" i="1" dirty="0" smtClean="0">
              <a:solidFill>
                <a:srgbClr val="8A0000"/>
              </a:solidFill>
              <a:latin typeface="+mj-lt"/>
            </a:endParaRPr>
          </a:p>
          <a:p>
            <a:endParaRPr lang="en-US" dirty="0">
              <a:solidFill>
                <a:srgbClr val="8A0000"/>
              </a:solidFill>
              <a:latin typeface="+mj-lt"/>
            </a:endParaRPr>
          </a:p>
          <a:p>
            <a:r>
              <a:rPr lang="en-US" i="1" dirty="0">
                <a:solidFill>
                  <a:srgbClr val="8A0000"/>
                </a:solidFill>
                <a:latin typeface="+mj-lt"/>
              </a:rPr>
              <a:t>If </a:t>
            </a:r>
            <a:r>
              <a:rPr lang="en-US" b="1" i="1" dirty="0">
                <a:solidFill>
                  <a:srgbClr val="8A0000"/>
                </a:solidFill>
                <a:latin typeface="+mj-lt"/>
              </a:rPr>
              <a:t>both </a:t>
            </a:r>
            <a:r>
              <a:rPr lang="en-US" i="1" dirty="0">
                <a:solidFill>
                  <a:srgbClr val="8A0000"/>
                </a:solidFill>
                <a:latin typeface="+mj-lt"/>
              </a:rPr>
              <a:t>D0150A1 and D0150B1 are coded 9, leave D0150A2 and D0150B2 </a:t>
            </a:r>
            <a:r>
              <a:rPr lang="en-US" b="1" i="1" dirty="0">
                <a:solidFill>
                  <a:srgbClr val="8A0000"/>
                </a:solidFill>
                <a:latin typeface="+mj-lt"/>
              </a:rPr>
              <a:t>blank</a:t>
            </a:r>
            <a:r>
              <a:rPr lang="en-US" i="1" dirty="0">
                <a:solidFill>
                  <a:srgbClr val="8A0000"/>
                </a:solidFill>
                <a:latin typeface="+mj-lt"/>
              </a:rPr>
              <a:t>, then end the PHQ-2</a:t>
            </a:r>
            <a:r>
              <a:rPr lang="en-US" sz="1600" i="1" dirty="0">
                <a:solidFill>
                  <a:srgbClr val="8A0000"/>
                </a:solidFill>
                <a:latin typeface="+mj-lt"/>
              </a:rPr>
              <a:t>© </a:t>
            </a:r>
            <a:r>
              <a:rPr lang="en-US" i="1" dirty="0">
                <a:solidFill>
                  <a:srgbClr val="8A0000"/>
                </a:solidFill>
                <a:latin typeface="+mj-lt"/>
              </a:rPr>
              <a:t>and leave D0160 Total Severity Score blank. </a:t>
            </a:r>
            <a:endParaRPr lang="en-US" i="1" dirty="0" smtClean="0">
              <a:solidFill>
                <a:srgbClr val="8A0000"/>
              </a:solidFill>
              <a:latin typeface="+mj-lt"/>
            </a:endParaRPr>
          </a:p>
          <a:p>
            <a:endParaRPr lang="en-US" dirty="0">
              <a:solidFill>
                <a:srgbClr val="8A0000"/>
              </a:solidFill>
              <a:latin typeface="+mj-lt"/>
            </a:endParaRPr>
          </a:p>
          <a:p>
            <a:r>
              <a:rPr lang="en-US" i="1" dirty="0">
                <a:solidFill>
                  <a:srgbClr val="8A0000"/>
                </a:solidFill>
                <a:latin typeface="+mj-lt"/>
              </a:rPr>
              <a:t>If Column 1 equals 0, enter 0 in Column 2. </a:t>
            </a:r>
            <a:endParaRPr lang="en-US" i="1" dirty="0" smtClean="0">
              <a:solidFill>
                <a:srgbClr val="8A0000"/>
              </a:solidFill>
              <a:latin typeface="+mj-lt"/>
            </a:endParaRPr>
          </a:p>
          <a:p>
            <a:endParaRPr lang="en-US" dirty="0">
              <a:solidFill>
                <a:srgbClr val="8A0000"/>
              </a:solidFill>
              <a:latin typeface="+mj-lt"/>
            </a:endParaRPr>
          </a:p>
          <a:p>
            <a:r>
              <a:rPr lang="en-US" i="1" dirty="0">
                <a:solidFill>
                  <a:srgbClr val="8A0000"/>
                </a:solidFill>
                <a:latin typeface="+mj-lt"/>
              </a:rPr>
              <a:t>If Column 1 equals 9 or dash, leave Column 2 blank </a:t>
            </a:r>
            <a:endParaRPr lang="en-US" dirty="0">
              <a:solidFill>
                <a:srgbClr val="8A0000"/>
              </a:solidFill>
              <a:latin typeface="+mj-lt"/>
            </a:endParaRPr>
          </a:p>
          <a:p>
            <a:endParaRPr lang="en-US" dirty="0">
              <a:latin typeface="+mj-lt"/>
            </a:endParaRPr>
          </a:p>
        </p:txBody>
      </p:sp>
    </p:spTree>
    <p:extLst>
      <p:ext uri="{BB962C8B-B14F-4D97-AF65-F5344CB8AC3E}">
        <p14:creationId xmlns:p14="http://schemas.microsoft.com/office/powerpoint/2010/main" val="3249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Content Placeholder 4"/>
          <p:cNvSpPr>
            <a:spLocks noGrp="1"/>
          </p:cNvSpPr>
          <p:nvPr>
            <p:ph idx="1"/>
          </p:nvPr>
        </p:nvSpPr>
        <p:spPr>
          <a:xfrm>
            <a:off x="495300" y="932081"/>
            <a:ext cx="8229600" cy="2133599"/>
          </a:xfrm>
        </p:spPr>
        <p:txBody>
          <a:bodyPr>
            <a:noAutofit/>
          </a:bodyPr>
          <a:lstStyle/>
          <a:p>
            <a:r>
              <a:rPr lang="en-US" sz="1800" i="1" dirty="0" smtClean="0">
                <a:solidFill>
                  <a:srgbClr val="00B050"/>
                </a:solidFill>
                <a:latin typeface="+mj-lt"/>
              </a:rPr>
              <a:t>Assessor</a:t>
            </a:r>
            <a:r>
              <a:rPr lang="en-US" sz="1800" i="1" dirty="0">
                <a:solidFill>
                  <a:srgbClr val="00B050"/>
                </a:solidFill>
                <a:latin typeface="+mj-lt"/>
              </a:rPr>
              <a:t>: “Over the past 2 weeks, have you had trouble concentrating on things, such as reading the newspaper or watching television?” </a:t>
            </a:r>
            <a:endParaRPr lang="en-US" sz="1800" i="1" dirty="0" smtClean="0">
              <a:solidFill>
                <a:srgbClr val="00B050"/>
              </a:solidFill>
              <a:latin typeface="+mj-lt"/>
            </a:endParaRPr>
          </a:p>
          <a:p>
            <a:endParaRPr lang="en-US" sz="1800" i="1" dirty="0" smtClean="0">
              <a:solidFill>
                <a:srgbClr val="00B050"/>
              </a:solidFill>
              <a:latin typeface="+mj-lt"/>
            </a:endParaRPr>
          </a:p>
          <a:p>
            <a:endParaRPr lang="en-US" sz="1800" i="1" dirty="0" smtClean="0">
              <a:solidFill>
                <a:srgbClr val="00B050"/>
              </a:solidFill>
              <a:latin typeface="+mj-lt"/>
            </a:endParaRPr>
          </a:p>
          <a:p>
            <a:r>
              <a:rPr lang="en-US" sz="1800" i="1" dirty="0" smtClean="0">
                <a:solidFill>
                  <a:srgbClr val="00B050"/>
                </a:solidFill>
                <a:latin typeface="+mj-lt"/>
              </a:rPr>
              <a:t>Assessor</a:t>
            </a:r>
            <a:r>
              <a:rPr lang="en-US" sz="1800" i="1" dirty="0">
                <a:solidFill>
                  <a:srgbClr val="00B050"/>
                </a:solidFill>
                <a:latin typeface="+mj-lt"/>
              </a:rPr>
              <a:t>: “In the past 2 weeks, how often have you been bothered by having difficulty concentrating on things like television? Would you say never or 1 day, 2-6 days, 7-11 days, or 12-14 days? </a:t>
            </a:r>
            <a:endParaRPr lang="en-US" sz="1800" dirty="0">
              <a:solidFill>
                <a:srgbClr val="00B050"/>
              </a:solidFill>
              <a:latin typeface="+mj-lt"/>
            </a:endParaRPr>
          </a:p>
          <a:p>
            <a:endParaRPr lang="en-US" sz="1800" dirty="0">
              <a:latin typeface="+mj-lt"/>
            </a:endParaRPr>
          </a:p>
        </p:txBody>
      </p:sp>
      <p:sp>
        <p:nvSpPr>
          <p:cNvPr id="3" name="TextBox 2"/>
          <p:cNvSpPr txBox="1"/>
          <p:nvPr/>
        </p:nvSpPr>
        <p:spPr>
          <a:xfrm>
            <a:off x="838200" y="1581150"/>
            <a:ext cx="6019800" cy="646331"/>
          </a:xfrm>
          <a:prstGeom prst="rect">
            <a:avLst/>
          </a:prstGeom>
          <a:noFill/>
        </p:spPr>
        <p:txBody>
          <a:bodyPr wrap="square" rtlCol="0">
            <a:spAutoFit/>
          </a:bodyPr>
          <a:lstStyle/>
          <a:p>
            <a:r>
              <a:rPr lang="en-US" i="1" dirty="0">
                <a:latin typeface="+mj-lt"/>
              </a:rPr>
              <a:t>Resident: “Television? I used to like watching the news. I can’t concentrate on that anymore.” </a:t>
            </a:r>
            <a:endParaRPr lang="en-US" dirty="0">
              <a:latin typeface="+mj-lt"/>
            </a:endParaRPr>
          </a:p>
        </p:txBody>
      </p:sp>
      <p:sp>
        <p:nvSpPr>
          <p:cNvPr id="4" name="TextBox 3"/>
          <p:cNvSpPr txBox="1"/>
          <p:nvPr/>
        </p:nvSpPr>
        <p:spPr>
          <a:xfrm>
            <a:off x="838200" y="3065680"/>
            <a:ext cx="8305800" cy="1754326"/>
          </a:xfrm>
          <a:prstGeom prst="rect">
            <a:avLst/>
          </a:prstGeom>
          <a:noFill/>
        </p:spPr>
        <p:txBody>
          <a:bodyPr wrap="square" rtlCol="0">
            <a:spAutoFit/>
          </a:bodyPr>
          <a:lstStyle/>
          <a:p>
            <a:r>
              <a:rPr lang="en-US" i="1" dirty="0">
                <a:latin typeface="+mj-lt"/>
              </a:rPr>
              <a:t>Resident: “I’d say every day. It bothers me every day.” </a:t>
            </a:r>
            <a:endParaRPr lang="en-US" dirty="0">
              <a:latin typeface="+mj-lt"/>
            </a:endParaRPr>
          </a:p>
          <a:p>
            <a:pPr lvl="1"/>
            <a:r>
              <a:rPr lang="en-US" b="1" dirty="0">
                <a:latin typeface="+mj-lt"/>
              </a:rPr>
              <a:t>Coding: </a:t>
            </a:r>
            <a:r>
              <a:rPr lang="en-US" i="1" dirty="0">
                <a:latin typeface="+mj-lt"/>
              </a:rPr>
              <a:t>D0150G1 (Symptom Presence) would be </a:t>
            </a:r>
            <a:r>
              <a:rPr lang="en-US" b="1" dirty="0">
                <a:latin typeface="+mj-lt"/>
              </a:rPr>
              <a:t>coded 1, yes </a:t>
            </a:r>
            <a:r>
              <a:rPr lang="en-US" i="1" dirty="0">
                <a:latin typeface="+mj-lt"/>
              </a:rPr>
              <a:t>and D0150G2 (Symptom Frequency) would be </a:t>
            </a:r>
            <a:r>
              <a:rPr lang="en-US" b="1" dirty="0">
                <a:latin typeface="+mj-lt"/>
              </a:rPr>
              <a:t>coded 3, 12-14 days</a:t>
            </a:r>
            <a:r>
              <a:rPr lang="en-US" i="1" dirty="0">
                <a:latin typeface="+mj-lt"/>
              </a:rPr>
              <a:t>. </a:t>
            </a:r>
            <a:endParaRPr lang="en-US" dirty="0">
              <a:latin typeface="+mj-lt"/>
            </a:endParaRPr>
          </a:p>
          <a:p>
            <a:pPr lvl="1"/>
            <a:r>
              <a:rPr lang="en-US" b="1" dirty="0">
                <a:latin typeface="+mj-lt"/>
              </a:rPr>
              <a:t>Rationale: </a:t>
            </a:r>
            <a:r>
              <a:rPr lang="en-US" i="1" dirty="0">
                <a:latin typeface="+mj-lt"/>
              </a:rPr>
              <a:t>The resident states that they have trouble concentrating and that this bothers them every day. </a:t>
            </a:r>
            <a:endParaRPr lang="en-US" dirty="0">
              <a:latin typeface="+mj-lt"/>
            </a:endParaRPr>
          </a:p>
          <a:p>
            <a:endParaRPr lang="en-US" dirty="0">
              <a:latin typeface="+mj-lt"/>
            </a:endParaRPr>
          </a:p>
        </p:txBody>
      </p:sp>
    </p:spTree>
    <p:extLst>
      <p:ext uri="{BB962C8B-B14F-4D97-AF65-F5344CB8AC3E}">
        <p14:creationId xmlns:p14="http://schemas.microsoft.com/office/powerpoint/2010/main" val="18439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323299"/>
                </a:solidFill>
                <a:latin typeface="Arial" panose="020B0604020202020204" pitchFamily="34" charset="0"/>
              </a:rPr>
              <a:t>D0</a:t>
            </a:r>
            <a:r>
              <a:rPr lang="en-US" i="1" dirty="0" smtClean="0">
                <a:solidFill>
                  <a:srgbClr val="8A0000"/>
                </a:solidFill>
                <a:latin typeface="Arial" panose="020B0604020202020204" pitchFamily="34" charset="0"/>
              </a:rPr>
              <a:t>16</a:t>
            </a:r>
            <a:r>
              <a:rPr lang="en-US" dirty="0" smtClean="0">
                <a:solidFill>
                  <a:srgbClr val="323299"/>
                </a:solidFill>
                <a:latin typeface="Arial" panose="020B0604020202020204" pitchFamily="34" charset="0"/>
              </a:rPr>
              <a:t>0 - </a:t>
            </a:r>
            <a:r>
              <a:rPr lang="en-US" dirty="0" smtClean="0"/>
              <a:t>Total Severity Score</a:t>
            </a:r>
            <a:endParaRPr lang="en-US" dirty="0"/>
          </a:p>
        </p:txBody>
      </p:sp>
      <p:sp>
        <p:nvSpPr>
          <p:cNvPr id="6" name="Content Placeholder 5"/>
          <p:cNvSpPr>
            <a:spLocks noGrp="1"/>
          </p:cNvSpPr>
          <p:nvPr>
            <p:ph idx="1"/>
          </p:nvPr>
        </p:nvSpPr>
        <p:spPr>
          <a:xfrm>
            <a:off x="457200" y="971550"/>
            <a:ext cx="8229600" cy="3394472"/>
          </a:xfrm>
        </p:spPr>
        <p:txBody>
          <a:bodyPr>
            <a:noAutofit/>
          </a:bodyPr>
          <a:lstStyle/>
          <a:p>
            <a:pPr marL="0" indent="0">
              <a:buNone/>
            </a:pPr>
            <a:r>
              <a:rPr lang="en-US" sz="1300" i="1" dirty="0" smtClean="0">
                <a:solidFill>
                  <a:srgbClr val="8A0000"/>
                </a:solidFill>
              </a:rPr>
              <a:t>Responses </a:t>
            </a:r>
            <a:r>
              <a:rPr lang="en-US" sz="1300" i="1" dirty="0">
                <a:solidFill>
                  <a:srgbClr val="8A0000"/>
                </a:solidFill>
              </a:rPr>
              <a:t>to PHQ-2 to 9© can indicate possible depression if the full PHQ-2 to 9© is completed (i.e., interview is not stopped after D0150B due to responses). Responses can be interpreted as follows: </a:t>
            </a:r>
            <a:endParaRPr lang="en-US" sz="1300" i="1" dirty="0" smtClean="0">
              <a:solidFill>
                <a:srgbClr val="8A0000"/>
              </a:solidFill>
            </a:endParaRPr>
          </a:p>
          <a:p>
            <a:r>
              <a:rPr lang="en-US" sz="1300" i="1" dirty="0" smtClean="0">
                <a:solidFill>
                  <a:srgbClr val="8A0000"/>
                </a:solidFill>
              </a:rPr>
              <a:t>Major </a:t>
            </a:r>
            <a:r>
              <a:rPr lang="en-US" sz="1300" i="1" dirty="0">
                <a:solidFill>
                  <a:srgbClr val="8A0000"/>
                </a:solidFill>
              </a:rPr>
              <a:t>Depressive Syndrome is suggested if—of the 9 items—5 or more items are identified at a frequency of half or more of the days (7-11 days) during the assessment period. </a:t>
            </a:r>
            <a:endParaRPr lang="en-US" sz="1300" i="1" dirty="0" smtClean="0">
              <a:solidFill>
                <a:srgbClr val="8A0000"/>
              </a:solidFill>
            </a:endParaRPr>
          </a:p>
          <a:p>
            <a:endParaRPr lang="en-US" sz="1300" dirty="0">
              <a:solidFill>
                <a:srgbClr val="000000"/>
              </a:solidFill>
            </a:endParaRPr>
          </a:p>
          <a:p>
            <a:r>
              <a:rPr lang="en-US" sz="1300" i="1" dirty="0">
                <a:solidFill>
                  <a:srgbClr val="8A0000"/>
                </a:solidFill>
              </a:rPr>
              <a:t>Minor Depressive Syndrome is suggested if, of the 9 items, (1) feeling down, depressed or hopeless, (2) trouble falling or staying asleep, or sleeping too much, or feeling tired or having little energy are identified at a frequency of half or more of </a:t>
            </a:r>
            <a:r>
              <a:rPr lang="en-US" sz="1300" dirty="0" smtClean="0">
                <a:solidFill>
                  <a:srgbClr val="8A0000"/>
                </a:solidFill>
              </a:rPr>
              <a:t> </a:t>
            </a:r>
            <a:r>
              <a:rPr lang="en-US" sz="1300" i="1" dirty="0">
                <a:solidFill>
                  <a:srgbClr val="8A0000"/>
                </a:solidFill>
              </a:rPr>
              <a:t>t</a:t>
            </a:r>
            <a:r>
              <a:rPr lang="en-US" sz="1300" i="1" dirty="0" smtClean="0">
                <a:solidFill>
                  <a:srgbClr val="8A0000"/>
                </a:solidFill>
              </a:rPr>
              <a:t>he </a:t>
            </a:r>
            <a:r>
              <a:rPr lang="en-US" sz="1300" i="1" dirty="0">
                <a:solidFill>
                  <a:srgbClr val="8A0000"/>
                </a:solidFill>
              </a:rPr>
              <a:t>days (7-11 days) during the assessment period. </a:t>
            </a:r>
            <a:endParaRPr lang="en-US" sz="1300" dirty="0" smtClean="0">
              <a:solidFill>
                <a:srgbClr val="8A0000"/>
              </a:solidFill>
            </a:endParaRPr>
          </a:p>
          <a:p>
            <a:endParaRPr lang="en-US" sz="1300" i="1" dirty="0">
              <a:solidFill>
                <a:srgbClr val="8A0000"/>
              </a:solidFill>
            </a:endParaRPr>
          </a:p>
          <a:p>
            <a:r>
              <a:rPr lang="en-US" sz="1300" i="1" dirty="0" smtClean="0">
                <a:solidFill>
                  <a:srgbClr val="8A0000"/>
                </a:solidFill>
              </a:rPr>
              <a:t>In </a:t>
            </a:r>
            <a:r>
              <a:rPr lang="en-US" sz="1300" i="1" dirty="0">
                <a:solidFill>
                  <a:srgbClr val="8A0000"/>
                </a:solidFill>
              </a:rPr>
              <a:t>addition, PHQ-2 to 9© </a:t>
            </a:r>
            <a:r>
              <a:rPr lang="en-US" sz="1300" b="1" i="1" dirty="0">
                <a:solidFill>
                  <a:srgbClr val="8A0000"/>
                </a:solidFill>
              </a:rPr>
              <a:t>Total Severity Score </a:t>
            </a:r>
            <a:r>
              <a:rPr lang="en-US" sz="1300" i="1" dirty="0">
                <a:solidFill>
                  <a:srgbClr val="8A0000"/>
                </a:solidFill>
              </a:rPr>
              <a:t>can be used to track changes in severity over time. </a:t>
            </a:r>
            <a:r>
              <a:rPr lang="en-US" sz="1300" b="1" i="1" dirty="0">
                <a:solidFill>
                  <a:srgbClr val="8A0000"/>
                </a:solidFill>
              </a:rPr>
              <a:t>Total Severity Score </a:t>
            </a:r>
            <a:r>
              <a:rPr lang="en-US" sz="1300" i="1" dirty="0">
                <a:solidFill>
                  <a:srgbClr val="8A0000"/>
                </a:solidFill>
              </a:rPr>
              <a:t>can be interpreted as follows: </a:t>
            </a:r>
            <a:endParaRPr lang="en-US" sz="1300" i="1" dirty="0" smtClean="0">
              <a:solidFill>
                <a:srgbClr val="8A0000"/>
              </a:solidFill>
            </a:endParaRPr>
          </a:p>
          <a:p>
            <a:pPr lvl="1">
              <a:buFont typeface="Wingdings" panose="05000000000000000000" pitchFamily="2" charset="2"/>
              <a:buChar char="v"/>
            </a:pPr>
            <a:r>
              <a:rPr lang="en-US" sz="1300" i="1" dirty="0" smtClean="0">
                <a:solidFill>
                  <a:srgbClr val="8A0000"/>
                </a:solidFill>
              </a:rPr>
              <a:t>1-4</a:t>
            </a:r>
            <a:r>
              <a:rPr lang="en-US" sz="1300" i="1" dirty="0">
                <a:solidFill>
                  <a:srgbClr val="8A0000"/>
                </a:solidFill>
              </a:rPr>
              <a:t>: minimal depression </a:t>
            </a:r>
            <a:endParaRPr lang="en-US" sz="1300" dirty="0">
              <a:solidFill>
                <a:srgbClr val="8A0000"/>
              </a:solidFill>
            </a:endParaRPr>
          </a:p>
          <a:p>
            <a:pPr lvl="1">
              <a:buFont typeface="Wingdings" panose="05000000000000000000" pitchFamily="2" charset="2"/>
              <a:buChar char="v"/>
            </a:pPr>
            <a:r>
              <a:rPr lang="en-US" sz="1300" i="1" dirty="0">
                <a:solidFill>
                  <a:srgbClr val="8A0000"/>
                </a:solidFill>
              </a:rPr>
              <a:t>5-9: mild depression </a:t>
            </a:r>
            <a:endParaRPr lang="en-US" sz="1300" dirty="0">
              <a:solidFill>
                <a:srgbClr val="8A0000"/>
              </a:solidFill>
            </a:endParaRPr>
          </a:p>
          <a:p>
            <a:pPr lvl="1">
              <a:buFont typeface="Wingdings" panose="05000000000000000000" pitchFamily="2" charset="2"/>
              <a:buChar char="v"/>
            </a:pPr>
            <a:r>
              <a:rPr lang="en-US" sz="1300" i="1" dirty="0">
                <a:solidFill>
                  <a:srgbClr val="8A0000"/>
                </a:solidFill>
              </a:rPr>
              <a:t>10-14: moderate depression </a:t>
            </a:r>
            <a:endParaRPr lang="en-US" sz="1300" dirty="0">
              <a:solidFill>
                <a:srgbClr val="8A0000"/>
              </a:solidFill>
            </a:endParaRPr>
          </a:p>
          <a:p>
            <a:pPr lvl="1">
              <a:buFont typeface="Wingdings" panose="05000000000000000000" pitchFamily="2" charset="2"/>
              <a:buChar char="v"/>
            </a:pPr>
            <a:r>
              <a:rPr lang="en-US" sz="1300" i="1" dirty="0">
                <a:solidFill>
                  <a:srgbClr val="8A0000"/>
                </a:solidFill>
              </a:rPr>
              <a:t>15-19: moderately severe depression </a:t>
            </a:r>
            <a:endParaRPr lang="en-US" sz="1300" dirty="0">
              <a:solidFill>
                <a:srgbClr val="8A0000"/>
              </a:solidFill>
            </a:endParaRPr>
          </a:p>
          <a:p>
            <a:pPr lvl="1">
              <a:buFont typeface="Wingdings" panose="05000000000000000000" pitchFamily="2" charset="2"/>
              <a:buChar char="v"/>
            </a:pPr>
            <a:r>
              <a:rPr lang="en-US" sz="1300" i="1" dirty="0">
                <a:solidFill>
                  <a:srgbClr val="8A0000"/>
                </a:solidFill>
              </a:rPr>
              <a:t>20-27: severe depression </a:t>
            </a:r>
            <a:endParaRPr lang="en-US" sz="1300" dirty="0">
              <a:solidFill>
                <a:srgbClr val="8A0000"/>
              </a:solidFill>
            </a:endParaRPr>
          </a:p>
          <a:p>
            <a:pPr lvl="1"/>
            <a:endParaRPr lang="en-US" sz="1300" dirty="0">
              <a:solidFill>
                <a:srgbClr val="8A0000"/>
              </a:solidFill>
              <a:latin typeface="Times New Roman" panose="02020603050405020304" pitchFamily="18" charset="0"/>
            </a:endParaRPr>
          </a:p>
          <a:p>
            <a:endParaRPr lang="en-US" sz="1300" dirty="0">
              <a:solidFill>
                <a:srgbClr val="8A0000"/>
              </a:solidFill>
              <a:latin typeface="Times New Roman" panose="02020603050405020304" pitchFamily="18" charset="0"/>
            </a:endParaRPr>
          </a:p>
          <a:p>
            <a:endParaRPr lang="en-US" sz="1300" dirty="0">
              <a:solidFill>
                <a:srgbClr val="8A0000"/>
              </a:solidFill>
              <a:latin typeface="Times New Roman" panose="02020603050405020304" pitchFamily="18" charset="0"/>
            </a:endParaRPr>
          </a:p>
          <a:p>
            <a:endParaRPr lang="en-US" sz="1300" dirty="0"/>
          </a:p>
        </p:txBody>
      </p:sp>
    </p:spTree>
    <p:extLst>
      <p:ext uri="{BB962C8B-B14F-4D97-AF65-F5344CB8AC3E}">
        <p14:creationId xmlns:p14="http://schemas.microsoft.com/office/powerpoint/2010/main" val="1327228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D0700: Social Isolation </a:t>
            </a:r>
          </a:p>
        </p:txBody>
      </p:sp>
      <p:sp>
        <p:nvSpPr>
          <p:cNvPr id="6" name="Content Placeholder 5"/>
          <p:cNvSpPr>
            <a:spLocks noGrp="1"/>
          </p:cNvSpPr>
          <p:nvPr>
            <p:ph idx="1"/>
          </p:nvPr>
        </p:nvSpPr>
        <p:spPr>
          <a:xfrm>
            <a:off x="490800" y="3333750"/>
            <a:ext cx="8229600" cy="1295399"/>
          </a:xfrm>
        </p:spPr>
        <p:txBody>
          <a:bodyPr>
            <a:normAutofit fontScale="85000" lnSpcReduction="10000"/>
          </a:bodyPr>
          <a:lstStyle/>
          <a:p>
            <a:pPr marL="0" indent="0">
              <a:buNone/>
            </a:pPr>
            <a:r>
              <a:rPr lang="en-US" b="1" dirty="0">
                <a:solidFill>
                  <a:srgbClr val="8A0000"/>
                </a:solidFill>
                <a:latin typeface="+mj-lt"/>
              </a:rPr>
              <a:t>DEFINITION - SOCIAL ISOLATION </a:t>
            </a:r>
            <a:endParaRPr lang="en-US" dirty="0">
              <a:solidFill>
                <a:srgbClr val="8A0000"/>
              </a:solidFill>
              <a:latin typeface="+mj-lt"/>
            </a:endParaRPr>
          </a:p>
          <a:p>
            <a:r>
              <a:rPr lang="en-US" i="1" dirty="0">
                <a:solidFill>
                  <a:srgbClr val="8A0000"/>
                </a:solidFill>
                <a:latin typeface="+mj-lt"/>
              </a:rPr>
              <a:t>Refers to an actual or perceived lack of contact with other people, such as living alone or residing in a remote area. </a:t>
            </a:r>
            <a:endParaRPr lang="en-US" dirty="0">
              <a:latin typeface="+mj-lt"/>
            </a:endParaRPr>
          </a:p>
          <a:p>
            <a:endParaRPr lang="en-US" dirty="0">
              <a:latin typeface="+mj-lt"/>
            </a:endParaRPr>
          </a:p>
        </p:txBody>
      </p:sp>
      <p:pic>
        <p:nvPicPr>
          <p:cNvPr id="4" name="Content Placeholder 6" title="DO700: Social Isolation coding sheet"/>
          <p:cNvPicPr>
            <a:picLocks noChangeAspect="1"/>
          </p:cNvPicPr>
          <p:nvPr/>
        </p:nvPicPr>
        <p:blipFill rotWithShape="1">
          <a:blip r:embed="rId2"/>
          <a:srcRect l="12785" t="50768" r="62329" b="37797"/>
          <a:stretch/>
        </p:blipFill>
        <p:spPr>
          <a:xfrm>
            <a:off x="473518" y="1037108"/>
            <a:ext cx="8267700" cy="2057400"/>
          </a:xfrm>
          <a:prstGeom prst="rect">
            <a:avLst/>
          </a:prstGeom>
        </p:spPr>
      </p:pic>
      <p:sp>
        <p:nvSpPr>
          <p:cNvPr id="7" name="6-Point Star 6" title="star reading "/>
          <p:cNvSpPr/>
          <p:nvPr/>
        </p:nvSpPr>
        <p:spPr>
          <a:xfrm rot="1476008">
            <a:off x="5105400" y="895350"/>
            <a:ext cx="1447800" cy="1291576"/>
          </a:xfrm>
          <a:prstGeom prst="star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852415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CMS Library of Training Videos</a:t>
            </a:r>
            <a:endParaRPr lang="en-US" dirty="0"/>
          </a:p>
        </p:txBody>
      </p:sp>
      <p:sp>
        <p:nvSpPr>
          <p:cNvPr id="4" name="object 2" title="blue box"/>
          <p:cNvSpPr/>
          <p:nvPr/>
        </p:nvSpPr>
        <p:spPr>
          <a:xfrm>
            <a:off x="0" y="1009003"/>
            <a:ext cx="9144000" cy="3467747"/>
          </a:xfrm>
          <a:custGeom>
            <a:avLst/>
            <a:gdLst/>
            <a:ahLst/>
            <a:cxnLst/>
            <a:rect l="l" t="t" r="r" b="b"/>
            <a:pathLst>
              <a:path w="12177395" h="6858000">
                <a:moveTo>
                  <a:pt x="0" y="0"/>
                </a:moveTo>
                <a:lnTo>
                  <a:pt x="12176886" y="0"/>
                </a:lnTo>
                <a:lnTo>
                  <a:pt x="12176886" y="6857999"/>
                </a:lnTo>
                <a:lnTo>
                  <a:pt x="0" y="6857999"/>
                </a:lnTo>
                <a:lnTo>
                  <a:pt x="0" y="0"/>
                </a:lnTo>
                <a:close/>
              </a:path>
            </a:pathLst>
          </a:custGeom>
          <a:solidFill>
            <a:srgbClr val="06499C"/>
          </a:solidFill>
        </p:spPr>
        <p:txBody>
          <a:bodyPr wrap="square" lIns="0" tIns="0" rIns="0" bIns="0" rtlCol="0"/>
          <a:lstStyle/>
          <a:p>
            <a:endParaRPr sz="1351"/>
          </a:p>
        </p:txBody>
      </p:sp>
      <p:grpSp>
        <p:nvGrpSpPr>
          <p:cNvPr id="5" name="object 3" title="CMS: Section A: Identification Information"/>
          <p:cNvGrpSpPr/>
          <p:nvPr/>
        </p:nvGrpSpPr>
        <p:grpSpPr>
          <a:xfrm>
            <a:off x="941026" y="1160101"/>
            <a:ext cx="1726480" cy="904818"/>
            <a:chOff x="423672" y="233171"/>
            <a:chExt cx="3540760" cy="2005887"/>
          </a:xfrm>
        </p:grpSpPr>
        <p:pic>
          <p:nvPicPr>
            <p:cNvPr id="7" name="object 5" title="CMS Section A: Identification Information"/>
            <p:cNvPicPr/>
            <p:nvPr/>
          </p:nvPicPr>
          <p:blipFill>
            <a:blip r:embed="rId2" cstate="print"/>
            <a:stretch>
              <a:fillRect/>
            </a:stretch>
          </p:blipFill>
          <p:spPr>
            <a:xfrm>
              <a:off x="427230" y="248714"/>
              <a:ext cx="3537202" cy="1990344"/>
            </a:xfrm>
            <a:prstGeom prst="rect">
              <a:avLst/>
            </a:prstGeom>
          </p:spPr>
        </p:pic>
        <p:sp>
          <p:nvSpPr>
            <p:cNvPr id="8" name="object 6"/>
            <p:cNvSpPr/>
            <p:nvPr/>
          </p:nvSpPr>
          <p:spPr>
            <a:xfrm>
              <a:off x="423672" y="233171"/>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dirty="0"/>
            </a:p>
          </p:txBody>
        </p:sp>
      </p:grpSp>
      <p:grpSp>
        <p:nvGrpSpPr>
          <p:cNvPr id="9" name="object 7" title="CMS: Section B: Hearing, Speech &amp; Vision"/>
          <p:cNvGrpSpPr/>
          <p:nvPr/>
        </p:nvGrpSpPr>
        <p:grpSpPr>
          <a:xfrm>
            <a:off x="3722507" y="1115474"/>
            <a:ext cx="1725550" cy="899411"/>
            <a:chOff x="4326509" y="233171"/>
            <a:chExt cx="3538854" cy="1993900"/>
          </a:xfrm>
        </p:grpSpPr>
        <p:pic>
          <p:nvPicPr>
            <p:cNvPr id="11" name="object 9" title="CMS Section B: Hearing, Speech, and Vision"/>
            <p:cNvPicPr/>
            <p:nvPr/>
          </p:nvPicPr>
          <p:blipFill>
            <a:blip r:embed="rId3" cstate="print"/>
            <a:stretch>
              <a:fillRect/>
            </a:stretch>
          </p:blipFill>
          <p:spPr>
            <a:xfrm>
              <a:off x="4328159" y="234695"/>
              <a:ext cx="3535679" cy="1990344"/>
            </a:xfrm>
            <a:prstGeom prst="rect">
              <a:avLst/>
            </a:prstGeom>
          </p:spPr>
        </p:pic>
        <p:sp>
          <p:nvSpPr>
            <p:cNvPr id="12" name="object 10"/>
            <p:cNvSpPr/>
            <p:nvPr/>
          </p:nvSpPr>
          <p:spPr>
            <a:xfrm>
              <a:off x="4326509" y="233171"/>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3" name="object 11" title="CMS: Section F: Preferences for Customary Routines and Activities"/>
          <p:cNvGrpSpPr/>
          <p:nvPr/>
        </p:nvGrpSpPr>
        <p:grpSpPr>
          <a:xfrm>
            <a:off x="6122171" y="1092801"/>
            <a:ext cx="1726480" cy="899411"/>
            <a:chOff x="8227948" y="233171"/>
            <a:chExt cx="3540760" cy="1993900"/>
          </a:xfrm>
        </p:grpSpPr>
        <p:pic>
          <p:nvPicPr>
            <p:cNvPr id="15" name="object 13" title="CMS: Section F: Preferences for Customary Routines and Activities"/>
            <p:cNvPicPr/>
            <p:nvPr/>
          </p:nvPicPr>
          <p:blipFill>
            <a:blip r:embed="rId4" cstate="print"/>
            <a:stretch>
              <a:fillRect/>
            </a:stretch>
          </p:blipFill>
          <p:spPr>
            <a:xfrm>
              <a:off x="8229600" y="234695"/>
              <a:ext cx="3537203" cy="1990344"/>
            </a:xfrm>
            <a:prstGeom prst="rect">
              <a:avLst/>
            </a:prstGeom>
          </p:spPr>
        </p:pic>
        <p:sp>
          <p:nvSpPr>
            <p:cNvPr id="16" name="object 14"/>
            <p:cNvSpPr/>
            <p:nvPr/>
          </p:nvSpPr>
          <p:spPr>
            <a:xfrm>
              <a:off x="8227948" y="233171"/>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17" name="object 15" title="CMS: Section H: Bowel &amp; Bladder"/>
          <p:cNvGrpSpPr/>
          <p:nvPr/>
        </p:nvGrpSpPr>
        <p:grpSpPr>
          <a:xfrm>
            <a:off x="954527" y="2392838"/>
            <a:ext cx="1726480" cy="899411"/>
            <a:chOff x="423672" y="2438399"/>
            <a:chExt cx="3540760" cy="1993900"/>
          </a:xfrm>
        </p:grpSpPr>
        <p:pic>
          <p:nvPicPr>
            <p:cNvPr id="19" name="object 17" title="CMS Section H: Bowel &amp; Bladder"/>
            <p:cNvPicPr/>
            <p:nvPr/>
          </p:nvPicPr>
          <p:blipFill>
            <a:blip r:embed="rId5" cstate="print"/>
            <a:stretch>
              <a:fillRect/>
            </a:stretch>
          </p:blipFill>
          <p:spPr>
            <a:xfrm>
              <a:off x="425195" y="2439923"/>
              <a:ext cx="3537203" cy="1990344"/>
            </a:xfrm>
            <a:prstGeom prst="rect">
              <a:avLst/>
            </a:prstGeom>
          </p:spPr>
        </p:pic>
        <p:sp>
          <p:nvSpPr>
            <p:cNvPr id="20" name="object 18"/>
            <p:cNvSpPr/>
            <p:nvPr/>
          </p:nvSpPr>
          <p:spPr>
            <a:xfrm>
              <a:off x="423672" y="2438399"/>
              <a:ext cx="3540760" cy="1993900"/>
            </a:xfrm>
            <a:custGeom>
              <a:avLst/>
              <a:gdLst/>
              <a:ahLst/>
              <a:cxnLst/>
              <a:rect l="l" t="t" r="r" b="b"/>
              <a:pathLst>
                <a:path w="3540760" h="1993900">
                  <a:moveTo>
                    <a:pt x="0" y="0"/>
                  </a:moveTo>
                  <a:lnTo>
                    <a:pt x="3540252" y="0"/>
                  </a:lnTo>
                  <a:lnTo>
                    <a:pt x="3540252"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1" name="object 19" title="CMS: Section I: Active Diagnoses"/>
          <p:cNvGrpSpPr/>
          <p:nvPr/>
        </p:nvGrpSpPr>
        <p:grpSpPr>
          <a:xfrm>
            <a:off x="3719022" y="2380464"/>
            <a:ext cx="1725550" cy="899411"/>
            <a:chOff x="4326509" y="2438399"/>
            <a:chExt cx="3538854" cy="1993900"/>
          </a:xfrm>
        </p:grpSpPr>
        <p:pic>
          <p:nvPicPr>
            <p:cNvPr id="23" name="object 21" title="Section I: Active Diagnoses"/>
            <p:cNvPicPr/>
            <p:nvPr/>
          </p:nvPicPr>
          <p:blipFill>
            <a:blip r:embed="rId6" cstate="print"/>
            <a:stretch>
              <a:fillRect/>
            </a:stretch>
          </p:blipFill>
          <p:spPr>
            <a:xfrm>
              <a:off x="4328159" y="2439923"/>
              <a:ext cx="3535679" cy="1990344"/>
            </a:xfrm>
            <a:prstGeom prst="rect">
              <a:avLst/>
            </a:prstGeom>
          </p:spPr>
        </p:pic>
        <p:sp>
          <p:nvSpPr>
            <p:cNvPr id="24" name="object 22"/>
            <p:cNvSpPr/>
            <p:nvPr/>
          </p:nvSpPr>
          <p:spPr>
            <a:xfrm>
              <a:off x="4326509" y="2438399"/>
              <a:ext cx="3538854" cy="1993900"/>
            </a:xfrm>
            <a:custGeom>
              <a:avLst/>
              <a:gdLst/>
              <a:ahLst/>
              <a:cxnLst/>
              <a:rect l="l" t="t" r="r" b="b"/>
              <a:pathLst>
                <a:path w="3538854" h="1993900">
                  <a:moveTo>
                    <a:pt x="0" y="0"/>
                  </a:moveTo>
                  <a:lnTo>
                    <a:pt x="3538854" y="0"/>
                  </a:lnTo>
                  <a:lnTo>
                    <a:pt x="3538854"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5" name="object 23" title="CMS: Section M: Skin Conditions"/>
          <p:cNvGrpSpPr/>
          <p:nvPr/>
        </p:nvGrpSpPr>
        <p:grpSpPr>
          <a:xfrm>
            <a:off x="6122171" y="2368090"/>
            <a:ext cx="1726480" cy="899411"/>
            <a:chOff x="8227948" y="2438399"/>
            <a:chExt cx="3540760" cy="1993900"/>
          </a:xfrm>
        </p:grpSpPr>
        <p:pic>
          <p:nvPicPr>
            <p:cNvPr id="27" name="object 25" title="Section M: Skin Conditions"/>
            <p:cNvPicPr/>
            <p:nvPr/>
          </p:nvPicPr>
          <p:blipFill>
            <a:blip r:embed="rId7" cstate="print"/>
            <a:stretch>
              <a:fillRect/>
            </a:stretch>
          </p:blipFill>
          <p:spPr>
            <a:xfrm>
              <a:off x="8229600" y="2439923"/>
              <a:ext cx="3537203" cy="1990344"/>
            </a:xfrm>
            <a:prstGeom prst="rect">
              <a:avLst/>
            </a:prstGeom>
          </p:spPr>
        </p:pic>
        <p:sp>
          <p:nvSpPr>
            <p:cNvPr id="28" name="object 26"/>
            <p:cNvSpPr/>
            <p:nvPr/>
          </p:nvSpPr>
          <p:spPr>
            <a:xfrm>
              <a:off x="8227948" y="2438399"/>
              <a:ext cx="3540760" cy="1993900"/>
            </a:xfrm>
            <a:custGeom>
              <a:avLst/>
              <a:gdLst/>
              <a:ahLst/>
              <a:cxnLst/>
              <a:rect l="l" t="t" r="r" b="b"/>
              <a:pathLst>
                <a:path w="3540759" h="1993900">
                  <a:moveTo>
                    <a:pt x="0" y="0"/>
                  </a:moveTo>
                  <a:lnTo>
                    <a:pt x="3540379" y="0"/>
                  </a:lnTo>
                  <a:lnTo>
                    <a:pt x="3540379" y="1993519"/>
                  </a:lnTo>
                  <a:lnTo>
                    <a:pt x="0" y="1993519"/>
                  </a:lnTo>
                  <a:lnTo>
                    <a:pt x="0" y="0"/>
                  </a:lnTo>
                  <a:close/>
                </a:path>
              </a:pathLst>
            </a:custGeom>
            <a:ln w="3175">
              <a:solidFill>
                <a:srgbClr val="D2D2D2"/>
              </a:solidFill>
            </a:ln>
          </p:spPr>
          <p:txBody>
            <a:bodyPr wrap="square" lIns="0" tIns="0" rIns="0" bIns="0" rtlCol="0"/>
            <a:lstStyle/>
            <a:p>
              <a:endParaRPr sz="1351"/>
            </a:p>
          </p:txBody>
        </p:sp>
      </p:grpSp>
      <p:grpSp>
        <p:nvGrpSpPr>
          <p:cNvPr id="29" name="object 27" title="CMS: Section X: Correction Request"/>
          <p:cNvGrpSpPr/>
          <p:nvPr/>
        </p:nvGrpSpPr>
        <p:grpSpPr>
          <a:xfrm>
            <a:off x="3719022" y="3496265"/>
            <a:ext cx="1725550" cy="898551"/>
            <a:chOff x="4326509" y="4645151"/>
            <a:chExt cx="3538854" cy="1991995"/>
          </a:xfrm>
        </p:grpSpPr>
        <p:pic>
          <p:nvPicPr>
            <p:cNvPr id="31" name="object 29" title="Section X: Correction Request"/>
            <p:cNvPicPr/>
            <p:nvPr/>
          </p:nvPicPr>
          <p:blipFill>
            <a:blip r:embed="rId8" cstate="print"/>
            <a:stretch>
              <a:fillRect/>
            </a:stretch>
          </p:blipFill>
          <p:spPr>
            <a:xfrm>
              <a:off x="4328159" y="4646675"/>
              <a:ext cx="3535679" cy="1988820"/>
            </a:xfrm>
            <a:prstGeom prst="rect">
              <a:avLst/>
            </a:prstGeom>
          </p:spPr>
        </p:pic>
        <p:sp>
          <p:nvSpPr>
            <p:cNvPr id="32" name="object 30"/>
            <p:cNvSpPr/>
            <p:nvPr/>
          </p:nvSpPr>
          <p:spPr>
            <a:xfrm>
              <a:off x="4326509" y="4645151"/>
              <a:ext cx="3538854" cy="1991995"/>
            </a:xfrm>
            <a:custGeom>
              <a:avLst/>
              <a:gdLst/>
              <a:ahLst/>
              <a:cxnLst/>
              <a:rect l="l" t="t" r="r" b="b"/>
              <a:pathLst>
                <a:path w="3538854" h="1991995">
                  <a:moveTo>
                    <a:pt x="0" y="0"/>
                  </a:moveTo>
                  <a:lnTo>
                    <a:pt x="3538854" y="0"/>
                  </a:lnTo>
                  <a:lnTo>
                    <a:pt x="3538854" y="1991995"/>
                  </a:lnTo>
                  <a:lnTo>
                    <a:pt x="0" y="1991995"/>
                  </a:lnTo>
                  <a:lnTo>
                    <a:pt x="0" y="0"/>
                  </a:lnTo>
                  <a:close/>
                </a:path>
              </a:pathLst>
            </a:custGeom>
            <a:ln w="3175">
              <a:solidFill>
                <a:srgbClr val="D2D2D2"/>
              </a:solidFill>
            </a:ln>
          </p:spPr>
          <p:txBody>
            <a:bodyPr wrap="square" lIns="0" tIns="0" rIns="0" bIns="0" rtlCol="0"/>
            <a:lstStyle/>
            <a:p>
              <a:endParaRPr sz="1351"/>
            </a:p>
          </p:txBody>
        </p:sp>
      </p:grpSp>
    </p:spTree>
    <p:extLst>
      <p:ext uri="{BB962C8B-B14F-4D97-AF65-F5344CB8AC3E}">
        <p14:creationId xmlns:p14="http://schemas.microsoft.com/office/powerpoint/2010/main" val="1727772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Planning for Care – Social Isolation – D0700</a:t>
            </a:r>
            <a:endParaRPr lang="en-US" dirty="0"/>
          </a:p>
        </p:txBody>
      </p:sp>
      <p:sp>
        <p:nvSpPr>
          <p:cNvPr id="6" name="Content Placeholder 5"/>
          <p:cNvSpPr>
            <a:spLocks noGrp="1"/>
          </p:cNvSpPr>
          <p:nvPr>
            <p:ph idx="1"/>
          </p:nvPr>
        </p:nvSpPr>
        <p:spPr/>
        <p:txBody>
          <a:bodyPr>
            <a:normAutofit fontScale="77500" lnSpcReduction="20000"/>
          </a:bodyPr>
          <a:lstStyle/>
          <a:p>
            <a:r>
              <a:rPr lang="en-US" i="1" dirty="0" smtClean="0">
                <a:solidFill>
                  <a:srgbClr val="8A0000"/>
                </a:solidFill>
              </a:rPr>
              <a:t>Programs </a:t>
            </a:r>
            <a:r>
              <a:rPr lang="en-US" i="1" dirty="0">
                <a:solidFill>
                  <a:srgbClr val="8A0000"/>
                </a:solidFill>
              </a:rPr>
              <a:t>to increase residents’ social engagement should be designed and implemented, while also taking into account individual needs (e.g., disability, language) and preferences (e.g., cultural practices). </a:t>
            </a:r>
            <a:endParaRPr lang="en-US" dirty="0">
              <a:solidFill>
                <a:srgbClr val="8A0000"/>
              </a:solidFill>
            </a:endParaRPr>
          </a:p>
          <a:p>
            <a:r>
              <a:rPr lang="en-US" i="1" dirty="0" smtClean="0">
                <a:solidFill>
                  <a:srgbClr val="8A0000"/>
                </a:solidFill>
              </a:rPr>
              <a:t>Assessing </a:t>
            </a:r>
            <a:r>
              <a:rPr lang="en-US" i="1" dirty="0">
                <a:solidFill>
                  <a:srgbClr val="8A0000"/>
                </a:solidFill>
              </a:rPr>
              <a:t>social isolation can facilitate the identification of residents who may feel lonely and therefore may benefit from engagement efforts. </a:t>
            </a:r>
            <a:endParaRPr lang="en-US" dirty="0">
              <a:solidFill>
                <a:srgbClr val="8A0000"/>
              </a:solidFill>
            </a:endParaRPr>
          </a:p>
          <a:p>
            <a:r>
              <a:rPr lang="en-US" i="1" dirty="0" smtClean="0">
                <a:solidFill>
                  <a:srgbClr val="8A0000"/>
                </a:solidFill>
              </a:rPr>
              <a:t>Resident </a:t>
            </a:r>
            <a:r>
              <a:rPr lang="en-US" i="1" dirty="0">
                <a:solidFill>
                  <a:srgbClr val="8A0000"/>
                </a:solidFill>
              </a:rPr>
              <a:t>engagement in social interactions and activities of interest can greatly enhance quality of life. A resident’s individualized care plan should address activity planning if the resident states that they sometimes, often, or always feel lonely or isolated. </a:t>
            </a:r>
            <a:endParaRPr lang="en-US" dirty="0">
              <a:solidFill>
                <a:srgbClr val="8A0000"/>
              </a:solidFill>
            </a:endParaRPr>
          </a:p>
          <a:p>
            <a:endParaRPr lang="en-US" dirty="0"/>
          </a:p>
        </p:txBody>
      </p:sp>
    </p:spTree>
    <p:extLst>
      <p:ext uri="{BB962C8B-B14F-4D97-AF65-F5344CB8AC3E}">
        <p14:creationId xmlns:p14="http://schemas.microsoft.com/office/powerpoint/2010/main" val="3592089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Steps for Assessment</a:t>
            </a:r>
            <a:endParaRPr lang="en-US" dirty="0"/>
          </a:p>
        </p:txBody>
      </p:sp>
      <p:sp>
        <p:nvSpPr>
          <p:cNvPr id="2" name="Content Placeholder 1"/>
          <p:cNvSpPr>
            <a:spLocks noGrp="1"/>
          </p:cNvSpPr>
          <p:nvPr>
            <p:ph idx="1"/>
          </p:nvPr>
        </p:nvSpPr>
        <p:spPr/>
        <p:txBody>
          <a:bodyPr>
            <a:noAutofit/>
          </a:bodyPr>
          <a:lstStyle/>
          <a:p>
            <a:pPr>
              <a:buFont typeface="Wingdings" panose="05000000000000000000" pitchFamily="2" charset="2"/>
              <a:buChar char="v"/>
            </a:pPr>
            <a:r>
              <a:rPr lang="en-US" sz="1400" i="1" dirty="0">
                <a:solidFill>
                  <a:srgbClr val="8A0000"/>
                </a:solidFill>
              </a:rPr>
              <a:t>This item is intended to be a resident self-report item. No other source should be used to identify the response. </a:t>
            </a:r>
            <a:endParaRPr lang="en-US" sz="1400" dirty="0">
              <a:solidFill>
                <a:srgbClr val="8A0000"/>
              </a:solidFill>
            </a:endParaRPr>
          </a:p>
          <a:p>
            <a:pPr>
              <a:buFont typeface="Wingdings" panose="05000000000000000000" pitchFamily="2" charset="2"/>
              <a:buChar char="v"/>
            </a:pPr>
            <a:r>
              <a:rPr lang="en-US" sz="1400" i="1" dirty="0">
                <a:solidFill>
                  <a:srgbClr val="8A0000"/>
                </a:solidFill>
              </a:rPr>
              <a:t>Ask the resident, “How often do you feel lonely or isolated from those around you?” </a:t>
            </a:r>
            <a:endParaRPr lang="en-US" sz="1400" i="1" dirty="0" smtClean="0">
              <a:solidFill>
                <a:srgbClr val="8A0000"/>
              </a:solidFill>
            </a:endParaRPr>
          </a:p>
          <a:p>
            <a:pPr marL="0" indent="0">
              <a:buNone/>
            </a:pPr>
            <a:endParaRPr lang="en-US" sz="1800" dirty="0" smtClean="0">
              <a:solidFill>
                <a:srgbClr val="000000"/>
              </a:solidFill>
            </a:endParaRPr>
          </a:p>
          <a:p>
            <a:pPr marL="0" indent="0">
              <a:buNone/>
            </a:pPr>
            <a:r>
              <a:rPr lang="en-US" sz="1800" dirty="0" smtClean="0">
                <a:solidFill>
                  <a:srgbClr val="000000"/>
                </a:solidFill>
              </a:rPr>
              <a:t>Coding </a:t>
            </a:r>
            <a:r>
              <a:rPr lang="en-US" sz="1800" dirty="0">
                <a:solidFill>
                  <a:srgbClr val="000000"/>
                </a:solidFill>
              </a:rPr>
              <a:t>Instructions</a:t>
            </a:r>
          </a:p>
          <a:p>
            <a:r>
              <a:rPr lang="en-US" sz="1400" b="1" dirty="0">
                <a:solidFill>
                  <a:srgbClr val="8A0000"/>
                </a:solidFill>
              </a:rPr>
              <a:t>Code 0, Never: </a:t>
            </a:r>
            <a:r>
              <a:rPr lang="en-US" sz="1400" i="1" dirty="0">
                <a:solidFill>
                  <a:srgbClr val="8A0000"/>
                </a:solidFill>
              </a:rPr>
              <a:t>if the resident indicates never feeling lonely or isolated from others. </a:t>
            </a:r>
            <a:endParaRPr lang="en-US" sz="1400" dirty="0">
              <a:solidFill>
                <a:srgbClr val="8A0000"/>
              </a:solidFill>
            </a:endParaRPr>
          </a:p>
          <a:p>
            <a:r>
              <a:rPr lang="en-US" sz="1400" b="1" dirty="0">
                <a:solidFill>
                  <a:srgbClr val="8A0000"/>
                </a:solidFill>
              </a:rPr>
              <a:t>Code 1, Rarely: </a:t>
            </a:r>
            <a:r>
              <a:rPr lang="en-US" sz="1400" i="1" dirty="0">
                <a:solidFill>
                  <a:srgbClr val="8A0000"/>
                </a:solidFill>
              </a:rPr>
              <a:t>if the resident indicates rarely feeling lonely or isolated from others. </a:t>
            </a:r>
            <a:endParaRPr lang="en-US" sz="1400" dirty="0">
              <a:solidFill>
                <a:srgbClr val="8A0000"/>
              </a:solidFill>
            </a:endParaRPr>
          </a:p>
          <a:p>
            <a:r>
              <a:rPr lang="en-US" sz="1400" b="1" dirty="0">
                <a:solidFill>
                  <a:srgbClr val="8A0000"/>
                </a:solidFill>
              </a:rPr>
              <a:t>Code 2, Sometimes: </a:t>
            </a:r>
            <a:r>
              <a:rPr lang="en-US" sz="1400" i="1" dirty="0">
                <a:solidFill>
                  <a:srgbClr val="8A0000"/>
                </a:solidFill>
              </a:rPr>
              <a:t>if the resident indicates sometimes feeling lonely or isolated from others. </a:t>
            </a:r>
            <a:endParaRPr lang="en-US" sz="1400" dirty="0">
              <a:solidFill>
                <a:srgbClr val="8A0000"/>
              </a:solidFill>
            </a:endParaRPr>
          </a:p>
          <a:p>
            <a:r>
              <a:rPr lang="en-US" sz="1400" b="1" dirty="0">
                <a:solidFill>
                  <a:srgbClr val="8A0000"/>
                </a:solidFill>
              </a:rPr>
              <a:t>Code 3, Often: </a:t>
            </a:r>
            <a:r>
              <a:rPr lang="en-US" sz="1400" i="1" dirty="0">
                <a:solidFill>
                  <a:srgbClr val="8A0000"/>
                </a:solidFill>
              </a:rPr>
              <a:t>if the resident indicates often feeling lonely or isolated from others. </a:t>
            </a:r>
            <a:endParaRPr lang="en-US" sz="1400" dirty="0">
              <a:solidFill>
                <a:srgbClr val="8A0000"/>
              </a:solidFill>
            </a:endParaRPr>
          </a:p>
          <a:p>
            <a:r>
              <a:rPr lang="en-US" sz="1400" b="1" dirty="0">
                <a:solidFill>
                  <a:srgbClr val="8A0000"/>
                </a:solidFill>
              </a:rPr>
              <a:t>Code 4, Always: </a:t>
            </a:r>
            <a:r>
              <a:rPr lang="en-US" sz="1400" i="1" dirty="0">
                <a:solidFill>
                  <a:srgbClr val="8A0000"/>
                </a:solidFill>
              </a:rPr>
              <a:t>if the resident indicates always feeling lonely or isolated from others. </a:t>
            </a:r>
            <a:endParaRPr lang="en-US" sz="1400" dirty="0">
              <a:solidFill>
                <a:srgbClr val="8A0000"/>
              </a:solidFill>
            </a:endParaRPr>
          </a:p>
          <a:p>
            <a:r>
              <a:rPr lang="en-US" sz="1400" b="1" dirty="0">
                <a:solidFill>
                  <a:srgbClr val="8A0000"/>
                </a:solidFill>
              </a:rPr>
              <a:t>Code 7, Resident declines to respond: </a:t>
            </a:r>
            <a:r>
              <a:rPr lang="en-US" sz="1400" i="1" dirty="0">
                <a:solidFill>
                  <a:srgbClr val="8A0000"/>
                </a:solidFill>
              </a:rPr>
              <a:t>if the resident declines to respond. </a:t>
            </a:r>
            <a:endParaRPr lang="en-US" sz="1400" dirty="0">
              <a:solidFill>
                <a:srgbClr val="8A0000"/>
              </a:solidFill>
            </a:endParaRPr>
          </a:p>
          <a:p>
            <a:r>
              <a:rPr lang="en-US" sz="1400" b="1" dirty="0">
                <a:solidFill>
                  <a:srgbClr val="8A0000"/>
                </a:solidFill>
              </a:rPr>
              <a:t>Code 8, Resident unable to respond: </a:t>
            </a:r>
            <a:r>
              <a:rPr lang="en-US" sz="1400" i="1" dirty="0">
                <a:solidFill>
                  <a:srgbClr val="8A0000"/>
                </a:solidFill>
              </a:rPr>
              <a:t>if the resident is unable to respond</a:t>
            </a:r>
            <a:r>
              <a:rPr lang="en-US" sz="1400" i="1" dirty="0" smtClean="0">
                <a:solidFill>
                  <a:srgbClr val="8A0000"/>
                </a:solidFill>
              </a:rPr>
              <a:t>.</a:t>
            </a:r>
            <a:endParaRPr lang="en-US" sz="1400" dirty="0"/>
          </a:p>
          <a:p>
            <a:endParaRPr lang="en-US" sz="1400" dirty="0"/>
          </a:p>
        </p:txBody>
      </p:sp>
    </p:spTree>
    <p:extLst>
      <p:ext uri="{BB962C8B-B14F-4D97-AF65-F5344CB8AC3E}">
        <p14:creationId xmlns:p14="http://schemas.microsoft.com/office/powerpoint/2010/main" val="2738632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 – Social Isolation – D0700</a:t>
            </a:r>
            <a:endParaRPr lang="en-US" dirty="0"/>
          </a:p>
        </p:txBody>
      </p:sp>
      <p:sp>
        <p:nvSpPr>
          <p:cNvPr id="6" name="Content Placeholder 5"/>
          <p:cNvSpPr>
            <a:spLocks noGrp="1"/>
          </p:cNvSpPr>
          <p:nvPr>
            <p:ph idx="1"/>
          </p:nvPr>
        </p:nvSpPr>
        <p:spPr>
          <a:xfrm>
            <a:off x="457200" y="1200151"/>
            <a:ext cx="8229600" cy="761999"/>
          </a:xfrm>
        </p:spPr>
        <p:txBody>
          <a:bodyPr>
            <a:normAutofit fontScale="85000" lnSpcReduction="10000"/>
          </a:bodyPr>
          <a:lstStyle/>
          <a:p>
            <a:pPr marL="0" indent="0">
              <a:buNone/>
            </a:pPr>
            <a:r>
              <a:rPr lang="en-US" i="1" dirty="0" smtClean="0">
                <a:solidFill>
                  <a:srgbClr val="00B050"/>
                </a:solidFill>
              </a:rPr>
              <a:t>The </a:t>
            </a:r>
            <a:r>
              <a:rPr lang="en-US" i="1" dirty="0">
                <a:solidFill>
                  <a:srgbClr val="00B050"/>
                </a:solidFill>
              </a:rPr>
              <a:t>resident, upon being admitted to the facility, is asked about how often they feel lonely or isolated from those around them. </a:t>
            </a:r>
            <a:endParaRPr lang="en-US" i="1" dirty="0" smtClean="0">
              <a:solidFill>
                <a:srgbClr val="00B050"/>
              </a:solidFill>
            </a:endParaRPr>
          </a:p>
        </p:txBody>
      </p:sp>
      <p:sp>
        <p:nvSpPr>
          <p:cNvPr id="2" name="TextBox 1"/>
          <p:cNvSpPr txBox="1"/>
          <p:nvPr/>
        </p:nvSpPr>
        <p:spPr>
          <a:xfrm>
            <a:off x="457200" y="2038350"/>
            <a:ext cx="8229600" cy="2862322"/>
          </a:xfrm>
          <a:prstGeom prst="rect">
            <a:avLst/>
          </a:prstGeom>
          <a:noFill/>
        </p:spPr>
        <p:txBody>
          <a:bodyPr wrap="square" rtlCol="0">
            <a:spAutoFit/>
          </a:bodyPr>
          <a:lstStyle/>
          <a:p>
            <a:r>
              <a:rPr lang="en-US" i="1" dirty="0"/>
              <a:t>They state that because they don’t have many family members left who live close by and they see their friends only a couple of times a month, they often feel isolated. They are hoping that being in the facility will help them feel less isolated and plan to attend activities regularly. </a:t>
            </a:r>
          </a:p>
          <a:p>
            <a:r>
              <a:rPr lang="en-US" b="1" dirty="0"/>
              <a:t>Coding: </a:t>
            </a:r>
            <a:r>
              <a:rPr lang="en-US" i="1" dirty="0"/>
              <a:t>D0700 would be coded </a:t>
            </a:r>
            <a:r>
              <a:rPr lang="en-US" b="1" dirty="0"/>
              <a:t>3, Often</a:t>
            </a:r>
            <a:r>
              <a:rPr lang="en-US" i="1" dirty="0"/>
              <a:t>. </a:t>
            </a:r>
          </a:p>
          <a:p>
            <a:r>
              <a:rPr lang="en-US" b="1" dirty="0"/>
              <a:t>Rationale: </a:t>
            </a:r>
            <a:r>
              <a:rPr lang="en-US" i="1" dirty="0"/>
              <a:t>The resident states that because the family members they have don’t live close by and their friends only visit a couple of times a month that they often feel isolated. </a:t>
            </a:r>
            <a:endParaRPr lang="en-US" dirty="0"/>
          </a:p>
          <a:p>
            <a:endParaRPr lang="en-US" dirty="0"/>
          </a:p>
          <a:p>
            <a:endParaRPr lang="en-US" dirty="0"/>
          </a:p>
        </p:txBody>
      </p:sp>
    </p:spTree>
    <p:extLst>
      <p:ext uri="{BB962C8B-B14F-4D97-AF65-F5344CB8AC3E}">
        <p14:creationId xmlns:p14="http://schemas.microsoft.com/office/powerpoint/2010/main" val="19048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Nursing home residents. Old people walking outside with caregivers and visitors. Vector illustration for elderly care, age, retirement, hospice concept"/>
          <p:cNvPicPr>
            <a:picLocks noChangeAspect="1"/>
          </p:cNvPicPr>
          <p:nvPr/>
        </p:nvPicPr>
        <p:blipFill rotWithShape="1">
          <a:blip r:embed="rId2" cstate="print">
            <a:extLst>
              <a:ext uri="{28A0092B-C50C-407E-A947-70E740481C1C}">
                <a14:useLocalDpi xmlns:a14="http://schemas.microsoft.com/office/drawing/2010/main" val="0"/>
              </a:ext>
            </a:extLst>
          </a:blip>
          <a:srcRect t="9990" b="15094"/>
          <a:stretch/>
        </p:blipFill>
        <p:spPr>
          <a:xfrm>
            <a:off x="1295400" y="971550"/>
            <a:ext cx="6865358" cy="3429000"/>
          </a:xfrm>
          <a:prstGeom prst="rect">
            <a:avLst/>
          </a:prstGeom>
        </p:spPr>
      </p:pic>
      <p:sp>
        <p:nvSpPr>
          <p:cNvPr id="2" name="Title 1"/>
          <p:cNvSpPr>
            <a:spLocks noGrp="1"/>
          </p:cNvSpPr>
          <p:nvPr>
            <p:ph type="title"/>
          </p:nvPr>
        </p:nvSpPr>
        <p:spPr/>
        <p:txBody>
          <a:bodyPr/>
          <a:lstStyle/>
          <a:p>
            <a:r>
              <a:rPr lang="en-US" dirty="0" smtClean="0"/>
              <a:t>Section E – Behavior</a:t>
            </a:r>
            <a:endParaRPr lang="en-US" dirty="0"/>
          </a:p>
        </p:txBody>
      </p:sp>
      <p:sp>
        <p:nvSpPr>
          <p:cNvPr id="6" name="Content Placeholder 5"/>
          <p:cNvSpPr>
            <a:spLocks noGrp="1"/>
          </p:cNvSpPr>
          <p:nvPr>
            <p:ph idx="1"/>
          </p:nvPr>
        </p:nvSpPr>
        <p:spPr/>
        <p:txBody>
          <a:bodyPr/>
          <a:lstStyle/>
          <a:p>
            <a:pPr>
              <a:buFont typeface="Wingdings" panose="05000000000000000000" pitchFamily="2" charset="2"/>
              <a:buChar char="v"/>
            </a:pPr>
            <a:r>
              <a:rPr lang="en-US" dirty="0" smtClean="0"/>
              <a:t>No coding changes</a:t>
            </a:r>
            <a:endParaRPr lang="en-US" dirty="0"/>
          </a:p>
        </p:txBody>
      </p:sp>
    </p:spTree>
    <p:extLst>
      <p:ext uri="{BB962C8B-B14F-4D97-AF65-F5344CB8AC3E}">
        <p14:creationId xmlns:p14="http://schemas.microsoft.com/office/powerpoint/2010/main" val="200995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a:t>
            </a:r>
            <a:r>
              <a:rPr lang="en-US" dirty="0"/>
              <a:t>F</a:t>
            </a:r>
            <a:r>
              <a:rPr lang="en-US" dirty="0" smtClean="0"/>
              <a:t> – Preferences for Customary Routine and Activities</a:t>
            </a:r>
            <a:endParaRPr lang="en-US" dirty="0"/>
          </a:p>
        </p:txBody>
      </p:sp>
      <p:pic>
        <p:nvPicPr>
          <p:cNvPr id="3" name="Picture 2" descr="icons include: hamburger with knife and fork, paper with pencil, open book, car, house, dumbbell, bowl with spoon, computer with upward trending chart" title="clock with icons at different hou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7025" y="1034751"/>
            <a:ext cx="3409950" cy="3409950"/>
          </a:xfrm>
          <a:prstGeom prst="rect">
            <a:avLst/>
          </a:prstGeom>
        </p:spPr>
      </p:pic>
    </p:spTree>
    <p:extLst>
      <p:ext uri="{BB962C8B-B14F-4D97-AF65-F5344CB8AC3E}">
        <p14:creationId xmlns:p14="http://schemas.microsoft.com/office/powerpoint/2010/main" val="9861235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F0300 – Steps for Assessment</a:t>
            </a:r>
            <a:endParaRPr lang="en-US" dirty="0"/>
          </a:p>
        </p:txBody>
      </p:sp>
      <p:sp>
        <p:nvSpPr>
          <p:cNvPr id="3" name="Content Placeholder 2"/>
          <p:cNvSpPr>
            <a:spLocks noGrp="1"/>
          </p:cNvSpPr>
          <p:nvPr>
            <p:ph idx="1"/>
          </p:nvPr>
        </p:nvSpPr>
        <p:spPr>
          <a:xfrm>
            <a:off x="457200" y="1063229"/>
            <a:ext cx="8229600" cy="3184922"/>
          </a:xfrm>
        </p:spPr>
        <p:txBody>
          <a:bodyPr>
            <a:normAutofit fontScale="25000" lnSpcReduction="20000"/>
          </a:bodyPr>
          <a:lstStyle/>
          <a:p>
            <a:r>
              <a:rPr lang="en-US" sz="6400" i="1" dirty="0" smtClean="0">
                <a:solidFill>
                  <a:srgbClr val="8A0000"/>
                </a:solidFill>
              </a:rPr>
              <a:t>There </a:t>
            </a:r>
            <a:r>
              <a:rPr lang="en-US" sz="6400" i="1" dirty="0">
                <a:solidFill>
                  <a:srgbClr val="8A0000"/>
                </a:solidFill>
              </a:rPr>
              <a:t>may be times when, due to medical or psychiatric conditions, a resident has difficulty communicating and understanding. When conducting resident interviews, providers are to assess and use their clinical judgment to determine the best time in which to attempt to conduct the resident interview. Providers are to attempt to conduct the interview with all conscious residents. </a:t>
            </a:r>
            <a:endParaRPr lang="en-US" sz="6400" dirty="0">
              <a:solidFill>
                <a:srgbClr val="8A0000"/>
              </a:solidFill>
            </a:endParaRPr>
          </a:p>
          <a:p>
            <a:endParaRPr lang="en-US" sz="6400" dirty="0">
              <a:solidFill>
                <a:srgbClr val="000000"/>
              </a:solidFill>
            </a:endParaRPr>
          </a:p>
          <a:p>
            <a:r>
              <a:rPr lang="en-US" sz="6400" i="1" dirty="0">
                <a:solidFill>
                  <a:srgbClr val="8A0000"/>
                </a:solidFill>
              </a:rPr>
              <a:t>The determination as to whether or not a resident interview is conducted is not based on the response to item B0700, Makes Self Understood. Instead, the resident interview is attempted, and is only terminated based on the response or lack of response to the resident interview questions/statements according to the coding instructions provided for the interview which would render the interview incomplete. </a:t>
            </a:r>
            <a:endParaRPr lang="en-US" sz="6400" dirty="0">
              <a:solidFill>
                <a:srgbClr val="8A0000"/>
              </a:solidFill>
            </a:endParaRPr>
          </a:p>
          <a:p>
            <a:endParaRPr lang="en-US" sz="6400" dirty="0">
              <a:solidFill>
                <a:srgbClr val="000000"/>
              </a:solidFill>
            </a:endParaRPr>
          </a:p>
          <a:p>
            <a:r>
              <a:rPr lang="en-US" sz="6400" dirty="0">
                <a:solidFill>
                  <a:srgbClr val="000000"/>
                </a:solidFill>
              </a:rPr>
              <a:t>If </a:t>
            </a:r>
            <a:r>
              <a:rPr lang="en-US" sz="6400" i="1" dirty="0">
                <a:solidFill>
                  <a:srgbClr val="8A0000"/>
                </a:solidFill>
              </a:rPr>
              <a:t>the </a:t>
            </a:r>
            <a:r>
              <a:rPr lang="en-US" sz="6400" dirty="0">
                <a:solidFill>
                  <a:srgbClr val="000000"/>
                </a:solidFill>
              </a:rPr>
              <a:t>resident is </a:t>
            </a:r>
            <a:r>
              <a:rPr lang="en-US" sz="6400" i="1" dirty="0">
                <a:solidFill>
                  <a:srgbClr val="8A0000"/>
                </a:solidFill>
              </a:rPr>
              <a:t>unable to complete the resident interview, attempt to conduct the interview with </a:t>
            </a:r>
            <a:r>
              <a:rPr lang="en-US" sz="6400" dirty="0">
                <a:solidFill>
                  <a:srgbClr val="000000"/>
                </a:solidFill>
              </a:rPr>
              <a:t>a family member or significant other</a:t>
            </a:r>
            <a:r>
              <a:rPr lang="en-US" sz="6400" i="1" dirty="0">
                <a:solidFill>
                  <a:srgbClr val="8A0000"/>
                </a:solidFill>
              </a:rPr>
              <a:t>. If neither a family member nor significant other </a:t>
            </a:r>
            <a:r>
              <a:rPr lang="en-US" sz="6400" dirty="0">
                <a:solidFill>
                  <a:srgbClr val="000000"/>
                </a:solidFill>
              </a:rPr>
              <a:t>is available, skip to item F0800, Staff Assessment of Daily and Activity Preferences. </a:t>
            </a:r>
          </a:p>
          <a:p>
            <a:endParaRPr lang="en-US" dirty="0"/>
          </a:p>
        </p:txBody>
      </p:sp>
    </p:spTree>
    <p:extLst>
      <p:ext uri="{BB962C8B-B14F-4D97-AF65-F5344CB8AC3E}">
        <p14:creationId xmlns:p14="http://schemas.microsoft.com/office/powerpoint/2010/main" val="1800611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Picture 3" title="Q&amp;A ic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742950"/>
            <a:ext cx="3523952" cy="3523952"/>
          </a:xfrm>
          <a:prstGeom prst="rect">
            <a:avLst/>
          </a:prstGeom>
        </p:spPr>
      </p:pic>
    </p:spTree>
    <p:extLst>
      <p:ext uri="{BB962C8B-B14F-4D97-AF65-F5344CB8AC3E}">
        <p14:creationId xmlns:p14="http://schemas.microsoft.com/office/powerpoint/2010/main" val="2255382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a:bodyPr>
          <a:lstStyle/>
          <a:p>
            <a:r>
              <a:rPr lang="en-US" sz="2000" dirty="0">
                <a:hlinkClick r:id="rId2"/>
              </a:rPr>
              <a:t>https://www.cms.gov/files/document/draftmds-30-rai-manual-v11811october2023.pdf-0</a:t>
            </a:r>
            <a:r>
              <a:rPr lang="en-US" sz="2000" dirty="0"/>
              <a:t>     </a:t>
            </a:r>
          </a:p>
          <a:p>
            <a:r>
              <a:rPr lang="en-US" sz="2000" dirty="0">
                <a:hlinkClick r:id="rId3"/>
              </a:rPr>
              <a:t>https://www.cms.gov/medicare/quality-initiatives-patient-assessment-instruments/nursinghomequalityinits/mds30raimanual</a:t>
            </a:r>
            <a:r>
              <a:rPr lang="en-US" sz="2000" dirty="0"/>
              <a:t> </a:t>
            </a:r>
          </a:p>
          <a:p>
            <a:r>
              <a:rPr lang="en-US" sz="2000" dirty="0">
                <a:hlinkClick r:id="rId4"/>
              </a:rPr>
              <a:t>https://www.youtube.com/cmshhsgov</a:t>
            </a:r>
            <a:r>
              <a:rPr lang="en-US" sz="2000" dirty="0"/>
              <a:t> </a:t>
            </a:r>
          </a:p>
          <a:p>
            <a:endParaRPr lang="en-US" sz="2000" dirty="0"/>
          </a:p>
        </p:txBody>
      </p:sp>
      <p:sp>
        <p:nvSpPr>
          <p:cNvPr id="4" name="TextBox 3"/>
          <p:cNvSpPr txBox="1"/>
          <p:nvPr/>
        </p:nvSpPr>
        <p:spPr>
          <a:xfrm>
            <a:off x="304800" y="3741528"/>
            <a:ext cx="8534400" cy="830997"/>
          </a:xfrm>
          <a:prstGeom prst="rect">
            <a:avLst/>
          </a:prstGeom>
          <a:noFill/>
        </p:spPr>
        <p:txBody>
          <a:bodyPr wrap="square" rtlCol="0">
            <a:spAutoFit/>
          </a:bodyPr>
          <a:lstStyle/>
          <a:p>
            <a:r>
              <a:rPr lang="en-US" sz="1200" i="1" dirty="0"/>
              <a:t>This material was prepared by Quality Insights, a Quality Innovation Network - 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Publication number </a:t>
            </a:r>
            <a:r>
              <a:rPr lang="en-US" sz="1200" i="1" dirty="0" smtClean="0"/>
              <a:t>12SOW-QI-GEN-072823-KS</a:t>
            </a:r>
            <a:endParaRPr lang="en-US" sz="1200" i="1" dirty="0"/>
          </a:p>
        </p:txBody>
      </p:sp>
    </p:spTree>
    <p:extLst>
      <p:ext uri="{BB962C8B-B14F-4D97-AF65-F5344CB8AC3E}">
        <p14:creationId xmlns:p14="http://schemas.microsoft.com/office/powerpoint/2010/main" val="338424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Changes to the MDS 3.0 RAI Manual</a:t>
            </a:r>
            <a:endParaRPr lang="en-US" dirty="0"/>
          </a:p>
        </p:txBody>
      </p:sp>
      <p:grpSp>
        <p:nvGrpSpPr>
          <p:cNvPr id="62" name="object 2" title="decorative graph with icons"/>
          <p:cNvGrpSpPr/>
          <p:nvPr/>
        </p:nvGrpSpPr>
        <p:grpSpPr>
          <a:xfrm>
            <a:off x="217873" y="1072763"/>
            <a:ext cx="8486280" cy="3202307"/>
            <a:chOff x="504190" y="1752853"/>
            <a:chExt cx="11303254" cy="4265295"/>
          </a:xfrm>
        </p:grpSpPr>
        <p:sp>
          <p:nvSpPr>
            <p:cNvPr id="64" name="object 4"/>
            <p:cNvSpPr/>
            <p:nvPr/>
          </p:nvSpPr>
          <p:spPr>
            <a:xfrm>
              <a:off x="504190" y="1752853"/>
              <a:ext cx="899160" cy="4265295"/>
            </a:xfrm>
            <a:custGeom>
              <a:avLst/>
              <a:gdLst/>
              <a:ahLst/>
              <a:cxnLst/>
              <a:rect l="l" t="t" r="r" b="b"/>
              <a:pathLst>
                <a:path w="899160" h="4265295">
                  <a:moveTo>
                    <a:pt x="15240" y="0"/>
                  </a:moveTo>
                  <a:lnTo>
                    <a:pt x="49215" y="34510"/>
                  </a:lnTo>
                  <a:lnTo>
                    <a:pt x="82524" y="69426"/>
                  </a:lnTo>
                  <a:lnTo>
                    <a:pt x="115167" y="104740"/>
                  </a:lnTo>
                  <a:lnTo>
                    <a:pt x="147144" y="140444"/>
                  </a:lnTo>
                  <a:lnTo>
                    <a:pt x="178455" y="176529"/>
                  </a:lnTo>
                  <a:lnTo>
                    <a:pt x="209099" y="212988"/>
                  </a:lnTo>
                  <a:lnTo>
                    <a:pt x="239077" y="249813"/>
                  </a:lnTo>
                  <a:lnTo>
                    <a:pt x="268390" y="286996"/>
                  </a:lnTo>
                  <a:lnTo>
                    <a:pt x="297035" y="324528"/>
                  </a:lnTo>
                  <a:lnTo>
                    <a:pt x="325015" y="362401"/>
                  </a:lnTo>
                  <a:lnTo>
                    <a:pt x="352329" y="400608"/>
                  </a:lnTo>
                  <a:lnTo>
                    <a:pt x="378976" y="439141"/>
                  </a:lnTo>
                  <a:lnTo>
                    <a:pt x="404957" y="477990"/>
                  </a:lnTo>
                  <a:lnTo>
                    <a:pt x="430272" y="517150"/>
                  </a:lnTo>
                  <a:lnTo>
                    <a:pt x="454921" y="556610"/>
                  </a:lnTo>
                  <a:lnTo>
                    <a:pt x="478904" y="596364"/>
                  </a:lnTo>
                  <a:lnTo>
                    <a:pt x="502220" y="636404"/>
                  </a:lnTo>
                  <a:lnTo>
                    <a:pt x="524871" y="676720"/>
                  </a:lnTo>
                  <a:lnTo>
                    <a:pt x="546855" y="717306"/>
                  </a:lnTo>
                  <a:lnTo>
                    <a:pt x="568173" y="758153"/>
                  </a:lnTo>
                  <a:lnTo>
                    <a:pt x="588824" y="799253"/>
                  </a:lnTo>
                  <a:lnTo>
                    <a:pt x="608810" y="840598"/>
                  </a:lnTo>
                  <a:lnTo>
                    <a:pt x="628129" y="882180"/>
                  </a:lnTo>
                  <a:lnTo>
                    <a:pt x="646782" y="923991"/>
                  </a:lnTo>
                  <a:lnTo>
                    <a:pt x="664769" y="966023"/>
                  </a:lnTo>
                  <a:lnTo>
                    <a:pt x="682090" y="1008269"/>
                  </a:lnTo>
                  <a:lnTo>
                    <a:pt x="698745" y="1050719"/>
                  </a:lnTo>
                  <a:lnTo>
                    <a:pt x="714733" y="1093366"/>
                  </a:lnTo>
                  <a:lnTo>
                    <a:pt x="730055" y="1136201"/>
                  </a:lnTo>
                  <a:lnTo>
                    <a:pt x="744711" y="1179218"/>
                  </a:lnTo>
                  <a:lnTo>
                    <a:pt x="758701" y="1222407"/>
                  </a:lnTo>
                  <a:lnTo>
                    <a:pt x="772025" y="1265762"/>
                  </a:lnTo>
                  <a:lnTo>
                    <a:pt x="784682" y="1309272"/>
                  </a:lnTo>
                  <a:lnTo>
                    <a:pt x="796674" y="1352932"/>
                  </a:lnTo>
                  <a:lnTo>
                    <a:pt x="807999" y="1396732"/>
                  </a:lnTo>
                  <a:lnTo>
                    <a:pt x="818658" y="1440665"/>
                  </a:lnTo>
                  <a:lnTo>
                    <a:pt x="828651" y="1484722"/>
                  </a:lnTo>
                  <a:lnTo>
                    <a:pt x="837977" y="1528896"/>
                  </a:lnTo>
                  <a:lnTo>
                    <a:pt x="846638" y="1573178"/>
                  </a:lnTo>
                  <a:lnTo>
                    <a:pt x="854632" y="1617561"/>
                  </a:lnTo>
                  <a:lnTo>
                    <a:pt x="861960" y="1662036"/>
                  </a:lnTo>
                  <a:lnTo>
                    <a:pt x="868622" y="1706596"/>
                  </a:lnTo>
                  <a:lnTo>
                    <a:pt x="874617" y="1751232"/>
                  </a:lnTo>
                  <a:lnTo>
                    <a:pt x="879947" y="1795936"/>
                  </a:lnTo>
                  <a:lnTo>
                    <a:pt x="884610" y="1840700"/>
                  </a:lnTo>
                  <a:lnTo>
                    <a:pt x="888607" y="1885517"/>
                  </a:lnTo>
                  <a:lnTo>
                    <a:pt x="891938" y="1930378"/>
                  </a:lnTo>
                  <a:lnTo>
                    <a:pt x="894603" y="1975275"/>
                  </a:lnTo>
                  <a:lnTo>
                    <a:pt x="896601" y="2020200"/>
                  </a:lnTo>
                  <a:lnTo>
                    <a:pt x="897934" y="2065145"/>
                  </a:lnTo>
                  <a:lnTo>
                    <a:pt x="898600" y="2110103"/>
                  </a:lnTo>
                  <a:lnTo>
                    <a:pt x="898600" y="2155064"/>
                  </a:lnTo>
                  <a:lnTo>
                    <a:pt x="897934" y="2200022"/>
                  </a:lnTo>
                  <a:lnTo>
                    <a:pt x="896601" y="2244967"/>
                  </a:lnTo>
                  <a:lnTo>
                    <a:pt x="894603" y="2289892"/>
                  </a:lnTo>
                  <a:lnTo>
                    <a:pt x="891938" y="2334789"/>
                  </a:lnTo>
                  <a:lnTo>
                    <a:pt x="888607" y="2379650"/>
                  </a:lnTo>
                  <a:lnTo>
                    <a:pt x="884610" y="2424467"/>
                  </a:lnTo>
                  <a:lnTo>
                    <a:pt x="879947" y="2469231"/>
                  </a:lnTo>
                  <a:lnTo>
                    <a:pt x="874617" y="2513935"/>
                  </a:lnTo>
                  <a:lnTo>
                    <a:pt x="868622" y="2558571"/>
                  </a:lnTo>
                  <a:lnTo>
                    <a:pt x="861960" y="2603131"/>
                  </a:lnTo>
                  <a:lnTo>
                    <a:pt x="854632" y="2647606"/>
                  </a:lnTo>
                  <a:lnTo>
                    <a:pt x="846638" y="2691989"/>
                  </a:lnTo>
                  <a:lnTo>
                    <a:pt x="837977" y="2736271"/>
                  </a:lnTo>
                  <a:lnTo>
                    <a:pt x="828651" y="2780445"/>
                  </a:lnTo>
                  <a:lnTo>
                    <a:pt x="818658" y="2824502"/>
                  </a:lnTo>
                  <a:lnTo>
                    <a:pt x="807999" y="2868435"/>
                  </a:lnTo>
                  <a:lnTo>
                    <a:pt x="796674" y="2912235"/>
                  </a:lnTo>
                  <a:lnTo>
                    <a:pt x="784682" y="2955895"/>
                  </a:lnTo>
                  <a:lnTo>
                    <a:pt x="772025" y="2999405"/>
                  </a:lnTo>
                  <a:lnTo>
                    <a:pt x="758701" y="3042760"/>
                  </a:lnTo>
                  <a:lnTo>
                    <a:pt x="744711" y="3085949"/>
                  </a:lnTo>
                  <a:lnTo>
                    <a:pt x="730055" y="3128966"/>
                  </a:lnTo>
                  <a:lnTo>
                    <a:pt x="714733" y="3171801"/>
                  </a:lnTo>
                  <a:lnTo>
                    <a:pt x="698745" y="3214448"/>
                  </a:lnTo>
                  <a:lnTo>
                    <a:pt x="682090" y="3256898"/>
                  </a:lnTo>
                  <a:lnTo>
                    <a:pt x="664769" y="3299144"/>
                  </a:lnTo>
                  <a:lnTo>
                    <a:pt x="646782" y="3341176"/>
                  </a:lnTo>
                  <a:lnTo>
                    <a:pt x="628129" y="3382987"/>
                  </a:lnTo>
                  <a:lnTo>
                    <a:pt x="608810" y="3424569"/>
                  </a:lnTo>
                  <a:lnTo>
                    <a:pt x="588824" y="3465914"/>
                  </a:lnTo>
                  <a:lnTo>
                    <a:pt x="568173" y="3507014"/>
                  </a:lnTo>
                  <a:lnTo>
                    <a:pt x="546855" y="3547861"/>
                  </a:lnTo>
                  <a:lnTo>
                    <a:pt x="524871" y="3588447"/>
                  </a:lnTo>
                  <a:lnTo>
                    <a:pt x="502220" y="3628763"/>
                  </a:lnTo>
                  <a:lnTo>
                    <a:pt x="478904" y="3668803"/>
                  </a:lnTo>
                  <a:lnTo>
                    <a:pt x="454921" y="3708557"/>
                  </a:lnTo>
                  <a:lnTo>
                    <a:pt x="430272" y="3748017"/>
                  </a:lnTo>
                  <a:lnTo>
                    <a:pt x="404957" y="3787177"/>
                  </a:lnTo>
                  <a:lnTo>
                    <a:pt x="378976" y="3826026"/>
                  </a:lnTo>
                  <a:lnTo>
                    <a:pt x="352329" y="3864559"/>
                  </a:lnTo>
                  <a:lnTo>
                    <a:pt x="325015" y="3902766"/>
                  </a:lnTo>
                  <a:lnTo>
                    <a:pt x="297035" y="3940639"/>
                  </a:lnTo>
                  <a:lnTo>
                    <a:pt x="268390" y="3978171"/>
                  </a:lnTo>
                  <a:lnTo>
                    <a:pt x="239077" y="4015354"/>
                  </a:lnTo>
                  <a:lnTo>
                    <a:pt x="209099" y="4052179"/>
                  </a:lnTo>
                  <a:lnTo>
                    <a:pt x="178455" y="4088638"/>
                  </a:lnTo>
                  <a:lnTo>
                    <a:pt x="147144" y="4124723"/>
                  </a:lnTo>
                  <a:lnTo>
                    <a:pt x="115167" y="4160427"/>
                  </a:lnTo>
                  <a:lnTo>
                    <a:pt x="82524" y="4195741"/>
                  </a:lnTo>
                  <a:lnTo>
                    <a:pt x="49215" y="4230657"/>
                  </a:lnTo>
                  <a:lnTo>
                    <a:pt x="15240" y="4265168"/>
                  </a:lnTo>
                  <a:lnTo>
                    <a:pt x="0" y="4249928"/>
                  </a:lnTo>
                  <a:lnTo>
                    <a:pt x="34057" y="4215325"/>
                  </a:lnTo>
                  <a:lnTo>
                    <a:pt x="67440" y="4180311"/>
                  </a:lnTo>
                  <a:lnTo>
                    <a:pt x="100148" y="4144895"/>
                  </a:lnTo>
                  <a:lnTo>
                    <a:pt x="132183" y="4109085"/>
                  </a:lnTo>
                  <a:lnTo>
                    <a:pt x="163542" y="4072889"/>
                  </a:lnTo>
                  <a:lnTo>
                    <a:pt x="194228" y="4036315"/>
                  </a:lnTo>
                  <a:lnTo>
                    <a:pt x="224239" y="3999371"/>
                  </a:lnTo>
                  <a:lnTo>
                    <a:pt x="253575" y="3962066"/>
                  </a:lnTo>
                  <a:lnTo>
                    <a:pt x="282237" y="3924407"/>
                  </a:lnTo>
                  <a:lnTo>
                    <a:pt x="310225" y="3886404"/>
                  </a:lnTo>
                  <a:lnTo>
                    <a:pt x="337539" y="3848063"/>
                  </a:lnTo>
                  <a:lnTo>
                    <a:pt x="364177" y="3809395"/>
                  </a:lnTo>
                  <a:lnTo>
                    <a:pt x="390142" y="3770405"/>
                  </a:lnTo>
                  <a:lnTo>
                    <a:pt x="415432" y="3731104"/>
                  </a:lnTo>
                  <a:lnTo>
                    <a:pt x="440048" y="3691499"/>
                  </a:lnTo>
                  <a:lnTo>
                    <a:pt x="463989" y="3651598"/>
                  </a:lnTo>
                  <a:lnTo>
                    <a:pt x="487256" y="3611409"/>
                  </a:lnTo>
                  <a:lnTo>
                    <a:pt x="509849" y="3570941"/>
                  </a:lnTo>
                  <a:lnTo>
                    <a:pt x="531767" y="3530202"/>
                  </a:lnTo>
                  <a:lnTo>
                    <a:pt x="553011" y="3489201"/>
                  </a:lnTo>
                  <a:lnTo>
                    <a:pt x="573580" y="3447944"/>
                  </a:lnTo>
                  <a:lnTo>
                    <a:pt x="593475" y="3406441"/>
                  </a:lnTo>
                  <a:lnTo>
                    <a:pt x="612695" y="3364700"/>
                  </a:lnTo>
                  <a:lnTo>
                    <a:pt x="631241" y="3322729"/>
                  </a:lnTo>
                  <a:lnTo>
                    <a:pt x="649113" y="3280536"/>
                  </a:lnTo>
                  <a:lnTo>
                    <a:pt x="666310" y="3238130"/>
                  </a:lnTo>
                  <a:lnTo>
                    <a:pt x="682833" y="3195518"/>
                  </a:lnTo>
                  <a:lnTo>
                    <a:pt x="698682" y="3152709"/>
                  </a:lnTo>
                  <a:lnTo>
                    <a:pt x="713856" y="3109711"/>
                  </a:lnTo>
                  <a:lnTo>
                    <a:pt x="728355" y="3066533"/>
                  </a:lnTo>
                  <a:lnTo>
                    <a:pt x="742181" y="3023181"/>
                  </a:lnTo>
                  <a:lnTo>
                    <a:pt x="755332" y="2979666"/>
                  </a:lnTo>
                  <a:lnTo>
                    <a:pt x="767808" y="2935995"/>
                  </a:lnTo>
                  <a:lnTo>
                    <a:pt x="779610" y="2892175"/>
                  </a:lnTo>
                  <a:lnTo>
                    <a:pt x="790738" y="2848216"/>
                  </a:lnTo>
                  <a:lnTo>
                    <a:pt x="801191" y="2804126"/>
                  </a:lnTo>
                  <a:lnTo>
                    <a:pt x="810970" y="2759912"/>
                  </a:lnTo>
                  <a:lnTo>
                    <a:pt x="820074" y="2715584"/>
                  </a:lnTo>
                  <a:lnTo>
                    <a:pt x="828504" y="2671148"/>
                  </a:lnTo>
                  <a:lnTo>
                    <a:pt x="836260" y="2626614"/>
                  </a:lnTo>
                  <a:lnTo>
                    <a:pt x="843341" y="2581990"/>
                  </a:lnTo>
                  <a:lnTo>
                    <a:pt x="849748" y="2537283"/>
                  </a:lnTo>
                  <a:lnTo>
                    <a:pt x="855481" y="2492503"/>
                  </a:lnTo>
                  <a:lnTo>
                    <a:pt x="860539" y="2447657"/>
                  </a:lnTo>
                  <a:lnTo>
                    <a:pt x="864922" y="2402753"/>
                  </a:lnTo>
                  <a:lnTo>
                    <a:pt x="868631" y="2357800"/>
                  </a:lnTo>
                  <a:lnTo>
                    <a:pt x="871666" y="2312806"/>
                  </a:lnTo>
                  <a:lnTo>
                    <a:pt x="874027" y="2267779"/>
                  </a:lnTo>
                  <a:lnTo>
                    <a:pt x="875713" y="2222728"/>
                  </a:lnTo>
                  <a:lnTo>
                    <a:pt x="876724" y="2177660"/>
                  </a:lnTo>
                  <a:lnTo>
                    <a:pt x="877062" y="2132584"/>
                  </a:lnTo>
                  <a:lnTo>
                    <a:pt x="876724" y="2087507"/>
                  </a:lnTo>
                  <a:lnTo>
                    <a:pt x="875713" y="2042439"/>
                  </a:lnTo>
                  <a:lnTo>
                    <a:pt x="874027" y="1997388"/>
                  </a:lnTo>
                  <a:lnTo>
                    <a:pt x="871666" y="1952361"/>
                  </a:lnTo>
                  <a:lnTo>
                    <a:pt x="868631" y="1907367"/>
                  </a:lnTo>
                  <a:lnTo>
                    <a:pt x="864922" y="1862414"/>
                  </a:lnTo>
                  <a:lnTo>
                    <a:pt x="860539" y="1817510"/>
                  </a:lnTo>
                  <a:lnTo>
                    <a:pt x="855481" y="1772664"/>
                  </a:lnTo>
                  <a:lnTo>
                    <a:pt x="849748" y="1727884"/>
                  </a:lnTo>
                  <a:lnTo>
                    <a:pt x="843341" y="1683177"/>
                  </a:lnTo>
                  <a:lnTo>
                    <a:pt x="836260" y="1638553"/>
                  </a:lnTo>
                  <a:lnTo>
                    <a:pt x="828504" y="1594019"/>
                  </a:lnTo>
                  <a:lnTo>
                    <a:pt x="820074" y="1549583"/>
                  </a:lnTo>
                  <a:lnTo>
                    <a:pt x="810970" y="1505255"/>
                  </a:lnTo>
                  <a:lnTo>
                    <a:pt x="801191" y="1461041"/>
                  </a:lnTo>
                  <a:lnTo>
                    <a:pt x="790738" y="1416951"/>
                  </a:lnTo>
                  <a:lnTo>
                    <a:pt x="779610" y="1372992"/>
                  </a:lnTo>
                  <a:lnTo>
                    <a:pt x="767808" y="1329172"/>
                  </a:lnTo>
                  <a:lnTo>
                    <a:pt x="755332" y="1285501"/>
                  </a:lnTo>
                  <a:lnTo>
                    <a:pt x="742181" y="1241986"/>
                  </a:lnTo>
                  <a:lnTo>
                    <a:pt x="728355" y="1198634"/>
                  </a:lnTo>
                  <a:lnTo>
                    <a:pt x="713856" y="1155456"/>
                  </a:lnTo>
                  <a:lnTo>
                    <a:pt x="698682" y="1112458"/>
                  </a:lnTo>
                  <a:lnTo>
                    <a:pt x="682833" y="1069649"/>
                  </a:lnTo>
                  <a:lnTo>
                    <a:pt x="666310" y="1027037"/>
                  </a:lnTo>
                  <a:lnTo>
                    <a:pt x="649113" y="984631"/>
                  </a:lnTo>
                  <a:lnTo>
                    <a:pt x="631241" y="942438"/>
                  </a:lnTo>
                  <a:lnTo>
                    <a:pt x="612695" y="900467"/>
                  </a:lnTo>
                  <a:lnTo>
                    <a:pt x="593475" y="858726"/>
                  </a:lnTo>
                  <a:lnTo>
                    <a:pt x="573580" y="817223"/>
                  </a:lnTo>
                  <a:lnTo>
                    <a:pt x="553011" y="775966"/>
                  </a:lnTo>
                  <a:lnTo>
                    <a:pt x="531767" y="734965"/>
                  </a:lnTo>
                  <a:lnTo>
                    <a:pt x="509849" y="694226"/>
                  </a:lnTo>
                  <a:lnTo>
                    <a:pt x="487256" y="653758"/>
                  </a:lnTo>
                  <a:lnTo>
                    <a:pt x="463989" y="613569"/>
                  </a:lnTo>
                  <a:lnTo>
                    <a:pt x="440048" y="573668"/>
                  </a:lnTo>
                  <a:lnTo>
                    <a:pt x="415432" y="534063"/>
                  </a:lnTo>
                  <a:lnTo>
                    <a:pt x="390142" y="494762"/>
                  </a:lnTo>
                  <a:lnTo>
                    <a:pt x="364177" y="455772"/>
                  </a:lnTo>
                  <a:lnTo>
                    <a:pt x="337539" y="417104"/>
                  </a:lnTo>
                  <a:lnTo>
                    <a:pt x="310225" y="378763"/>
                  </a:lnTo>
                  <a:lnTo>
                    <a:pt x="282237" y="340760"/>
                  </a:lnTo>
                  <a:lnTo>
                    <a:pt x="253575" y="303101"/>
                  </a:lnTo>
                  <a:lnTo>
                    <a:pt x="224239" y="265796"/>
                  </a:lnTo>
                  <a:lnTo>
                    <a:pt x="194228" y="228852"/>
                  </a:lnTo>
                  <a:lnTo>
                    <a:pt x="163542" y="192278"/>
                  </a:lnTo>
                  <a:lnTo>
                    <a:pt x="132183" y="156082"/>
                  </a:lnTo>
                  <a:lnTo>
                    <a:pt x="100148" y="120272"/>
                  </a:lnTo>
                  <a:lnTo>
                    <a:pt x="67440" y="84856"/>
                  </a:lnTo>
                  <a:lnTo>
                    <a:pt x="34057" y="49842"/>
                  </a:lnTo>
                  <a:lnTo>
                    <a:pt x="0" y="15240"/>
                  </a:lnTo>
                  <a:lnTo>
                    <a:pt x="15240" y="0"/>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sp>
          <p:nvSpPr>
            <p:cNvPr id="65" name="object 5"/>
            <p:cNvSpPr/>
            <p:nvPr/>
          </p:nvSpPr>
          <p:spPr>
            <a:xfrm>
              <a:off x="858774" y="1925573"/>
              <a:ext cx="10948670" cy="559435"/>
            </a:xfrm>
            <a:custGeom>
              <a:avLst/>
              <a:gdLst/>
              <a:ahLst/>
              <a:cxnLst/>
              <a:rect l="l" t="t" r="r" b="b"/>
              <a:pathLst>
                <a:path w="10948670" h="559435">
                  <a:moveTo>
                    <a:pt x="10948416" y="0"/>
                  </a:moveTo>
                  <a:lnTo>
                    <a:pt x="0" y="0"/>
                  </a:lnTo>
                  <a:lnTo>
                    <a:pt x="0" y="559308"/>
                  </a:lnTo>
                  <a:lnTo>
                    <a:pt x="10948416" y="559308"/>
                  </a:lnTo>
                  <a:lnTo>
                    <a:pt x="10948416" y="0"/>
                  </a:lnTo>
                  <a:close/>
                </a:path>
              </a:pathLst>
            </a:custGeom>
            <a:solidFill>
              <a:srgbClr val="9BBA58"/>
            </a:solidFill>
          </p:spPr>
          <p:txBody>
            <a:bodyPr wrap="square" lIns="0" tIns="0" rIns="0" bIns="0" rtlCol="0"/>
            <a:lstStyle/>
            <a:p>
              <a:pPr defTabSz="686532"/>
              <a:endParaRPr sz="1351" kern="0">
                <a:solidFill>
                  <a:sysClr val="windowText" lastClr="000000"/>
                </a:solidFill>
              </a:endParaRPr>
            </a:p>
          </p:txBody>
        </p:sp>
        <p:sp>
          <p:nvSpPr>
            <p:cNvPr id="66" name="object 6"/>
            <p:cNvSpPr/>
            <p:nvPr/>
          </p:nvSpPr>
          <p:spPr>
            <a:xfrm>
              <a:off x="858774" y="1925573"/>
              <a:ext cx="10948670" cy="559435"/>
            </a:xfrm>
            <a:custGeom>
              <a:avLst/>
              <a:gdLst/>
              <a:ahLst/>
              <a:cxnLst/>
              <a:rect l="l" t="t" r="r" b="b"/>
              <a:pathLst>
                <a:path w="10948670" h="559435">
                  <a:moveTo>
                    <a:pt x="0" y="0"/>
                  </a:moveTo>
                  <a:lnTo>
                    <a:pt x="10948416" y="0"/>
                  </a:lnTo>
                  <a:lnTo>
                    <a:pt x="10948416"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67" name="object 7"/>
            <p:cNvSpPr/>
            <p:nvPr/>
          </p:nvSpPr>
          <p:spPr>
            <a:xfrm>
              <a:off x="508254" y="1855469"/>
              <a:ext cx="701040" cy="699770"/>
            </a:xfrm>
            <a:custGeom>
              <a:avLst/>
              <a:gdLst/>
              <a:ahLst/>
              <a:cxnLst/>
              <a:rect l="l" t="t" r="r" b="b"/>
              <a:pathLst>
                <a:path w="701040" h="699769">
                  <a:moveTo>
                    <a:pt x="350520" y="0"/>
                  </a:moveTo>
                  <a:lnTo>
                    <a:pt x="302964" y="3192"/>
                  </a:lnTo>
                  <a:lnTo>
                    <a:pt x="257351" y="12493"/>
                  </a:lnTo>
                  <a:lnTo>
                    <a:pt x="214098" y="27485"/>
                  </a:lnTo>
                  <a:lnTo>
                    <a:pt x="173623" y="47752"/>
                  </a:lnTo>
                  <a:lnTo>
                    <a:pt x="136344" y="72876"/>
                  </a:lnTo>
                  <a:lnTo>
                    <a:pt x="102679" y="102441"/>
                  </a:lnTo>
                  <a:lnTo>
                    <a:pt x="73047" y="136030"/>
                  </a:lnTo>
                  <a:lnTo>
                    <a:pt x="47864" y="173228"/>
                  </a:lnTo>
                  <a:lnTo>
                    <a:pt x="27551" y="213615"/>
                  </a:lnTo>
                  <a:lnTo>
                    <a:pt x="12523" y="256778"/>
                  </a:lnTo>
                  <a:lnTo>
                    <a:pt x="3200" y="302297"/>
                  </a:lnTo>
                  <a:lnTo>
                    <a:pt x="0" y="349758"/>
                  </a:lnTo>
                  <a:lnTo>
                    <a:pt x="3200" y="397218"/>
                  </a:lnTo>
                  <a:lnTo>
                    <a:pt x="12523" y="442737"/>
                  </a:lnTo>
                  <a:lnTo>
                    <a:pt x="27551" y="485900"/>
                  </a:lnTo>
                  <a:lnTo>
                    <a:pt x="47864" y="526288"/>
                  </a:lnTo>
                  <a:lnTo>
                    <a:pt x="73047" y="563485"/>
                  </a:lnTo>
                  <a:lnTo>
                    <a:pt x="102679" y="597074"/>
                  </a:lnTo>
                  <a:lnTo>
                    <a:pt x="136344" y="626639"/>
                  </a:lnTo>
                  <a:lnTo>
                    <a:pt x="173623" y="651764"/>
                  </a:lnTo>
                  <a:lnTo>
                    <a:pt x="214098" y="672030"/>
                  </a:lnTo>
                  <a:lnTo>
                    <a:pt x="257351" y="687022"/>
                  </a:lnTo>
                  <a:lnTo>
                    <a:pt x="302964" y="696323"/>
                  </a:lnTo>
                  <a:lnTo>
                    <a:pt x="350520" y="699516"/>
                  </a:lnTo>
                  <a:lnTo>
                    <a:pt x="398075" y="696323"/>
                  </a:lnTo>
                  <a:lnTo>
                    <a:pt x="443688" y="687022"/>
                  </a:lnTo>
                  <a:lnTo>
                    <a:pt x="486941" y="672030"/>
                  </a:lnTo>
                  <a:lnTo>
                    <a:pt x="527416" y="651764"/>
                  </a:lnTo>
                  <a:lnTo>
                    <a:pt x="564695" y="626639"/>
                  </a:lnTo>
                  <a:lnTo>
                    <a:pt x="598360" y="597074"/>
                  </a:lnTo>
                  <a:lnTo>
                    <a:pt x="627992" y="563485"/>
                  </a:lnTo>
                  <a:lnTo>
                    <a:pt x="653175" y="526288"/>
                  </a:lnTo>
                  <a:lnTo>
                    <a:pt x="673488" y="485900"/>
                  </a:lnTo>
                  <a:lnTo>
                    <a:pt x="688516" y="442737"/>
                  </a:lnTo>
                  <a:lnTo>
                    <a:pt x="697839" y="397218"/>
                  </a:lnTo>
                  <a:lnTo>
                    <a:pt x="701040" y="349758"/>
                  </a:lnTo>
                  <a:lnTo>
                    <a:pt x="697839" y="302297"/>
                  </a:lnTo>
                  <a:lnTo>
                    <a:pt x="688516" y="256778"/>
                  </a:lnTo>
                  <a:lnTo>
                    <a:pt x="673488" y="213615"/>
                  </a:lnTo>
                  <a:lnTo>
                    <a:pt x="653175" y="173228"/>
                  </a:lnTo>
                  <a:lnTo>
                    <a:pt x="627992" y="136030"/>
                  </a:lnTo>
                  <a:lnTo>
                    <a:pt x="598360" y="102441"/>
                  </a:lnTo>
                  <a:lnTo>
                    <a:pt x="564695" y="72876"/>
                  </a:lnTo>
                  <a:lnTo>
                    <a:pt x="527416" y="47752"/>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68" name="object 8"/>
            <p:cNvSpPr/>
            <p:nvPr/>
          </p:nvSpPr>
          <p:spPr>
            <a:xfrm>
              <a:off x="508254" y="1855469"/>
              <a:ext cx="701040" cy="699770"/>
            </a:xfrm>
            <a:custGeom>
              <a:avLst/>
              <a:gdLst/>
              <a:ahLst/>
              <a:cxnLst/>
              <a:rect l="l" t="t" r="r" b="b"/>
              <a:pathLst>
                <a:path w="701040" h="699769">
                  <a:moveTo>
                    <a:pt x="0" y="349758"/>
                  </a:moveTo>
                  <a:lnTo>
                    <a:pt x="3200" y="302297"/>
                  </a:lnTo>
                  <a:lnTo>
                    <a:pt x="12523" y="256778"/>
                  </a:lnTo>
                  <a:lnTo>
                    <a:pt x="27551" y="213615"/>
                  </a:lnTo>
                  <a:lnTo>
                    <a:pt x="47864" y="173228"/>
                  </a:lnTo>
                  <a:lnTo>
                    <a:pt x="73047" y="136030"/>
                  </a:lnTo>
                  <a:lnTo>
                    <a:pt x="102679" y="102441"/>
                  </a:lnTo>
                  <a:lnTo>
                    <a:pt x="136344" y="72876"/>
                  </a:lnTo>
                  <a:lnTo>
                    <a:pt x="173623" y="47752"/>
                  </a:lnTo>
                  <a:lnTo>
                    <a:pt x="214098" y="27485"/>
                  </a:lnTo>
                  <a:lnTo>
                    <a:pt x="257351" y="12493"/>
                  </a:lnTo>
                  <a:lnTo>
                    <a:pt x="302964" y="3192"/>
                  </a:lnTo>
                  <a:lnTo>
                    <a:pt x="350520" y="0"/>
                  </a:lnTo>
                  <a:lnTo>
                    <a:pt x="398075" y="3192"/>
                  </a:lnTo>
                  <a:lnTo>
                    <a:pt x="443688" y="12493"/>
                  </a:lnTo>
                  <a:lnTo>
                    <a:pt x="486941" y="27485"/>
                  </a:lnTo>
                  <a:lnTo>
                    <a:pt x="527416" y="47752"/>
                  </a:lnTo>
                  <a:lnTo>
                    <a:pt x="564695" y="72876"/>
                  </a:lnTo>
                  <a:lnTo>
                    <a:pt x="598360" y="102441"/>
                  </a:lnTo>
                  <a:lnTo>
                    <a:pt x="627992" y="136030"/>
                  </a:lnTo>
                  <a:lnTo>
                    <a:pt x="653175" y="173228"/>
                  </a:lnTo>
                  <a:lnTo>
                    <a:pt x="673488" y="213615"/>
                  </a:lnTo>
                  <a:lnTo>
                    <a:pt x="688516" y="256778"/>
                  </a:lnTo>
                  <a:lnTo>
                    <a:pt x="697839" y="302297"/>
                  </a:lnTo>
                  <a:lnTo>
                    <a:pt x="701040" y="349758"/>
                  </a:lnTo>
                  <a:lnTo>
                    <a:pt x="697839" y="397218"/>
                  </a:lnTo>
                  <a:lnTo>
                    <a:pt x="688516" y="442737"/>
                  </a:lnTo>
                  <a:lnTo>
                    <a:pt x="673488" y="485900"/>
                  </a:lnTo>
                  <a:lnTo>
                    <a:pt x="653175" y="526288"/>
                  </a:lnTo>
                  <a:lnTo>
                    <a:pt x="627992" y="563485"/>
                  </a:lnTo>
                  <a:lnTo>
                    <a:pt x="598360" y="597074"/>
                  </a:lnTo>
                  <a:lnTo>
                    <a:pt x="564695" y="626639"/>
                  </a:lnTo>
                  <a:lnTo>
                    <a:pt x="527416" y="651764"/>
                  </a:lnTo>
                  <a:lnTo>
                    <a:pt x="486941" y="672030"/>
                  </a:lnTo>
                  <a:lnTo>
                    <a:pt x="443688" y="687022"/>
                  </a:lnTo>
                  <a:lnTo>
                    <a:pt x="398075" y="696323"/>
                  </a:lnTo>
                  <a:lnTo>
                    <a:pt x="350520" y="699516"/>
                  </a:lnTo>
                  <a:lnTo>
                    <a:pt x="302964" y="696323"/>
                  </a:lnTo>
                  <a:lnTo>
                    <a:pt x="257351" y="687022"/>
                  </a:lnTo>
                  <a:lnTo>
                    <a:pt x="214098" y="672030"/>
                  </a:lnTo>
                  <a:lnTo>
                    <a:pt x="173623" y="651764"/>
                  </a:lnTo>
                  <a:lnTo>
                    <a:pt x="136344" y="626639"/>
                  </a:lnTo>
                  <a:lnTo>
                    <a:pt x="102679" y="597074"/>
                  </a:lnTo>
                  <a:lnTo>
                    <a:pt x="73047" y="563485"/>
                  </a:lnTo>
                  <a:lnTo>
                    <a:pt x="47864" y="526288"/>
                  </a:lnTo>
                  <a:lnTo>
                    <a:pt x="27551" y="485900"/>
                  </a:lnTo>
                  <a:lnTo>
                    <a:pt x="12523" y="442737"/>
                  </a:lnTo>
                  <a:lnTo>
                    <a:pt x="3200" y="397218"/>
                  </a:lnTo>
                  <a:lnTo>
                    <a:pt x="0" y="349758"/>
                  </a:lnTo>
                  <a:close/>
                </a:path>
              </a:pathLst>
            </a:custGeom>
            <a:ln w="25400">
              <a:solidFill>
                <a:srgbClr val="9BBA58"/>
              </a:solidFill>
            </a:ln>
          </p:spPr>
          <p:txBody>
            <a:bodyPr wrap="square" lIns="0" tIns="0" rIns="0" bIns="0" rtlCol="0"/>
            <a:lstStyle/>
            <a:p>
              <a:pPr defTabSz="686532"/>
              <a:endParaRPr sz="1351" kern="0">
                <a:solidFill>
                  <a:sysClr val="windowText" lastClr="000000"/>
                </a:solidFill>
              </a:endParaRPr>
            </a:p>
          </p:txBody>
        </p:sp>
        <p:sp>
          <p:nvSpPr>
            <p:cNvPr id="69" name="object 9"/>
            <p:cNvSpPr/>
            <p:nvPr/>
          </p:nvSpPr>
          <p:spPr>
            <a:xfrm>
              <a:off x="1261109" y="2765297"/>
              <a:ext cx="10546080" cy="559435"/>
            </a:xfrm>
            <a:custGeom>
              <a:avLst/>
              <a:gdLst/>
              <a:ahLst/>
              <a:cxnLst/>
              <a:rect l="l" t="t" r="r" b="b"/>
              <a:pathLst>
                <a:path w="10546080" h="559435">
                  <a:moveTo>
                    <a:pt x="10546080" y="0"/>
                  </a:moveTo>
                  <a:lnTo>
                    <a:pt x="0" y="0"/>
                  </a:lnTo>
                  <a:lnTo>
                    <a:pt x="0" y="559308"/>
                  </a:lnTo>
                  <a:lnTo>
                    <a:pt x="10546080" y="559308"/>
                  </a:lnTo>
                  <a:lnTo>
                    <a:pt x="10546080" y="0"/>
                  </a:lnTo>
                  <a:close/>
                </a:path>
              </a:pathLst>
            </a:custGeom>
            <a:solidFill>
              <a:srgbClr val="5CB564"/>
            </a:solidFill>
          </p:spPr>
          <p:txBody>
            <a:bodyPr wrap="square" lIns="0" tIns="0" rIns="0" bIns="0" rtlCol="0"/>
            <a:lstStyle/>
            <a:p>
              <a:pPr defTabSz="686532"/>
              <a:endParaRPr sz="1351" kern="0">
                <a:solidFill>
                  <a:sysClr val="windowText" lastClr="000000"/>
                </a:solidFill>
              </a:endParaRPr>
            </a:p>
          </p:txBody>
        </p:sp>
        <p:sp>
          <p:nvSpPr>
            <p:cNvPr id="70" name="object 10"/>
            <p:cNvSpPr/>
            <p:nvPr/>
          </p:nvSpPr>
          <p:spPr>
            <a:xfrm>
              <a:off x="1261109" y="2765297"/>
              <a:ext cx="10546080" cy="559435"/>
            </a:xfrm>
            <a:custGeom>
              <a:avLst/>
              <a:gdLst/>
              <a:ahLst/>
              <a:cxnLst/>
              <a:rect l="l" t="t" r="r" b="b"/>
              <a:pathLst>
                <a:path w="10546080" h="559435">
                  <a:moveTo>
                    <a:pt x="0" y="0"/>
                  </a:moveTo>
                  <a:lnTo>
                    <a:pt x="10546080" y="0"/>
                  </a:lnTo>
                  <a:lnTo>
                    <a:pt x="10546080" y="559308"/>
                  </a:lnTo>
                  <a:lnTo>
                    <a:pt x="0" y="559308"/>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1" name="object 11"/>
            <p:cNvSpPr/>
            <p:nvPr/>
          </p:nvSpPr>
          <p:spPr>
            <a:xfrm>
              <a:off x="910590" y="2695193"/>
              <a:ext cx="699770" cy="699770"/>
            </a:xfrm>
            <a:custGeom>
              <a:avLst/>
              <a:gdLst/>
              <a:ahLst/>
              <a:cxnLst/>
              <a:rect l="l" t="t" r="r" b="b"/>
              <a:pathLst>
                <a:path w="699769" h="699770">
                  <a:moveTo>
                    <a:pt x="349758" y="0"/>
                  </a:moveTo>
                  <a:lnTo>
                    <a:pt x="302297" y="3192"/>
                  </a:lnTo>
                  <a:lnTo>
                    <a:pt x="256778" y="12493"/>
                  </a:lnTo>
                  <a:lnTo>
                    <a:pt x="213615" y="27485"/>
                  </a:lnTo>
                  <a:lnTo>
                    <a:pt x="173227" y="47752"/>
                  </a:lnTo>
                  <a:lnTo>
                    <a:pt x="136030" y="72876"/>
                  </a:lnTo>
                  <a:lnTo>
                    <a:pt x="102441" y="102441"/>
                  </a:lnTo>
                  <a:lnTo>
                    <a:pt x="72876" y="136030"/>
                  </a:lnTo>
                  <a:lnTo>
                    <a:pt x="47751" y="173228"/>
                  </a:lnTo>
                  <a:lnTo>
                    <a:pt x="27485" y="213615"/>
                  </a:lnTo>
                  <a:lnTo>
                    <a:pt x="12493" y="256778"/>
                  </a:lnTo>
                  <a:lnTo>
                    <a:pt x="3192" y="302297"/>
                  </a:lnTo>
                  <a:lnTo>
                    <a:pt x="0" y="349758"/>
                  </a:lnTo>
                  <a:lnTo>
                    <a:pt x="3192" y="397218"/>
                  </a:lnTo>
                  <a:lnTo>
                    <a:pt x="12493" y="442737"/>
                  </a:lnTo>
                  <a:lnTo>
                    <a:pt x="27485" y="485900"/>
                  </a:lnTo>
                  <a:lnTo>
                    <a:pt x="47752" y="526288"/>
                  </a:lnTo>
                  <a:lnTo>
                    <a:pt x="72876" y="563485"/>
                  </a:lnTo>
                  <a:lnTo>
                    <a:pt x="102441" y="597074"/>
                  </a:lnTo>
                  <a:lnTo>
                    <a:pt x="136030" y="626639"/>
                  </a:lnTo>
                  <a:lnTo>
                    <a:pt x="173228" y="651764"/>
                  </a:lnTo>
                  <a:lnTo>
                    <a:pt x="213615" y="672030"/>
                  </a:lnTo>
                  <a:lnTo>
                    <a:pt x="256778" y="687022"/>
                  </a:lnTo>
                  <a:lnTo>
                    <a:pt x="302297" y="696323"/>
                  </a:lnTo>
                  <a:lnTo>
                    <a:pt x="349758" y="699516"/>
                  </a:lnTo>
                  <a:lnTo>
                    <a:pt x="397218" y="696323"/>
                  </a:lnTo>
                  <a:lnTo>
                    <a:pt x="442737" y="687022"/>
                  </a:lnTo>
                  <a:lnTo>
                    <a:pt x="485900" y="672030"/>
                  </a:lnTo>
                  <a:lnTo>
                    <a:pt x="526288" y="651764"/>
                  </a:lnTo>
                  <a:lnTo>
                    <a:pt x="563485" y="626639"/>
                  </a:lnTo>
                  <a:lnTo>
                    <a:pt x="597074" y="597074"/>
                  </a:lnTo>
                  <a:lnTo>
                    <a:pt x="626639" y="563485"/>
                  </a:lnTo>
                  <a:lnTo>
                    <a:pt x="651763" y="526288"/>
                  </a:lnTo>
                  <a:lnTo>
                    <a:pt x="672030" y="485900"/>
                  </a:lnTo>
                  <a:lnTo>
                    <a:pt x="687022" y="442737"/>
                  </a:lnTo>
                  <a:lnTo>
                    <a:pt x="696323" y="397218"/>
                  </a:lnTo>
                  <a:lnTo>
                    <a:pt x="699516" y="349758"/>
                  </a:lnTo>
                  <a:lnTo>
                    <a:pt x="696323" y="302297"/>
                  </a:lnTo>
                  <a:lnTo>
                    <a:pt x="687022" y="256778"/>
                  </a:lnTo>
                  <a:lnTo>
                    <a:pt x="672030" y="213615"/>
                  </a:lnTo>
                  <a:lnTo>
                    <a:pt x="651763" y="173228"/>
                  </a:lnTo>
                  <a:lnTo>
                    <a:pt x="626639" y="136030"/>
                  </a:lnTo>
                  <a:lnTo>
                    <a:pt x="597074" y="102441"/>
                  </a:lnTo>
                  <a:lnTo>
                    <a:pt x="563485" y="72876"/>
                  </a:lnTo>
                  <a:lnTo>
                    <a:pt x="526288" y="47752"/>
                  </a:lnTo>
                  <a:lnTo>
                    <a:pt x="485900" y="27485"/>
                  </a:lnTo>
                  <a:lnTo>
                    <a:pt x="442737" y="12493"/>
                  </a:lnTo>
                  <a:lnTo>
                    <a:pt x="397218" y="3192"/>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2" name="object 12"/>
            <p:cNvSpPr/>
            <p:nvPr/>
          </p:nvSpPr>
          <p:spPr>
            <a:xfrm>
              <a:off x="910590" y="2695193"/>
              <a:ext cx="699770" cy="699770"/>
            </a:xfrm>
            <a:custGeom>
              <a:avLst/>
              <a:gdLst/>
              <a:ahLst/>
              <a:cxnLst/>
              <a:rect l="l" t="t" r="r" b="b"/>
              <a:pathLst>
                <a:path w="699769" h="699770">
                  <a:moveTo>
                    <a:pt x="0" y="349758"/>
                  </a:moveTo>
                  <a:lnTo>
                    <a:pt x="3192" y="302297"/>
                  </a:lnTo>
                  <a:lnTo>
                    <a:pt x="12493" y="256778"/>
                  </a:lnTo>
                  <a:lnTo>
                    <a:pt x="27485" y="213615"/>
                  </a:lnTo>
                  <a:lnTo>
                    <a:pt x="47751" y="173228"/>
                  </a:lnTo>
                  <a:lnTo>
                    <a:pt x="72876" y="136030"/>
                  </a:lnTo>
                  <a:lnTo>
                    <a:pt x="102441" y="102441"/>
                  </a:lnTo>
                  <a:lnTo>
                    <a:pt x="136030" y="72876"/>
                  </a:lnTo>
                  <a:lnTo>
                    <a:pt x="173227" y="47752"/>
                  </a:lnTo>
                  <a:lnTo>
                    <a:pt x="213615" y="27485"/>
                  </a:lnTo>
                  <a:lnTo>
                    <a:pt x="256778" y="12493"/>
                  </a:lnTo>
                  <a:lnTo>
                    <a:pt x="302297" y="3192"/>
                  </a:lnTo>
                  <a:lnTo>
                    <a:pt x="349758" y="0"/>
                  </a:lnTo>
                  <a:lnTo>
                    <a:pt x="397218" y="3192"/>
                  </a:lnTo>
                  <a:lnTo>
                    <a:pt x="442737" y="12493"/>
                  </a:lnTo>
                  <a:lnTo>
                    <a:pt x="485900" y="27485"/>
                  </a:lnTo>
                  <a:lnTo>
                    <a:pt x="526288" y="47752"/>
                  </a:lnTo>
                  <a:lnTo>
                    <a:pt x="563485" y="72876"/>
                  </a:lnTo>
                  <a:lnTo>
                    <a:pt x="597074" y="102441"/>
                  </a:lnTo>
                  <a:lnTo>
                    <a:pt x="626639" y="136030"/>
                  </a:lnTo>
                  <a:lnTo>
                    <a:pt x="651763" y="173228"/>
                  </a:lnTo>
                  <a:lnTo>
                    <a:pt x="672030" y="213615"/>
                  </a:lnTo>
                  <a:lnTo>
                    <a:pt x="687022" y="256778"/>
                  </a:lnTo>
                  <a:lnTo>
                    <a:pt x="696323" y="302297"/>
                  </a:lnTo>
                  <a:lnTo>
                    <a:pt x="699516" y="349758"/>
                  </a:lnTo>
                  <a:lnTo>
                    <a:pt x="696323" y="397218"/>
                  </a:lnTo>
                  <a:lnTo>
                    <a:pt x="687022" y="442737"/>
                  </a:lnTo>
                  <a:lnTo>
                    <a:pt x="672030" y="485900"/>
                  </a:lnTo>
                  <a:lnTo>
                    <a:pt x="651763" y="526288"/>
                  </a:lnTo>
                  <a:lnTo>
                    <a:pt x="626639" y="563485"/>
                  </a:lnTo>
                  <a:lnTo>
                    <a:pt x="597074" y="597074"/>
                  </a:lnTo>
                  <a:lnTo>
                    <a:pt x="563485" y="626639"/>
                  </a:lnTo>
                  <a:lnTo>
                    <a:pt x="526288" y="651764"/>
                  </a:lnTo>
                  <a:lnTo>
                    <a:pt x="485900" y="672030"/>
                  </a:lnTo>
                  <a:lnTo>
                    <a:pt x="442737" y="687022"/>
                  </a:lnTo>
                  <a:lnTo>
                    <a:pt x="397218" y="696323"/>
                  </a:lnTo>
                  <a:lnTo>
                    <a:pt x="349758" y="699516"/>
                  </a:lnTo>
                  <a:lnTo>
                    <a:pt x="302297" y="696323"/>
                  </a:lnTo>
                  <a:lnTo>
                    <a:pt x="256778" y="687022"/>
                  </a:lnTo>
                  <a:lnTo>
                    <a:pt x="213615" y="672030"/>
                  </a:lnTo>
                  <a:lnTo>
                    <a:pt x="173228" y="651764"/>
                  </a:lnTo>
                  <a:lnTo>
                    <a:pt x="136030" y="626639"/>
                  </a:lnTo>
                  <a:lnTo>
                    <a:pt x="102441" y="597074"/>
                  </a:lnTo>
                  <a:lnTo>
                    <a:pt x="72876" y="563485"/>
                  </a:lnTo>
                  <a:lnTo>
                    <a:pt x="47752" y="526288"/>
                  </a:lnTo>
                  <a:lnTo>
                    <a:pt x="27485" y="485900"/>
                  </a:lnTo>
                  <a:lnTo>
                    <a:pt x="12493" y="442737"/>
                  </a:lnTo>
                  <a:lnTo>
                    <a:pt x="3192" y="397218"/>
                  </a:lnTo>
                  <a:lnTo>
                    <a:pt x="0" y="349758"/>
                  </a:lnTo>
                  <a:close/>
                </a:path>
              </a:pathLst>
            </a:custGeom>
            <a:ln w="25400">
              <a:solidFill>
                <a:srgbClr val="5CB564"/>
              </a:solidFill>
            </a:ln>
          </p:spPr>
          <p:txBody>
            <a:bodyPr wrap="square" lIns="0" tIns="0" rIns="0" bIns="0" rtlCol="0"/>
            <a:lstStyle/>
            <a:p>
              <a:pPr defTabSz="686532"/>
              <a:endParaRPr sz="1351" kern="0">
                <a:solidFill>
                  <a:sysClr val="windowText" lastClr="000000"/>
                </a:solidFill>
              </a:endParaRPr>
            </a:p>
          </p:txBody>
        </p:sp>
        <p:sp>
          <p:nvSpPr>
            <p:cNvPr id="73" name="object 13"/>
            <p:cNvSpPr/>
            <p:nvPr/>
          </p:nvSpPr>
          <p:spPr>
            <a:xfrm>
              <a:off x="1383029" y="3605021"/>
              <a:ext cx="10424160" cy="561340"/>
            </a:xfrm>
            <a:custGeom>
              <a:avLst/>
              <a:gdLst/>
              <a:ahLst/>
              <a:cxnLst/>
              <a:rect l="l" t="t" r="r" b="b"/>
              <a:pathLst>
                <a:path w="10424160" h="561339">
                  <a:moveTo>
                    <a:pt x="10424160" y="0"/>
                  </a:moveTo>
                  <a:lnTo>
                    <a:pt x="0" y="0"/>
                  </a:lnTo>
                  <a:lnTo>
                    <a:pt x="0" y="560832"/>
                  </a:lnTo>
                  <a:lnTo>
                    <a:pt x="10424160" y="560832"/>
                  </a:lnTo>
                  <a:lnTo>
                    <a:pt x="10424160" y="0"/>
                  </a:lnTo>
                  <a:close/>
                </a:path>
              </a:pathLst>
            </a:custGeom>
            <a:solidFill>
              <a:srgbClr val="5EAEA6"/>
            </a:solidFill>
          </p:spPr>
          <p:txBody>
            <a:bodyPr wrap="square" lIns="0" tIns="0" rIns="0" bIns="0" rtlCol="0"/>
            <a:lstStyle/>
            <a:p>
              <a:pPr defTabSz="686532"/>
              <a:endParaRPr sz="1351" kern="0">
                <a:solidFill>
                  <a:sysClr val="windowText" lastClr="000000"/>
                </a:solidFill>
              </a:endParaRPr>
            </a:p>
          </p:txBody>
        </p:sp>
        <p:sp>
          <p:nvSpPr>
            <p:cNvPr id="74" name="object 14"/>
            <p:cNvSpPr/>
            <p:nvPr/>
          </p:nvSpPr>
          <p:spPr>
            <a:xfrm>
              <a:off x="1383029" y="3605021"/>
              <a:ext cx="10424160" cy="561340"/>
            </a:xfrm>
            <a:custGeom>
              <a:avLst/>
              <a:gdLst/>
              <a:ahLst/>
              <a:cxnLst/>
              <a:rect l="l" t="t" r="r" b="b"/>
              <a:pathLst>
                <a:path w="10424160" h="561339">
                  <a:moveTo>
                    <a:pt x="0" y="0"/>
                  </a:moveTo>
                  <a:lnTo>
                    <a:pt x="10424160" y="0"/>
                  </a:lnTo>
                  <a:lnTo>
                    <a:pt x="1042416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5" name="object 15"/>
            <p:cNvSpPr/>
            <p:nvPr/>
          </p:nvSpPr>
          <p:spPr>
            <a:xfrm>
              <a:off x="1034034" y="3534917"/>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40"/>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76" name="object 16"/>
            <p:cNvSpPr/>
            <p:nvPr/>
          </p:nvSpPr>
          <p:spPr>
            <a:xfrm>
              <a:off x="1034034" y="3534917"/>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40"/>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5EAEA6"/>
              </a:solidFill>
            </a:ln>
          </p:spPr>
          <p:txBody>
            <a:bodyPr wrap="square" lIns="0" tIns="0" rIns="0" bIns="0" rtlCol="0"/>
            <a:lstStyle/>
            <a:p>
              <a:pPr defTabSz="686532"/>
              <a:endParaRPr sz="1351" kern="0">
                <a:solidFill>
                  <a:sysClr val="windowText" lastClr="000000"/>
                </a:solidFill>
              </a:endParaRPr>
            </a:p>
          </p:txBody>
        </p:sp>
        <p:sp>
          <p:nvSpPr>
            <p:cNvPr id="77" name="object 17"/>
            <p:cNvSpPr/>
            <p:nvPr/>
          </p:nvSpPr>
          <p:spPr>
            <a:xfrm>
              <a:off x="1261109" y="4444745"/>
              <a:ext cx="10546080" cy="561340"/>
            </a:xfrm>
            <a:custGeom>
              <a:avLst/>
              <a:gdLst/>
              <a:ahLst/>
              <a:cxnLst/>
              <a:rect l="l" t="t" r="r" b="b"/>
              <a:pathLst>
                <a:path w="10546080" h="561339">
                  <a:moveTo>
                    <a:pt x="10546080" y="0"/>
                  </a:moveTo>
                  <a:lnTo>
                    <a:pt x="0" y="0"/>
                  </a:lnTo>
                  <a:lnTo>
                    <a:pt x="0" y="560832"/>
                  </a:lnTo>
                  <a:lnTo>
                    <a:pt x="10546080" y="560832"/>
                  </a:lnTo>
                  <a:lnTo>
                    <a:pt x="10546080" y="0"/>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78" name="object 18"/>
            <p:cNvSpPr/>
            <p:nvPr/>
          </p:nvSpPr>
          <p:spPr>
            <a:xfrm>
              <a:off x="1261109" y="4444745"/>
              <a:ext cx="10546080" cy="561340"/>
            </a:xfrm>
            <a:custGeom>
              <a:avLst/>
              <a:gdLst/>
              <a:ahLst/>
              <a:cxnLst/>
              <a:rect l="l" t="t" r="r" b="b"/>
              <a:pathLst>
                <a:path w="10546080" h="561339">
                  <a:moveTo>
                    <a:pt x="0" y="0"/>
                  </a:moveTo>
                  <a:lnTo>
                    <a:pt x="10546080" y="0"/>
                  </a:lnTo>
                  <a:lnTo>
                    <a:pt x="10546080" y="560832"/>
                  </a:lnTo>
                  <a:lnTo>
                    <a:pt x="0" y="560832"/>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sp>
          <p:nvSpPr>
            <p:cNvPr id="79" name="object 19"/>
            <p:cNvSpPr/>
            <p:nvPr/>
          </p:nvSpPr>
          <p:spPr>
            <a:xfrm>
              <a:off x="910590" y="4374641"/>
              <a:ext cx="699770" cy="701040"/>
            </a:xfrm>
            <a:custGeom>
              <a:avLst/>
              <a:gdLst/>
              <a:ahLst/>
              <a:cxnLst/>
              <a:rect l="l" t="t" r="r" b="b"/>
              <a:pathLst>
                <a:path w="699769" h="701039">
                  <a:moveTo>
                    <a:pt x="349758" y="0"/>
                  </a:moveTo>
                  <a:lnTo>
                    <a:pt x="302297" y="3200"/>
                  </a:lnTo>
                  <a:lnTo>
                    <a:pt x="256778" y="12523"/>
                  </a:lnTo>
                  <a:lnTo>
                    <a:pt x="213615" y="27551"/>
                  </a:lnTo>
                  <a:lnTo>
                    <a:pt x="173227" y="47864"/>
                  </a:lnTo>
                  <a:lnTo>
                    <a:pt x="136030" y="73047"/>
                  </a:lnTo>
                  <a:lnTo>
                    <a:pt x="102441" y="102679"/>
                  </a:lnTo>
                  <a:lnTo>
                    <a:pt x="72876" y="136344"/>
                  </a:lnTo>
                  <a:lnTo>
                    <a:pt x="47751" y="173623"/>
                  </a:lnTo>
                  <a:lnTo>
                    <a:pt x="27485" y="214098"/>
                  </a:lnTo>
                  <a:lnTo>
                    <a:pt x="12493" y="257351"/>
                  </a:lnTo>
                  <a:lnTo>
                    <a:pt x="3192" y="302964"/>
                  </a:lnTo>
                  <a:lnTo>
                    <a:pt x="0" y="350519"/>
                  </a:lnTo>
                  <a:lnTo>
                    <a:pt x="3192" y="398075"/>
                  </a:lnTo>
                  <a:lnTo>
                    <a:pt x="12493" y="443688"/>
                  </a:lnTo>
                  <a:lnTo>
                    <a:pt x="27485" y="486941"/>
                  </a:lnTo>
                  <a:lnTo>
                    <a:pt x="47752" y="527416"/>
                  </a:lnTo>
                  <a:lnTo>
                    <a:pt x="72876" y="564695"/>
                  </a:lnTo>
                  <a:lnTo>
                    <a:pt x="102441" y="598360"/>
                  </a:lnTo>
                  <a:lnTo>
                    <a:pt x="136030" y="627992"/>
                  </a:lnTo>
                  <a:lnTo>
                    <a:pt x="173228" y="653175"/>
                  </a:lnTo>
                  <a:lnTo>
                    <a:pt x="213615" y="673488"/>
                  </a:lnTo>
                  <a:lnTo>
                    <a:pt x="256778" y="688516"/>
                  </a:lnTo>
                  <a:lnTo>
                    <a:pt x="302297" y="697839"/>
                  </a:lnTo>
                  <a:lnTo>
                    <a:pt x="349758" y="701039"/>
                  </a:lnTo>
                  <a:lnTo>
                    <a:pt x="397218" y="697839"/>
                  </a:lnTo>
                  <a:lnTo>
                    <a:pt x="442737" y="688516"/>
                  </a:lnTo>
                  <a:lnTo>
                    <a:pt x="485900" y="673488"/>
                  </a:lnTo>
                  <a:lnTo>
                    <a:pt x="526288" y="653175"/>
                  </a:lnTo>
                  <a:lnTo>
                    <a:pt x="563485" y="627992"/>
                  </a:lnTo>
                  <a:lnTo>
                    <a:pt x="597074" y="598360"/>
                  </a:lnTo>
                  <a:lnTo>
                    <a:pt x="626639" y="564695"/>
                  </a:lnTo>
                  <a:lnTo>
                    <a:pt x="651763" y="527416"/>
                  </a:lnTo>
                  <a:lnTo>
                    <a:pt x="672030" y="486941"/>
                  </a:lnTo>
                  <a:lnTo>
                    <a:pt x="687022" y="443688"/>
                  </a:lnTo>
                  <a:lnTo>
                    <a:pt x="696323" y="398075"/>
                  </a:lnTo>
                  <a:lnTo>
                    <a:pt x="699516" y="350519"/>
                  </a:lnTo>
                  <a:lnTo>
                    <a:pt x="696323" y="302964"/>
                  </a:lnTo>
                  <a:lnTo>
                    <a:pt x="687022" y="257351"/>
                  </a:lnTo>
                  <a:lnTo>
                    <a:pt x="672030" y="214098"/>
                  </a:lnTo>
                  <a:lnTo>
                    <a:pt x="651763" y="173623"/>
                  </a:lnTo>
                  <a:lnTo>
                    <a:pt x="626639" y="136344"/>
                  </a:lnTo>
                  <a:lnTo>
                    <a:pt x="597074" y="102679"/>
                  </a:lnTo>
                  <a:lnTo>
                    <a:pt x="563485" y="73047"/>
                  </a:lnTo>
                  <a:lnTo>
                    <a:pt x="526288" y="47864"/>
                  </a:lnTo>
                  <a:lnTo>
                    <a:pt x="485900" y="27551"/>
                  </a:lnTo>
                  <a:lnTo>
                    <a:pt x="442737" y="12523"/>
                  </a:lnTo>
                  <a:lnTo>
                    <a:pt x="397218" y="3200"/>
                  </a:lnTo>
                  <a:lnTo>
                    <a:pt x="349758"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0" name="object 20"/>
            <p:cNvSpPr/>
            <p:nvPr/>
          </p:nvSpPr>
          <p:spPr>
            <a:xfrm>
              <a:off x="910590" y="4374641"/>
              <a:ext cx="699770" cy="701040"/>
            </a:xfrm>
            <a:custGeom>
              <a:avLst/>
              <a:gdLst/>
              <a:ahLst/>
              <a:cxnLst/>
              <a:rect l="l" t="t" r="r" b="b"/>
              <a:pathLst>
                <a:path w="699769" h="701039">
                  <a:moveTo>
                    <a:pt x="0" y="350519"/>
                  </a:moveTo>
                  <a:lnTo>
                    <a:pt x="3192" y="302964"/>
                  </a:lnTo>
                  <a:lnTo>
                    <a:pt x="12493" y="257351"/>
                  </a:lnTo>
                  <a:lnTo>
                    <a:pt x="27485" y="214098"/>
                  </a:lnTo>
                  <a:lnTo>
                    <a:pt x="47751" y="173623"/>
                  </a:lnTo>
                  <a:lnTo>
                    <a:pt x="72876" y="136344"/>
                  </a:lnTo>
                  <a:lnTo>
                    <a:pt x="102441" y="102679"/>
                  </a:lnTo>
                  <a:lnTo>
                    <a:pt x="136030" y="73047"/>
                  </a:lnTo>
                  <a:lnTo>
                    <a:pt x="173227" y="47864"/>
                  </a:lnTo>
                  <a:lnTo>
                    <a:pt x="213615" y="27551"/>
                  </a:lnTo>
                  <a:lnTo>
                    <a:pt x="256778" y="12523"/>
                  </a:lnTo>
                  <a:lnTo>
                    <a:pt x="302297" y="3200"/>
                  </a:lnTo>
                  <a:lnTo>
                    <a:pt x="349758" y="0"/>
                  </a:lnTo>
                  <a:lnTo>
                    <a:pt x="397218" y="3200"/>
                  </a:lnTo>
                  <a:lnTo>
                    <a:pt x="442737" y="12523"/>
                  </a:lnTo>
                  <a:lnTo>
                    <a:pt x="485900" y="27551"/>
                  </a:lnTo>
                  <a:lnTo>
                    <a:pt x="526288" y="47864"/>
                  </a:lnTo>
                  <a:lnTo>
                    <a:pt x="563485" y="73047"/>
                  </a:lnTo>
                  <a:lnTo>
                    <a:pt x="597074" y="102679"/>
                  </a:lnTo>
                  <a:lnTo>
                    <a:pt x="626639" y="136344"/>
                  </a:lnTo>
                  <a:lnTo>
                    <a:pt x="651763" y="173623"/>
                  </a:lnTo>
                  <a:lnTo>
                    <a:pt x="672030" y="214098"/>
                  </a:lnTo>
                  <a:lnTo>
                    <a:pt x="687022" y="257351"/>
                  </a:lnTo>
                  <a:lnTo>
                    <a:pt x="696323" y="302964"/>
                  </a:lnTo>
                  <a:lnTo>
                    <a:pt x="699516" y="350519"/>
                  </a:lnTo>
                  <a:lnTo>
                    <a:pt x="696323" y="398075"/>
                  </a:lnTo>
                  <a:lnTo>
                    <a:pt x="687022" y="443688"/>
                  </a:lnTo>
                  <a:lnTo>
                    <a:pt x="672030" y="486941"/>
                  </a:lnTo>
                  <a:lnTo>
                    <a:pt x="651763" y="527416"/>
                  </a:lnTo>
                  <a:lnTo>
                    <a:pt x="626639" y="564695"/>
                  </a:lnTo>
                  <a:lnTo>
                    <a:pt x="597074" y="598360"/>
                  </a:lnTo>
                  <a:lnTo>
                    <a:pt x="563485" y="627992"/>
                  </a:lnTo>
                  <a:lnTo>
                    <a:pt x="526288" y="653175"/>
                  </a:lnTo>
                  <a:lnTo>
                    <a:pt x="485900" y="673488"/>
                  </a:lnTo>
                  <a:lnTo>
                    <a:pt x="442737" y="688516"/>
                  </a:lnTo>
                  <a:lnTo>
                    <a:pt x="397218" y="697839"/>
                  </a:lnTo>
                  <a:lnTo>
                    <a:pt x="349758" y="701039"/>
                  </a:lnTo>
                  <a:lnTo>
                    <a:pt x="302297" y="697839"/>
                  </a:lnTo>
                  <a:lnTo>
                    <a:pt x="256778" y="688516"/>
                  </a:lnTo>
                  <a:lnTo>
                    <a:pt x="213615" y="673488"/>
                  </a:lnTo>
                  <a:lnTo>
                    <a:pt x="173228" y="653175"/>
                  </a:lnTo>
                  <a:lnTo>
                    <a:pt x="136030" y="627992"/>
                  </a:lnTo>
                  <a:lnTo>
                    <a:pt x="102441" y="598360"/>
                  </a:lnTo>
                  <a:lnTo>
                    <a:pt x="72876" y="564695"/>
                  </a:lnTo>
                  <a:lnTo>
                    <a:pt x="47752" y="527416"/>
                  </a:lnTo>
                  <a:lnTo>
                    <a:pt x="27485" y="486941"/>
                  </a:lnTo>
                  <a:lnTo>
                    <a:pt x="12493" y="443688"/>
                  </a:lnTo>
                  <a:lnTo>
                    <a:pt x="3192" y="398075"/>
                  </a:lnTo>
                  <a:lnTo>
                    <a:pt x="0" y="350519"/>
                  </a:lnTo>
                  <a:close/>
                </a:path>
              </a:pathLst>
            </a:custGeom>
            <a:ln w="25400">
              <a:solidFill>
                <a:srgbClr val="6079A8"/>
              </a:solidFill>
            </a:ln>
          </p:spPr>
          <p:txBody>
            <a:bodyPr wrap="square" lIns="0" tIns="0" rIns="0" bIns="0" rtlCol="0"/>
            <a:lstStyle/>
            <a:p>
              <a:pPr defTabSz="686532"/>
              <a:endParaRPr sz="1351" kern="0">
                <a:solidFill>
                  <a:sysClr val="windowText" lastClr="000000"/>
                </a:solidFill>
              </a:endParaRPr>
            </a:p>
          </p:txBody>
        </p:sp>
        <p:sp>
          <p:nvSpPr>
            <p:cNvPr id="81" name="object 21"/>
            <p:cNvSpPr/>
            <p:nvPr/>
          </p:nvSpPr>
          <p:spPr>
            <a:xfrm>
              <a:off x="858774" y="5244845"/>
              <a:ext cx="10948670" cy="640080"/>
            </a:xfrm>
            <a:custGeom>
              <a:avLst/>
              <a:gdLst/>
              <a:ahLst/>
              <a:cxnLst/>
              <a:rect l="l" t="t" r="r" b="b"/>
              <a:pathLst>
                <a:path w="10948670" h="640079">
                  <a:moveTo>
                    <a:pt x="10948416" y="0"/>
                  </a:moveTo>
                  <a:lnTo>
                    <a:pt x="0" y="0"/>
                  </a:lnTo>
                  <a:lnTo>
                    <a:pt x="0" y="640080"/>
                  </a:lnTo>
                  <a:lnTo>
                    <a:pt x="10948416" y="640080"/>
                  </a:lnTo>
                  <a:lnTo>
                    <a:pt x="10948416" y="0"/>
                  </a:lnTo>
                  <a:close/>
                </a:path>
              </a:pathLst>
            </a:custGeom>
            <a:solidFill>
              <a:srgbClr val="8063A1"/>
            </a:solidFill>
          </p:spPr>
          <p:txBody>
            <a:bodyPr wrap="square" lIns="0" tIns="0" rIns="0" bIns="0" rtlCol="0"/>
            <a:lstStyle/>
            <a:p>
              <a:pPr defTabSz="686532"/>
              <a:endParaRPr sz="1351" kern="0">
                <a:solidFill>
                  <a:sysClr val="windowText" lastClr="000000"/>
                </a:solidFill>
              </a:endParaRPr>
            </a:p>
          </p:txBody>
        </p:sp>
        <p:sp>
          <p:nvSpPr>
            <p:cNvPr id="82" name="object 22"/>
            <p:cNvSpPr/>
            <p:nvPr/>
          </p:nvSpPr>
          <p:spPr>
            <a:xfrm>
              <a:off x="858774" y="5244845"/>
              <a:ext cx="10948670" cy="640080"/>
            </a:xfrm>
            <a:custGeom>
              <a:avLst/>
              <a:gdLst/>
              <a:ahLst/>
              <a:cxnLst/>
              <a:rect l="l" t="t" r="r" b="b"/>
              <a:pathLst>
                <a:path w="10948670" h="640079">
                  <a:moveTo>
                    <a:pt x="0" y="0"/>
                  </a:moveTo>
                  <a:lnTo>
                    <a:pt x="10948416" y="0"/>
                  </a:lnTo>
                  <a:lnTo>
                    <a:pt x="10948416" y="640080"/>
                  </a:lnTo>
                  <a:lnTo>
                    <a:pt x="0" y="640080"/>
                  </a:lnTo>
                  <a:lnTo>
                    <a:pt x="0" y="0"/>
                  </a:lnTo>
                  <a:close/>
                </a:path>
              </a:pathLst>
            </a:custGeom>
            <a:ln w="25400">
              <a:solidFill>
                <a:srgbClr val="FFFFFF"/>
              </a:solidFill>
            </a:ln>
          </p:spPr>
          <p:txBody>
            <a:bodyPr wrap="square" lIns="0" tIns="0" rIns="0" bIns="0" rtlCol="0"/>
            <a:lstStyle/>
            <a:p>
              <a:pPr defTabSz="686532"/>
              <a:endParaRPr sz="1351" kern="0">
                <a:solidFill>
                  <a:sysClr val="windowText" lastClr="000000"/>
                </a:solidFill>
              </a:endParaRPr>
            </a:p>
          </p:txBody>
        </p:sp>
      </p:grpSp>
      <p:grpSp>
        <p:nvGrpSpPr>
          <p:cNvPr id="83" name="object 27" title="icons in order from top to bottom: person shrugging, pencil, lightbulb, laptop, courthouse"/>
          <p:cNvGrpSpPr/>
          <p:nvPr/>
        </p:nvGrpSpPr>
        <p:grpSpPr>
          <a:xfrm>
            <a:off x="198840" y="1232188"/>
            <a:ext cx="861481" cy="2985387"/>
            <a:chOff x="495554" y="1952174"/>
            <a:chExt cx="1147445" cy="3976370"/>
          </a:xfrm>
        </p:grpSpPr>
        <p:sp>
          <p:nvSpPr>
            <p:cNvPr id="84" name="object 28"/>
            <p:cNvSpPr/>
            <p:nvPr/>
          </p:nvSpPr>
          <p:spPr>
            <a:xfrm>
              <a:off x="508254" y="5215889"/>
              <a:ext cx="701040" cy="699770"/>
            </a:xfrm>
            <a:custGeom>
              <a:avLst/>
              <a:gdLst/>
              <a:ahLst/>
              <a:cxnLst/>
              <a:rect l="l" t="t" r="r" b="b"/>
              <a:pathLst>
                <a:path w="701040" h="699770">
                  <a:moveTo>
                    <a:pt x="350520" y="0"/>
                  </a:moveTo>
                  <a:lnTo>
                    <a:pt x="302964" y="3192"/>
                  </a:lnTo>
                  <a:lnTo>
                    <a:pt x="257351" y="12493"/>
                  </a:lnTo>
                  <a:lnTo>
                    <a:pt x="214098" y="27485"/>
                  </a:lnTo>
                  <a:lnTo>
                    <a:pt x="173623" y="47751"/>
                  </a:lnTo>
                  <a:lnTo>
                    <a:pt x="136344" y="72876"/>
                  </a:lnTo>
                  <a:lnTo>
                    <a:pt x="102679" y="102441"/>
                  </a:lnTo>
                  <a:lnTo>
                    <a:pt x="73047" y="136030"/>
                  </a:lnTo>
                  <a:lnTo>
                    <a:pt x="47864" y="173227"/>
                  </a:lnTo>
                  <a:lnTo>
                    <a:pt x="27551" y="213615"/>
                  </a:lnTo>
                  <a:lnTo>
                    <a:pt x="12523" y="256778"/>
                  </a:lnTo>
                  <a:lnTo>
                    <a:pt x="3200" y="302297"/>
                  </a:lnTo>
                  <a:lnTo>
                    <a:pt x="0" y="349757"/>
                  </a:lnTo>
                  <a:lnTo>
                    <a:pt x="3200" y="397218"/>
                  </a:lnTo>
                  <a:lnTo>
                    <a:pt x="12523" y="442737"/>
                  </a:lnTo>
                  <a:lnTo>
                    <a:pt x="27551" y="485900"/>
                  </a:lnTo>
                  <a:lnTo>
                    <a:pt x="47864" y="526287"/>
                  </a:lnTo>
                  <a:lnTo>
                    <a:pt x="73047" y="563485"/>
                  </a:lnTo>
                  <a:lnTo>
                    <a:pt x="102679" y="597074"/>
                  </a:lnTo>
                  <a:lnTo>
                    <a:pt x="136344" y="626639"/>
                  </a:lnTo>
                  <a:lnTo>
                    <a:pt x="173623" y="651763"/>
                  </a:lnTo>
                  <a:lnTo>
                    <a:pt x="214098" y="672030"/>
                  </a:lnTo>
                  <a:lnTo>
                    <a:pt x="257351" y="687022"/>
                  </a:lnTo>
                  <a:lnTo>
                    <a:pt x="302964" y="696323"/>
                  </a:lnTo>
                  <a:lnTo>
                    <a:pt x="350520" y="699515"/>
                  </a:lnTo>
                  <a:lnTo>
                    <a:pt x="398075" y="696323"/>
                  </a:lnTo>
                  <a:lnTo>
                    <a:pt x="443688" y="687022"/>
                  </a:lnTo>
                  <a:lnTo>
                    <a:pt x="486941" y="672030"/>
                  </a:lnTo>
                  <a:lnTo>
                    <a:pt x="527416" y="651763"/>
                  </a:lnTo>
                  <a:lnTo>
                    <a:pt x="564695" y="626639"/>
                  </a:lnTo>
                  <a:lnTo>
                    <a:pt x="598360" y="597074"/>
                  </a:lnTo>
                  <a:lnTo>
                    <a:pt x="627992" y="563485"/>
                  </a:lnTo>
                  <a:lnTo>
                    <a:pt x="653175" y="526287"/>
                  </a:lnTo>
                  <a:lnTo>
                    <a:pt x="673488" y="485900"/>
                  </a:lnTo>
                  <a:lnTo>
                    <a:pt x="688516" y="442737"/>
                  </a:lnTo>
                  <a:lnTo>
                    <a:pt x="697839" y="397218"/>
                  </a:lnTo>
                  <a:lnTo>
                    <a:pt x="701040" y="349757"/>
                  </a:lnTo>
                  <a:lnTo>
                    <a:pt x="697839" y="302297"/>
                  </a:lnTo>
                  <a:lnTo>
                    <a:pt x="688516" y="256778"/>
                  </a:lnTo>
                  <a:lnTo>
                    <a:pt x="673488" y="213615"/>
                  </a:lnTo>
                  <a:lnTo>
                    <a:pt x="653175" y="173227"/>
                  </a:lnTo>
                  <a:lnTo>
                    <a:pt x="627992" y="136030"/>
                  </a:lnTo>
                  <a:lnTo>
                    <a:pt x="598360" y="102441"/>
                  </a:lnTo>
                  <a:lnTo>
                    <a:pt x="564695" y="72876"/>
                  </a:lnTo>
                  <a:lnTo>
                    <a:pt x="527416" y="47751"/>
                  </a:lnTo>
                  <a:lnTo>
                    <a:pt x="486941" y="27485"/>
                  </a:lnTo>
                  <a:lnTo>
                    <a:pt x="443688" y="12493"/>
                  </a:lnTo>
                  <a:lnTo>
                    <a:pt x="398075" y="3192"/>
                  </a:lnTo>
                  <a:lnTo>
                    <a:pt x="350520" y="0"/>
                  </a:lnTo>
                  <a:close/>
                </a:path>
              </a:pathLst>
            </a:custGeom>
            <a:solidFill>
              <a:srgbClr val="FFFFFF"/>
            </a:solidFill>
          </p:spPr>
          <p:txBody>
            <a:bodyPr wrap="square" lIns="0" tIns="0" rIns="0" bIns="0" rtlCol="0"/>
            <a:lstStyle/>
            <a:p>
              <a:pPr defTabSz="686532"/>
              <a:endParaRPr sz="1351" kern="0">
                <a:solidFill>
                  <a:sysClr val="windowText" lastClr="000000"/>
                </a:solidFill>
              </a:endParaRPr>
            </a:p>
          </p:txBody>
        </p:sp>
        <p:sp>
          <p:nvSpPr>
            <p:cNvPr id="85" name="object 29"/>
            <p:cNvSpPr/>
            <p:nvPr/>
          </p:nvSpPr>
          <p:spPr>
            <a:xfrm>
              <a:off x="508254" y="5215889"/>
              <a:ext cx="701040" cy="699770"/>
            </a:xfrm>
            <a:custGeom>
              <a:avLst/>
              <a:gdLst/>
              <a:ahLst/>
              <a:cxnLst/>
              <a:rect l="l" t="t" r="r" b="b"/>
              <a:pathLst>
                <a:path w="701040" h="699770">
                  <a:moveTo>
                    <a:pt x="0" y="349757"/>
                  </a:moveTo>
                  <a:lnTo>
                    <a:pt x="3200" y="302297"/>
                  </a:lnTo>
                  <a:lnTo>
                    <a:pt x="12523" y="256778"/>
                  </a:lnTo>
                  <a:lnTo>
                    <a:pt x="27551" y="213615"/>
                  </a:lnTo>
                  <a:lnTo>
                    <a:pt x="47864" y="173227"/>
                  </a:lnTo>
                  <a:lnTo>
                    <a:pt x="73047" y="136030"/>
                  </a:lnTo>
                  <a:lnTo>
                    <a:pt x="102679" y="102441"/>
                  </a:lnTo>
                  <a:lnTo>
                    <a:pt x="136344" y="72876"/>
                  </a:lnTo>
                  <a:lnTo>
                    <a:pt x="173623" y="47751"/>
                  </a:lnTo>
                  <a:lnTo>
                    <a:pt x="214098" y="27485"/>
                  </a:lnTo>
                  <a:lnTo>
                    <a:pt x="257351" y="12493"/>
                  </a:lnTo>
                  <a:lnTo>
                    <a:pt x="302964" y="3192"/>
                  </a:lnTo>
                  <a:lnTo>
                    <a:pt x="350520" y="0"/>
                  </a:lnTo>
                  <a:lnTo>
                    <a:pt x="398075" y="3192"/>
                  </a:lnTo>
                  <a:lnTo>
                    <a:pt x="443688" y="12493"/>
                  </a:lnTo>
                  <a:lnTo>
                    <a:pt x="486941" y="27485"/>
                  </a:lnTo>
                  <a:lnTo>
                    <a:pt x="527416" y="47751"/>
                  </a:lnTo>
                  <a:lnTo>
                    <a:pt x="564695" y="72876"/>
                  </a:lnTo>
                  <a:lnTo>
                    <a:pt x="598360" y="102441"/>
                  </a:lnTo>
                  <a:lnTo>
                    <a:pt x="627992" y="136030"/>
                  </a:lnTo>
                  <a:lnTo>
                    <a:pt x="653175" y="173227"/>
                  </a:lnTo>
                  <a:lnTo>
                    <a:pt x="673488" y="213615"/>
                  </a:lnTo>
                  <a:lnTo>
                    <a:pt x="688516" y="256778"/>
                  </a:lnTo>
                  <a:lnTo>
                    <a:pt x="697839" y="302297"/>
                  </a:lnTo>
                  <a:lnTo>
                    <a:pt x="701040" y="349757"/>
                  </a:lnTo>
                  <a:lnTo>
                    <a:pt x="697839" y="397218"/>
                  </a:lnTo>
                  <a:lnTo>
                    <a:pt x="688516" y="442737"/>
                  </a:lnTo>
                  <a:lnTo>
                    <a:pt x="673488" y="485900"/>
                  </a:lnTo>
                  <a:lnTo>
                    <a:pt x="653175" y="526287"/>
                  </a:lnTo>
                  <a:lnTo>
                    <a:pt x="627992" y="563485"/>
                  </a:lnTo>
                  <a:lnTo>
                    <a:pt x="598360" y="597074"/>
                  </a:lnTo>
                  <a:lnTo>
                    <a:pt x="564695" y="626639"/>
                  </a:lnTo>
                  <a:lnTo>
                    <a:pt x="527416" y="651763"/>
                  </a:lnTo>
                  <a:lnTo>
                    <a:pt x="486941" y="672030"/>
                  </a:lnTo>
                  <a:lnTo>
                    <a:pt x="443688" y="687022"/>
                  </a:lnTo>
                  <a:lnTo>
                    <a:pt x="398075" y="696323"/>
                  </a:lnTo>
                  <a:lnTo>
                    <a:pt x="350520" y="699515"/>
                  </a:lnTo>
                  <a:lnTo>
                    <a:pt x="302964" y="696323"/>
                  </a:lnTo>
                  <a:lnTo>
                    <a:pt x="257351" y="687022"/>
                  </a:lnTo>
                  <a:lnTo>
                    <a:pt x="214098" y="672030"/>
                  </a:lnTo>
                  <a:lnTo>
                    <a:pt x="173623" y="651763"/>
                  </a:lnTo>
                  <a:lnTo>
                    <a:pt x="136344" y="626639"/>
                  </a:lnTo>
                  <a:lnTo>
                    <a:pt x="102679" y="597074"/>
                  </a:lnTo>
                  <a:lnTo>
                    <a:pt x="73047" y="563485"/>
                  </a:lnTo>
                  <a:lnTo>
                    <a:pt x="47864" y="526287"/>
                  </a:lnTo>
                  <a:lnTo>
                    <a:pt x="27551" y="485900"/>
                  </a:lnTo>
                  <a:lnTo>
                    <a:pt x="12523" y="442737"/>
                  </a:lnTo>
                  <a:lnTo>
                    <a:pt x="3200" y="397218"/>
                  </a:lnTo>
                  <a:lnTo>
                    <a:pt x="0" y="349757"/>
                  </a:lnTo>
                  <a:close/>
                </a:path>
              </a:pathLst>
            </a:custGeom>
            <a:ln w="25400">
              <a:solidFill>
                <a:srgbClr val="8063A1"/>
              </a:solidFill>
            </a:ln>
          </p:spPr>
          <p:txBody>
            <a:bodyPr wrap="square" lIns="0" tIns="0" rIns="0" bIns="0" rtlCol="0"/>
            <a:lstStyle/>
            <a:p>
              <a:pPr defTabSz="686532"/>
              <a:endParaRPr sz="1351" kern="0">
                <a:solidFill>
                  <a:sysClr val="windowText" lastClr="000000"/>
                </a:solidFill>
              </a:endParaRPr>
            </a:p>
          </p:txBody>
        </p:sp>
        <p:pic>
          <p:nvPicPr>
            <p:cNvPr id="86" name="object 30" title="icon of a person"/>
            <p:cNvPicPr/>
            <p:nvPr/>
          </p:nvPicPr>
          <p:blipFill>
            <a:blip r:embed="rId2" cstate="print"/>
            <a:stretch>
              <a:fillRect/>
            </a:stretch>
          </p:blipFill>
          <p:spPr>
            <a:xfrm>
              <a:off x="814652" y="1952174"/>
              <a:ext cx="90511" cy="90468"/>
            </a:xfrm>
            <a:prstGeom prst="rect">
              <a:avLst/>
            </a:prstGeom>
          </p:spPr>
        </p:pic>
        <p:sp>
          <p:nvSpPr>
            <p:cNvPr id="87" name="object 31"/>
            <p:cNvSpPr/>
            <p:nvPr/>
          </p:nvSpPr>
          <p:spPr>
            <a:xfrm>
              <a:off x="683463" y="2053957"/>
              <a:ext cx="353060" cy="407670"/>
            </a:xfrm>
            <a:custGeom>
              <a:avLst/>
              <a:gdLst/>
              <a:ahLst/>
              <a:cxnLst/>
              <a:rect l="l" t="t" r="r" b="b"/>
              <a:pathLst>
                <a:path w="353059" h="407669">
                  <a:moveTo>
                    <a:pt x="233006" y="64744"/>
                  </a:moveTo>
                  <a:lnTo>
                    <a:pt x="230466" y="62191"/>
                  </a:lnTo>
                  <a:lnTo>
                    <a:pt x="227355" y="62191"/>
                  </a:lnTo>
                  <a:lnTo>
                    <a:pt x="224243" y="62191"/>
                  </a:lnTo>
                  <a:lnTo>
                    <a:pt x="221691" y="64744"/>
                  </a:lnTo>
                  <a:lnTo>
                    <a:pt x="221691" y="395795"/>
                  </a:lnTo>
                  <a:lnTo>
                    <a:pt x="182092" y="395795"/>
                  </a:lnTo>
                  <a:lnTo>
                    <a:pt x="182092" y="203555"/>
                  </a:lnTo>
                  <a:lnTo>
                    <a:pt x="170776" y="203555"/>
                  </a:lnTo>
                  <a:lnTo>
                    <a:pt x="170776" y="395795"/>
                  </a:lnTo>
                  <a:lnTo>
                    <a:pt x="131178" y="395795"/>
                  </a:lnTo>
                  <a:lnTo>
                    <a:pt x="131178" y="64744"/>
                  </a:lnTo>
                  <a:lnTo>
                    <a:pt x="128638" y="62191"/>
                  </a:lnTo>
                  <a:lnTo>
                    <a:pt x="122415" y="62191"/>
                  </a:lnTo>
                  <a:lnTo>
                    <a:pt x="119862" y="64744"/>
                  </a:lnTo>
                  <a:lnTo>
                    <a:pt x="119862" y="407111"/>
                  </a:lnTo>
                  <a:lnTo>
                    <a:pt x="233006" y="407111"/>
                  </a:lnTo>
                  <a:lnTo>
                    <a:pt x="233006" y="64744"/>
                  </a:lnTo>
                  <a:close/>
                </a:path>
                <a:path w="353059" h="407669">
                  <a:moveTo>
                    <a:pt x="352882" y="95440"/>
                  </a:moveTo>
                  <a:lnTo>
                    <a:pt x="349237" y="85610"/>
                  </a:lnTo>
                  <a:lnTo>
                    <a:pt x="342341" y="78219"/>
                  </a:lnTo>
                  <a:lnTo>
                    <a:pt x="333184" y="73926"/>
                  </a:lnTo>
                  <a:lnTo>
                    <a:pt x="322732" y="73444"/>
                  </a:lnTo>
                  <a:lnTo>
                    <a:pt x="281546" y="79946"/>
                  </a:lnTo>
                  <a:lnTo>
                    <a:pt x="262712" y="31102"/>
                  </a:lnTo>
                  <a:lnTo>
                    <a:pt x="251028" y="15214"/>
                  </a:lnTo>
                  <a:lnTo>
                    <a:pt x="232956" y="5753"/>
                  </a:lnTo>
                  <a:lnTo>
                    <a:pt x="208191" y="1181"/>
                  </a:lnTo>
                  <a:lnTo>
                    <a:pt x="176441" y="0"/>
                  </a:lnTo>
                  <a:lnTo>
                    <a:pt x="144691" y="1181"/>
                  </a:lnTo>
                  <a:lnTo>
                    <a:pt x="119913" y="5765"/>
                  </a:lnTo>
                  <a:lnTo>
                    <a:pt x="101815" y="15240"/>
                  </a:lnTo>
                  <a:lnTo>
                    <a:pt x="90119" y="31153"/>
                  </a:lnTo>
                  <a:lnTo>
                    <a:pt x="71335" y="79946"/>
                  </a:lnTo>
                  <a:lnTo>
                    <a:pt x="30149" y="73444"/>
                  </a:lnTo>
                  <a:lnTo>
                    <a:pt x="19697" y="73901"/>
                  </a:lnTo>
                  <a:lnTo>
                    <a:pt x="10528" y="78193"/>
                  </a:lnTo>
                  <a:lnTo>
                    <a:pt x="3644" y="85610"/>
                  </a:lnTo>
                  <a:lnTo>
                    <a:pt x="0" y="95440"/>
                  </a:lnTo>
                  <a:lnTo>
                    <a:pt x="457" y="105892"/>
                  </a:lnTo>
                  <a:lnTo>
                    <a:pt x="4737" y="115049"/>
                  </a:lnTo>
                  <a:lnTo>
                    <a:pt x="12141" y="121932"/>
                  </a:lnTo>
                  <a:lnTo>
                    <a:pt x="21945" y="125577"/>
                  </a:lnTo>
                  <a:lnTo>
                    <a:pt x="90170" y="136321"/>
                  </a:lnTo>
                  <a:lnTo>
                    <a:pt x="96278" y="135191"/>
                  </a:lnTo>
                  <a:lnTo>
                    <a:pt x="104203" y="130619"/>
                  </a:lnTo>
                  <a:lnTo>
                    <a:pt x="105105" y="127114"/>
                  </a:lnTo>
                  <a:lnTo>
                    <a:pt x="101930" y="121742"/>
                  </a:lnTo>
                  <a:lnTo>
                    <a:pt x="98539" y="120827"/>
                  </a:lnTo>
                  <a:lnTo>
                    <a:pt x="92887" y="124117"/>
                  </a:lnTo>
                  <a:lnTo>
                    <a:pt x="89382" y="124739"/>
                  </a:lnTo>
                  <a:lnTo>
                    <a:pt x="15494" y="113144"/>
                  </a:lnTo>
                  <a:lnTo>
                    <a:pt x="9893" y="105397"/>
                  </a:lnTo>
                  <a:lnTo>
                    <a:pt x="12496" y="88938"/>
                  </a:lnTo>
                  <a:lnTo>
                    <a:pt x="20193" y="83350"/>
                  </a:lnTo>
                  <a:lnTo>
                    <a:pt x="78574" y="92506"/>
                  </a:lnTo>
                  <a:lnTo>
                    <a:pt x="100520" y="35623"/>
                  </a:lnTo>
                  <a:lnTo>
                    <a:pt x="108889" y="24142"/>
                  </a:lnTo>
                  <a:lnTo>
                    <a:pt x="123190" y="16637"/>
                  </a:lnTo>
                  <a:lnTo>
                    <a:pt x="145148" y="12547"/>
                  </a:lnTo>
                  <a:lnTo>
                    <a:pt x="176491" y="11303"/>
                  </a:lnTo>
                  <a:lnTo>
                    <a:pt x="207810" y="12560"/>
                  </a:lnTo>
                  <a:lnTo>
                    <a:pt x="229743" y="16649"/>
                  </a:lnTo>
                  <a:lnTo>
                    <a:pt x="244017" y="24142"/>
                  </a:lnTo>
                  <a:lnTo>
                    <a:pt x="252349" y="35560"/>
                  </a:lnTo>
                  <a:lnTo>
                    <a:pt x="274307" y="92557"/>
                  </a:lnTo>
                  <a:lnTo>
                    <a:pt x="324485" y="84645"/>
                  </a:lnTo>
                  <a:lnTo>
                    <a:pt x="332689" y="83172"/>
                  </a:lnTo>
                  <a:lnTo>
                    <a:pt x="340550" y="88658"/>
                  </a:lnTo>
                  <a:lnTo>
                    <a:pt x="343433" y="105054"/>
                  </a:lnTo>
                  <a:lnTo>
                    <a:pt x="337947" y="112915"/>
                  </a:lnTo>
                  <a:lnTo>
                    <a:pt x="329171" y="114439"/>
                  </a:lnTo>
                  <a:lnTo>
                    <a:pt x="263550" y="124790"/>
                  </a:lnTo>
                  <a:lnTo>
                    <a:pt x="260045" y="124117"/>
                  </a:lnTo>
                  <a:lnTo>
                    <a:pt x="254330" y="120827"/>
                  </a:lnTo>
                  <a:lnTo>
                    <a:pt x="250888" y="121793"/>
                  </a:lnTo>
                  <a:lnTo>
                    <a:pt x="247827" y="127165"/>
                  </a:lnTo>
                  <a:lnTo>
                    <a:pt x="248729" y="130619"/>
                  </a:lnTo>
                  <a:lnTo>
                    <a:pt x="255409" y="134454"/>
                  </a:lnTo>
                  <a:lnTo>
                    <a:pt x="259930" y="135699"/>
                  </a:lnTo>
                  <a:lnTo>
                    <a:pt x="265925" y="135699"/>
                  </a:lnTo>
                  <a:lnTo>
                    <a:pt x="330923" y="125577"/>
                  </a:lnTo>
                  <a:lnTo>
                    <a:pt x="352425" y="105892"/>
                  </a:lnTo>
                  <a:lnTo>
                    <a:pt x="352882" y="95440"/>
                  </a:lnTo>
                  <a:close/>
                </a:path>
              </a:pathLst>
            </a:custGeom>
            <a:solidFill>
              <a:srgbClr val="9CBA58"/>
            </a:solidFill>
          </p:spPr>
          <p:txBody>
            <a:bodyPr wrap="square" lIns="0" tIns="0" rIns="0" bIns="0" rtlCol="0"/>
            <a:lstStyle/>
            <a:p>
              <a:pPr defTabSz="686532"/>
              <a:endParaRPr sz="1351" kern="0">
                <a:solidFill>
                  <a:sysClr val="windowText" lastClr="000000"/>
                </a:solidFill>
              </a:endParaRPr>
            </a:p>
          </p:txBody>
        </p:sp>
        <p:sp>
          <p:nvSpPr>
            <p:cNvPr id="88" name="object 32"/>
            <p:cNvSpPr/>
            <p:nvPr/>
          </p:nvSpPr>
          <p:spPr>
            <a:xfrm>
              <a:off x="1032807" y="2865037"/>
              <a:ext cx="391160" cy="391160"/>
            </a:xfrm>
            <a:custGeom>
              <a:avLst/>
              <a:gdLst/>
              <a:ahLst/>
              <a:cxnLst/>
              <a:rect l="l" t="t" r="r" b="b"/>
              <a:pathLst>
                <a:path w="391159" h="391160">
                  <a:moveTo>
                    <a:pt x="318486" y="0"/>
                  </a:moveTo>
                  <a:lnTo>
                    <a:pt x="35638" y="283280"/>
                  </a:lnTo>
                  <a:lnTo>
                    <a:pt x="0" y="390711"/>
                  </a:lnTo>
                  <a:lnTo>
                    <a:pt x="108047" y="355089"/>
                  </a:lnTo>
                  <a:lnTo>
                    <a:pt x="112007" y="351131"/>
                  </a:lnTo>
                  <a:lnTo>
                    <a:pt x="48084" y="351131"/>
                  </a:lnTo>
                  <a:lnTo>
                    <a:pt x="39598" y="342650"/>
                  </a:lnTo>
                  <a:lnTo>
                    <a:pt x="55438" y="294588"/>
                  </a:lnTo>
                  <a:lnTo>
                    <a:pt x="65222" y="288554"/>
                  </a:lnTo>
                  <a:lnTo>
                    <a:pt x="76015" y="286602"/>
                  </a:lnTo>
                  <a:lnTo>
                    <a:pt x="176567" y="286602"/>
                  </a:lnTo>
                  <a:lnTo>
                    <a:pt x="390896" y="72374"/>
                  </a:lnTo>
                  <a:lnTo>
                    <a:pt x="318486" y="0"/>
                  </a:lnTo>
                  <a:close/>
                </a:path>
                <a:path w="391159" h="391160">
                  <a:moveTo>
                    <a:pt x="176567" y="286602"/>
                  </a:moveTo>
                  <a:lnTo>
                    <a:pt x="76015" y="286602"/>
                  </a:lnTo>
                  <a:lnTo>
                    <a:pt x="86701" y="288784"/>
                  </a:lnTo>
                  <a:lnTo>
                    <a:pt x="96168" y="295154"/>
                  </a:lnTo>
                  <a:lnTo>
                    <a:pt x="102532" y="304607"/>
                  </a:lnTo>
                  <a:lnTo>
                    <a:pt x="104653" y="315226"/>
                  </a:lnTo>
                  <a:lnTo>
                    <a:pt x="102532" y="325846"/>
                  </a:lnTo>
                  <a:lnTo>
                    <a:pt x="96168" y="335299"/>
                  </a:lnTo>
                  <a:lnTo>
                    <a:pt x="48084" y="351131"/>
                  </a:lnTo>
                  <a:lnTo>
                    <a:pt x="112007" y="351131"/>
                  </a:lnTo>
                  <a:lnTo>
                    <a:pt x="176567" y="286602"/>
                  </a:lnTo>
                  <a:close/>
                </a:path>
              </a:pathLst>
            </a:custGeom>
            <a:solidFill>
              <a:srgbClr val="5CB47B"/>
            </a:solidFill>
          </p:spPr>
          <p:txBody>
            <a:bodyPr wrap="square" lIns="0" tIns="0" rIns="0" bIns="0" rtlCol="0"/>
            <a:lstStyle/>
            <a:p>
              <a:pPr defTabSz="686532"/>
              <a:endParaRPr sz="1351" kern="0">
                <a:solidFill>
                  <a:sysClr val="windowText" lastClr="000000"/>
                </a:solidFill>
              </a:endParaRPr>
            </a:p>
          </p:txBody>
        </p:sp>
        <p:pic>
          <p:nvPicPr>
            <p:cNvPr id="89" name="object 33" title="icon of pencil eraser"/>
            <p:cNvPicPr/>
            <p:nvPr/>
          </p:nvPicPr>
          <p:blipFill>
            <a:blip r:embed="rId3" cstate="print"/>
            <a:stretch>
              <a:fillRect/>
            </a:stretch>
          </p:blipFill>
          <p:spPr>
            <a:xfrm>
              <a:off x="1367134" y="2802840"/>
              <a:ext cx="118725" cy="118174"/>
            </a:xfrm>
            <a:prstGeom prst="rect">
              <a:avLst/>
            </a:prstGeom>
          </p:spPr>
        </p:pic>
        <p:sp>
          <p:nvSpPr>
            <p:cNvPr id="90" name="object 34"/>
            <p:cNvSpPr/>
            <p:nvPr/>
          </p:nvSpPr>
          <p:spPr>
            <a:xfrm>
              <a:off x="1116545" y="3588689"/>
              <a:ext cx="526415" cy="569595"/>
            </a:xfrm>
            <a:custGeom>
              <a:avLst/>
              <a:gdLst/>
              <a:ahLst/>
              <a:cxnLst/>
              <a:rect l="l" t="t" r="r" b="b"/>
              <a:pathLst>
                <a:path w="526414" h="569595">
                  <a:moveTo>
                    <a:pt x="72593" y="253314"/>
                  </a:moveTo>
                  <a:lnTo>
                    <a:pt x="66649" y="247370"/>
                  </a:lnTo>
                  <a:lnTo>
                    <a:pt x="59397" y="247370"/>
                  </a:lnTo>
                  <a:lnTo>
                    <a:pt x="5930" y="247370"/>
                  </a:lnTo>
                  <a:lnTo>
                    <a:pt x="0" y="253314"/>
                  </a:lnTo>
                  <a:lnTo>
                    <a:pt x="0" y="267817"/>
                  </a:lnTo>
                  <a:lnTo>
                    <a:pt x="5930" y="273761"/>
                  </a:lnTo>
                  <a:lnTo>
                    <a:pt x="66649" y="273761"/>
                  </a:lnTo>
                  <a:lnTo>
                    <a:pt x="72593" y="267817"/>
                  </a:lnTo>
                  <a:lnTo>
                    <a:pt x="72593" y="253314"/>
                  </a:lnTo>
                  <a:close/>
                </a:path>
                <a:path w="526414" h="569595">
                  <a:moveTo>
                    <a:pt x="131787" y="395338"/>
                  </a:moveTo>
                  <a:lnTo>
                    <a:pt x="121627" y="384848"/>
                  </a:lnTo>
                  <a:lnTo>
                    <a:pt x="113309" y="384708"/>
                  </a:lnTo>
                  <a:lnTo>
                    <a:pt x="107708" y="390118"/>
                  </a:lnTo>
                  <a:lnTo>
                    <a:pt x="75107" y="422770"/>
                  </a:lnTo>
                  <a:lnTo>
                    <a:pt x="69684" y="427659"/>
                  </a:lnTo>
                  <a:lnTo>
                    <a:pt x="69354" y="436041"/>
                  </a:lnTo>
                  <a:lnTo>
                    <a:pt x="79197" y="446786"/>
                  </a:lnTo>
                  <a:lnTo>
                    <a:pt x="87579" y="447116"/>
                  </a:lnTo>
                  <a:lnTo>
                    <a:pt x="93713" y="441375"/>
                  </a:lnTo>
                  <a:lnTo>
                    <a:pt x="126377" y="408724"/>
                  </a:lnTo>
                  <a:lnTo>
                    <a:pt x="131597" y="403707"/>
                  </a:lnTo>
                  <a:lnTo>
                    <a:pt x="131787" y="395338"/>
                  </a:lnTo>
                  <a:close/>
                </a:path>
                <a:path w="526414" h="569595">
                  <a:moveTo>
                    <a:pt x="131787" y="117551"/>
                  </a:moveTo>
                  <a:lnTo>
                    <a:pt x="126377" y="111937"/>
                  </a:lnTo>
                  <a:lnTo>
                    <a:pt x="93713" y="79286"/>
                  </a:lnTo>
                  <a:lnTo>
                    <a:pt x="88493" y="74206"/>
                  </a:lnTo>
                  <a:lnTo>
                    <a:pt x="80111" y="74345"/>
                  </a:lnTo>
                  <a:lnTo>
                    <a:pt x="70091" y="84696"/>
                  </a:lnTo>
                  <a:lnTo>
                    <a:pt x="70091" y="92811"/>
                  </a:lnTo>
                  <a:lnTo>
                    <a:pt x="75031" y="97955"/>
                  </a:lnTo>
                  <a:lnTo>
                    <a:pt x="107772" y="130606"/>
                  </a:lnTo>
                  <a:lnTo>
                    <a:pt x="112788" y="135826"/>
                  </a:lnTo>
                  <a:lnTo>
                    <a:pt x="121170" y="136017"/>
                  </a:lnTo>
                  <a:lnTo>
                    <a:pt x="131660" y="125857"/>
                  </a:lnTo>
                  <a:lnTo>
                    <a:pt x="131787" y="117551"/>
                  </a:lnTo>
                  <a:close/>
                </a:path>
                <a:path w="526414" h="569595">
                  <a:moveTo>
                    <a:pt x="277583" y="5930"/>
                  </a:moveTo>
                  <a:lnTo>
                    <a:pt x="271703" y="0"/>
                  </a:lnTo>
                  <a:lnTo>
                    <a:pt x="257124" y="0"/>
                  </a:lnTo>
                  <a:lnTo>
                    <a:pt x="251180" y="5930"/>
                  </a:lnTo>
                  <a:lnTo>
                    <a:pt x="251180" y="66624"/>
                  </a:lnTo>
                  <a:lnTo>
                    <a:pt x="257124" y="72555"/>
                  </a:lnTo>
                  <a:lnTo>
                    <a:pt x="264375" y="72555"/>
                  </a:lnTo>
                  <a:lnTo>
                    <a:pt x="271703" y="72555"/>
                  </a:lnTo>
                  <a:lnTo>
                    <a:pt x="277583" y="66624"/>
                  </a:lnTo>
                  <a:lnTo>
                    <a:pt x="277583" y="5930"/>
                  </a:lnTo>
                  <a:close/>
                </a:path>
                <a:path w="526414" h="569595">
                  <a:moveTo>
                    <a:pt x="304304" y="531418"/>
                  </a:moveTo>
                  <a:lnTo>
                    <a:pt x="221881" y="531418"/>
                  </a:lnTo>
                  <a:lnTo>
                    <a:pt x="226009" y="546417"/>
                  </a:lnTo>
                  <a:lnTo>
                    <a:pt x="235051" y="558495"/>
                  </a:lnTo>
                  <a:lnTo>
                    <a:pt x="247815" y="566547"/>
                  </a:lnTo>
                  <a:lnTo>
                    <a:pt x="263131" y="569480"/>
                  </a:lnTo>
                  <a:lnTo>
                    <a:pt x="278396" y="566547"/>
                  </a:lnTo>
                  <a:lnTo>
                    <a:pt x="291147" y="558495"/>
                  </a:lnTo>
                  <a:lnTo>
                    <a:pt x="300177" y="546417"/>
                  </a:lnTo>
                  <a:lnTo>
                    <a:pt x="304304" y="531418"/>
                  </a:lnTo>
                  <a:close/>
                </a:path>
                <a:path w="526414" h="569595">
                  <a:moveTo>
                    <a:pt x="338886" y="485978"/>
                  </a:moveTo>
                  <a:lnTo>
                    <a:pt x="337400" y="478574"/>
                  </a:lnTo>
                  <a:lnTo>
                    <a:pt x="333324" y="472541"/>
                  </a:lnTo>
                  <a:lnTo>
                    <a:pt x="327279" y="468464"/>
                  </a:lnTo>
                  <a:lnTo>
                    <a:pt x="319887" y="466979"/>
                  </a:lnTo>
                  <a:lnTo>
                    <a:pt x="206298" y="466979"/>
                  </a:lnTo>
                  <a:lnTo>
                    <a:pt x="198907" y="468464"/>
                  </a:lnTo>
                  <a:lnTo>
                    <a:pt x="192862" y="472541"/>
                  </a:lnTo>
                  <a:lnTo>
                    <a:pt x="188785" y="478574"/>
                  </a:lnTo>
                  <a:lnTo>
                    <a:pt x="187299" y="485978"/>
                  </a:lnTo>
                  <a:lnTo>
                    <a:pt x="188785" y="493407"/>
                  </a:lnTo>
                  <a:lnTo>
                    <a:pt x="192862" y="499465"/>
                  </a:lnTo>
                  <a:lnTo>
                    <a:pt x="198907" y="503542"/>
                  </a:lnTo>
                  <a:lnTo>
                    <a:pt x="206298" y="505040"/>
                  </a:lnTo>
                  <a:lnTo>
                    <a:pt x="319887" y="505040"/>
                  </a:lnTo>
                  <a:lnTo>
                    <a:pt x="327279" y="503542"/>
                  </a:lnTo>
                  <a:lnTo>
                    <a:pt x="333324" y="499465"/>
                  </a:lnTo>
                  <a:lnTo>
                    <a:pt x="337400" y="493407"/>
                  </a:lnTo>
                  <a:lnTo>
                    <a:pt x="338886" y="485978"/>
                  </a:lnTo>
                  <a:close/>
                </a:path>
                <a:path w="526414" h="569595">
                  <a:moveTo>
                    <a:pt x="427926" y="261289"/>
                  </a:moveTo>
                  <a:lnTo>
                    <a:pt x="421386" y="218020"/>
                  </a:lnTo>
                  <a:lnTo>
                    <a:pt x="404456" y="179209"/>
                  </a:lnTo>
                  <a:lnTo>
                    <a:pt x="389851" y="160629"/>
                  </a:lnTo>
                  <a:lnTo>
                    <a:pt x="389851" y="266966"/>
                  </a:lnTo>
                  <a:lnTo>
                    <a:pt x="388988" y="277698"/>
                  </a:lnTo>
                  <a:lnTo>
                    <a:pt x="376618" y="320103"/>
                  </a:lnTo>
                  <a:lnTo>
                    <a:pt x="359346" y="345528"/>
                  </a:lnTo>
                  <a:lnTo>
                    <a:pt x="348856" y="358978"/>
                  </a:lnTo>
                  <a:lnTo>
                    <a:pt x="339166" y="372999"/>
                  </a:lnTo>
                  <a:lnTo>
                    <a:pt x="330301" y="387540"/>
                  </a:lnTo>
                  <a:lnTo>
                    <a:pt x="322262" y="402590"/>
                  </a:lnTo>
                  <a:lnTo>
                    <a:pt x="203860" y="402590"/>
                  </a:lnTo>
                  <a:lnTo>
                    <a:pt x="177266" y="358978"/>
                  </a:lnTo>
                  <a:lnTo>
                    <a:pt x="160299" y="337578"/>
                  </a:lnTo>
                  <a:lnTo>
                    <a:pt x="154546" y="329082"/>
                  </a:lnTo>
                  <a:lnTo>
                    <a:pt x="139001" y="288899"/>
                  </a:lnTo>
                  <a:lnTo>
                    <a:pt x="136321" y="266966"/>
                  </a:lnTo>
                  <a:lnTo>
                    <a:pt x="136347" y="261289"/>
                  </a:lnTo>
                  <a:lnTo>
                    <a:pt x="146913" y="212928"/>
                  </a:lnTo>
                  <a:lnTo>
                    <a:pt x="174205" y="173253"/>
                  </a:lnTo>
                  <a:lnTo>
                    <a:pt x="214236" y="146469"/>
                  </a:lnTo>
                  <a:lnTo>
                    <a:pt x="263055" y="136486"/>
                  </a:lnTo>
                  <a:lnTo>
                    <a:pt x="311924" y="146469"/>
                  </a:lnTo>
                  <a:lnTo>
                    <a:pt x="351967" y="173253"/>
                  </a:lnTo>
                  <a:lnTo>
                    <a:pt x="379247" y="212928"/>
                  </a:lnTo>
                  <a:lnTo>
                    <a:pt x="389763" y="261289"/>
                  </a:lnTo>
                  <a:lnTo>
                    <a:pt x="389851" y="266966"/>
                  </a:lnTo>
                  <a:lnTo>
                    <a:pt x="389851" y="160629"/>
                  </a:lnTo>
                  <a:lnTo>
                    <a:pt x="345490" y="120942"/>
                  </a:lnTo>
                  <a:lnTo>
                    <a:pt x="306476" y="104470"/>
                  </a:lnTo>
                  <a:lnTo>
                    <a:pt x="263131" y="98425"/>
                  </a:lnTo>
                  <a:lnTo>
                    <a:pt x="219748" y="104444"/>
                  </a:lnTo>
                  <a:lnTo>
                    <a:pt x="180670" y="120942"/>
                  </a:lnTo>
                  <a:lnTo>
                    <a:pt x="147535" y="146342"/>
                  </a:lnTo>
                  <a:lnTo>
                    <a:pt x="121716" y="179222"/>
                  </a:lnTo>
                  <a:lnTo>
                    <a:pt x="104800" y="218033"/>
                  </a:lnTo>
                  <a:lnTo>
                    <a:pt x="98272" y="261289"/>
                  </a:lnTo>
                  <a:lnTo>
                    <a:pt x="98272" y="266966"/>
                  </a:lnTo>
                  <a:lnTo>
                    <a:pt x="105092" y="310146"/>
                  </a:lnTo>
                  <a:lnTo>
                    <a:pt x="121970" y="348742"/>
                  </a:lnTo>
                  <a:lnTo>
                    <a:pt x="138391" y="370928"/>
                  </a:lnTo>
                  <a:lnTo>
                    <a:pt x="149821" y="385686"/>
                  </a:lnTo>
                  <a:lnTo>
                    <a:pt x="160756" y="403123"/>
                  </a:lnTo>
                  <a:lnTo>
                    <a:pt x="170154" y="420141"/>
                  </a:lnTo>
                  <a:lnTo>
                    <a:pt x="176999" y="433590"/>
                  </a:lnTo>
                  <a:lnTo>
                    <a:pt x="179108" y="437883"/>
                  </a:lnTo>
                  <a:lnTo>
                    <a:pt x="183540" y="440588"/>
                  </a:lnTo>
                  <a:lnTo>
                    <a:pt x="342658" y="440588"/>
                  </a:lnTo>
                  <a:lnTo>
                    <a:pt x="347078" y="437883"/>
                  </a:lnTo>
                  <a:lnTo>
                    <a:pt x="349186" y="433590"/>
                  </a:lnTo>
                  <a:lnTo>
                    <a:pt x="356057" y="420116"/>
                  </a:lnTo>
                  <a:lnTo>
                    <a:pt x="376377" y="385673"/>
                  </a:lnTo>
                  <a:lnTo>
                    <a:pt x="396506" y="360172"/>
                  </a:lnTo>
                  <a:lnTo>
                    <a:pt x="404215" y="348742"/>
                  </a:lnTo>
                  <a:lnTo>
                    <a:pt x="421093" y="310146"/>
                  </a:lnTo>
                  <a:lnTo>
                    <a:pt x="427926" y="266966"/>
                  </a:lnTo>
                  <a:lnTo>
                    <a:pt x="427926" y="261289"/>
                  </a:lnTo>
                  <a:close/>
                </a:path>
                <a:path w="526414" h="569595">
                  <a:moveTo>
                    <a:pt x="458876" y="425348"/>
                  </a:moveTo>
                  <a:lnTo>
                    <a:pt x="453923" y="420268"/>
                  </a:lnTo>
                  <a:lnTo>
                    <a:pt x="421182" y="387616"/>
                  </a:lnTo>
                  <a:lnTo>
                    <a:pt x="416242" y="382270"/>
                  </a:lnTo>
                  <a:lnTo>
                    <a:pt x="407924" y="381939"/>
                  </a:lnTo>
                  <a:lnTo>
                    <a:pt x="397230" y="391909"/>
                  </a:lnTo>
                  <a:lnTo>
                    <a:pt x="396900" y="400215"/>
                  </a:lnTo>
                  <a:lnTo>
                    <a:pt x="402577" y="406222"/>
                  </a:lnTo>
                  <a:lnTo>
                    <a:pt x="435241" y="438873"/>
                  </a:lnTo>
                  <a:lnTo>
                    <a:pt x="440461" y="443953"/>
                  </a:lnTo>
                  <a:lnTo>
                    <a:pt x="448843" y="443814"/>
                  </a:lnTo>
                  <a:lnTo>
                    <a:pt x="458876" y="433463"/>
                  </a:lnTo>
                  <a:lnTo>
                    <a:pt x="458876" y="425348"/>
                  </a:lnTo>
                  <a:close/>
                </a:path>
                <a:path w="526414" h="569595">
                  <a:moveTo>
                    <a:pt x="458876" y="95123"/>
                  </a:moveTo>
                  <a:lnTo>
                    <a:pt x="458546" y="86741"/>
                  </a:lnTo>
                  <a:lnTo>
                    <a:pt x="448119" y="77114"/>
                  </a:lnTo>
                  <a:lnTo>
                    <a:pt x="440258" y="77114"/>
                  </a:lnTo>
                  <a:lnTo>
                    <a:pt x="435241" y="81800"/>
                  </a:lnTo>
                  <a:lnTo>
                    <a:pt x="397433" y="119595"/>
                  </a:lnTo>
                  <a:lnTo>
                    <a:pt x="397433" y="127901"/>
                  </a:lnTo>
                  <a:lnTo>
                    <a:pt x="405091" y="135559"/>
                  </a:lnTo>
                  <a:lnTo>
                    <a:pt x="408381" y="136944"/>
                  </a:lnTo>
                  <a:lnTo>
                    <a:pt x="411886" y="136944"/>
                  </a:lnTo>
                  <a:lnTo>
                    <a:pt x="415378" y="136944"/>
                  </a:lnTo>
                  <a:lnTo>
                    <a:pt x="418744" y="135559"/>
                  </a:lnTo>
                  <a:lnTo>
                    <a:pt x="453859" y="100469"/>
                  </a:lnTo>
                  <a:lnTo>
                    <a:pt x="458876" y="95123"/>
                  </a:lnTo>
                  <a:close/>
                </a:path>
                <a:path w="526414" h="569595">
                  <a:moveTo>
                    <a:pt x="526326" y="252844"/>
                  </a:moveTo>
                  <a:lnTo>
                    <a:pt x="520382" y="246913"/>
                  </a:lnTo>
                  <a:lnTo>
                    <a:pt x="513118" y="246913"/>
                  </a:lnTo>
                  <a:lnTo>
                    <a:pt x="459663" y="246913"/>
                  </a:lnTo>
                  <a:lnTo>
                    <a:pt x="453720" y="252844"/>
                  </a:lnTo>
                  <a:lnTo>
                    <a:pt x="453720" y="267423"/>
                  </a:lnTo>
                  <a:lnTo>
                    <a:pt x="459663" y="273291"/>
                  </a:lnTo>
                  <a:lnTo>
                    <a:pt x="520382" y="273291"/>
                  </a:lnTo>
                  <a:lnTo>
                    <a:pt x="526326" y="267423"/>
                  </a:lnTo>
                  <a:lnTo>
                    <a:pt x="526326" y="252844"/>
                  </a:lnTo>
                  <a:close/>
                </a:path>
              </a:pathLst>
            </a:custGeom>
            <a:solidFill>
              <a:srgbClr val="5CAEA6"/>
            </a:solidFill>
          </p:spPr>
          <p:txBody>
            <a:bodyPr wrap="square" lIns="0" tIns="0" rIns="0" bIns="0" rtlCol="0"/>
            <a:lstStyle/>
            <a:p>
              <a:pPr defTabSz="686532"/>
              <a:endParaRPr sz="1351" kern="0">
                <a:solidFill>
                  <a:sysClr val="windowText" lastClr="000000"/>
                </a:solidFill>
              </a:endParaRPr>
            </a:p>
          </p:txBody>
        </p:sp>
        <p:sp>
          <p:nvSpPr>
            <p:cNvPr id="91" name="object 35"/>
            <p:cNvSpPr/>
            <p:nvPr/>
          </p:nvSpPr>
          <p:spPr>
            <a:xfrm>
              <a:off x="998855" y="4559858"/>
              <a:ext cx="520700" cy="316865"/>
            </a:xfrm>
            <a:custGeom>
              <a:avLst/>
              <a:gdLst/>
              <a:ahLst/>
              <a:cxnLst/>
              <a:rect l="l" t="t" r="r" b="b"/>
              <a:pathLst>
                <a:path w="520700" h="316864">
                  <a:moveTo>
                    <a:pt x="452564" y="22618"/>
                  </a:moveTo>
                  <a:lnTo>
                    <a:pt x="450773" y="13830"/>
                  </a:lnTo>
                  <a:lnTo>
                    <a:pt x="445909" y="6642"/>
                  </a:lnTo>
                  <a:lnTo>
                    <a:pt x="438721" y="1778"/>
                  </a:lnTo>
                  <a:lnTo>
                    <a:pt x="429933" y="0"/>
                  </a:lnTo>
                  <a:lnTo>
                    <a:pt x="418617" y="0"/>
                  </a:lnTo>
                  <a:lnTo>
                    <a:pt x="418617" y="33921"/>
                  </a:lnTo>
                  <a:lnTo>
                    <a:pt x="418617" y="226174"/>
                  </a:lnTo>
                  <a:lnTo>
                    <a:pt x="101828" y="226174"/>
                  </a:lnTo>
                  <a:lnTo>
                    <a:pt x="101828" y="33921"/>
                  </a:lnTo>
                  <a:lnTo>
                    <a:pt x="418617" y="33921"/>
                  </a:lnTo>
                  <a:lnTo>
                    <a:pt x="418617" y="0"/>
                  </a:lnTo>
                  <a:lnTo>
                    <a:pt x="90512" y="0"/>
                  </a:lnTo>
                  <a:lnTo>
                    <a:pt x="81724" y="1778"/>
                  </a:lnTo>
                  <a:lnTo>
                    <a:pt x="74536" y="6642"/>
                  </a:lnTo>
                  <a:lnTo>
                    <a:pt x="69672" y="13830"/>
                  </a:lnTo>
                  <a:lnTo>
                    <a:pt x="67894" y="22618"/>
                  </a:lnTo>
                  <a:lnTo>
                    <a:pt x="67894" y="260096"/>
                  </a:lnTo>
                  <a:lnTo>
                    <a:pt x="452564" y="260096"/>
                  </a:lnTo>
                  <a:lnTo>
                    <a:pt x="452564" y="226174"/>
                  </a:lnTo>
                  <a:lnTo>
                    <a:pt x="452564" y="33921"/>
                  </a:lnTo>
                  <a:lnTo>
                    <a:pt x="452564" y="22618"/>
                  </a:lnTo>
                  <a:close/>
                </a:path>
                <a:path w="520700" h="316864">
                  <a:moveTo>
                    <a:pt x="520446" y="282714"/>
                  </a:moveTo>
                  <a:lnTo>
                    <a:pt x="294170" y="282714"/>
                  </a:lnTo>
                  <a:lnTo>
                    <a:pt x="294170" y="291757"/>
                  </a:lnTo>
                  <a:lnTo>
                    <a:pt x="291909" y="294017"/>
                  </a:lnTo>
                  <a:lnTo>
                    <a:pt x="228549" y="294017"/>
                  </a:lnTo>
                  <a:lnTo>
                    <a:pt x="226288" y="291757"/>
                  </a:lnTo>
                  <a:lnTo>
                    <a:pt x="226288" y="282714"/>
                  </a:lnTo>
                  <a:lnTo>
                    <a:pt x="0" y="282714"/>
                  </a:lnTo>
                  <a:lnTo>
                    <a:pt x="0" y="294017"/>
                  </a:lnTo>
                  <a:lnTo>
                    <a:pt x="1790" y="302806"/>
                  </a:lnTo>
                  <a:lnTo>
                    <a:pt x="6654" y="309994"/>
                  </a:lnTo>
                  <a:lnTo>
                    <a:pt x="13843" y="314858"/>
                  </a:lnTo>
                  <a:lnTo>
                    <a:pt x="22631" y="316636"/>
                  </a:lnTo>
                  <a:lnTo>
                    <a:pt x="497814" y="316636"/>
                  </a:lnTo>
                  <a:lnTo>
                    <a:pt x="506603" y="314858"/>
                  </a:lnTo>
                  <a:lnTo>
                    <a:pt x="513803" y="309994"/>
                  </a:lnTo>
                  <a:lnTo>
                    <a:pt x="518655" y="302806"/>
                  </a:lnTo>
                  <a:lnTo>
                    <a:pt x="520446" y="294017"/>
                  </a:lnTo>
                  <a:lnTo>
                    <a:pt x="520446" y="282714"/>
                  </a:lnTo>
                  <a:close/>
                </a:path>
              </a:pathLst>
            </a:custGeom>
            <a:solidFill>
              <a:srgbClr val="6079A8"/>
            </a:solidFill>
          </p:spPr>
          <p:txBody>
            <a:bodyPr wrap="square" lIns="0" tIns="0" rIns="0" bIns="0" rtlCol="0"/>
            <a:lstStyle/>
            <a:p>
              <a:pPr defTabSz="686532"/>
              <a:endParaRPr sz="1351" kern="0">
                <a:solidFill>
                  <a:sysClr val="windowText" lastClr="000000"/>
                </a:solidFill>
              </a:endParaRPr>
            </a:p>
          </p:txBody>
        </p:sp>
        <p:sp>
          <p:nvSpPr>
            <p:cNvPr id="92" name="object 36"/>
            <p:cNvSpPr/>
            <p:nvPr/>
          </p:nvSpPr>
          <p:spPr>
            <a:xfrm>
              <a:off x="646357" y="5345195"/>
              <a:ext cx="430530" cy="407670"/>
            </a:xfrm>
            <a:custGeom>
              <a:avLst/>
              <a:gdLst/>
              <a:ahLst/>
              <a:cxnLst/>
              <a:rect l="l" t="t" r="r" b="b"/>
              <a:pathLst>
                <a:path w="430530" h="407670">
                  <a:moveTo>
                    <a:pt x="390330" y="339257"/>
                  </a:moveTo>
                  <a:lnTo>
                    <a:pt x="39598" y="339257"/>
                  </a:lnTo>
                  <a:lnTo>
                    <a:pt x="39598" y="356333"/>
                  </a:lnTo>
                  <a:lnTo>
                    <a:pt x="0" y="384605"/>
                  </a:lnTo>
                  <a:lnTo>
                    <a:pt x="0" y="407109"/>
                  </a:lnTo>
                  <a:lnTo>
                    <a:pt x="429929" y="407109"/>
                  </a:lnTo>
                  <a:lnTo>
                    <a:pt x="429929" y="395800"/>
                  </a:lnTo>
                  <a:lnTo>
                    <a:pt x="11313" y="395800"/>
                  </a:lnTo>
                  <a:lnTo>
                    <a:pt x="11313" y="390428"/>
                  </a:lnTo>
                  <a:lnTo>
                    <a:pt x="27549" y="378837"/>
                  </a:lnTo>
                  <a:lnTo>
                    <a:pt x="421850" y="378837"/>
                  </a:lnTo>
                  <a:lnTo>
                    <a:pt x="406011" y="367529"/>
                  </a:lnTo>
                  <a:lnTo>
                    <a:pt x="43388" y="367529"/>
                  </a:lnTo>
                  <a:lnTo>
                    <a:pt x="50912" y="362157"/>
                  </a:lnTo>
                  <a:lnTo>
                    <a:pt x="50912" y="350566"/>
                  </a:lnTo>
                  <a:lnTo>
                    <a:pt x="390330" y="350566"/>
                  </a:lnTo>
                  <a:lnTo>
                    <a:pt x="390330" y="339257"/>
                  </a:lnTo>
                  <a:close/>
                </a:path>
                <a:path w="430530" h="407670">
                  <a:moveTo>
                    <a:pt x="421850" y="378837"/>
                  </a:moveTo>
                  <a:lnTo>
                    <a:pt x="402379" y="378837"/>
                  </a:lnTo>
                  <a:lnTo>
                    <a:pt x="418615" y="390428"/>
                  </a:lnTo>
                  <a:lnTo>
                    <a:pt x="418615" y="395800"/>
                  </a:lnTo>
                  <a:lnTo>
                    <a:pt x="429929" y="395800"/>
                  </a:lnTo>
                  <a:lnTo>
                    <a:pt x="429929" y="384605"/>
                  </a:lnTo>
                  <a:lnTo>
                    <a:pt x="421850" y="378837"/>
                  </a:lnTo>
                  <a:close/>
                </a:path>
                <a:path w="430530" h="407670">
                  <a:moveTo>
                    <a:pt x="390330" y="350566"/>
                  </a:moveTo>
                  <a:lnTo>
                    <a:pt x="379016" y="350566"/>
                  </a:lnTo>
                  <a:lnTo>
                    <a:pt x="379016" y="362157"/>
                  </a:lnTo>
                  <a:lnTo>
                    <a:pt x="386540" y="367529"/>
                  </a:lnTo>
                  <a:lnTo>
                    <a:pt x="406011" y="367529"/>
                  </a:lnTo>
                  <a:lnTo>
                    <a:pt x="390330" y="356333"/>
                  </a:lnTo>
                  <a:lnTo>
                    <a:pt x="390330" y="350566"/>
                  </a:lnTo>
                  <a:close/>
                </a:path>
                <a:path w="430530" h="407670">
                  <a:moveTo>
                    <a:pt x="67883" y="163974"/>
                  </a:moveTo>
                  <a:lnTo>
                    <a:pt x="56569" y="163974"/>
                  </a:lnTo>
                  <a:lnTo>
                    <a:pt x="56569" y="339257"/>
                  </a:lnTo>
                  <a:lnTo>
                    <a:pt x="67883" y="339257"/>
                  </a:lnTo>
                  <a:lnTo>
                    <a:pt x="67883" y="163974"/>
                  </a:lnTo>
                  <a:close/>
                </a:path>
                <a:path w="430530" h="407670">
                  <a:moveTo>
                    <a:pt x="101825" y="163974"/>
                  </a:moveTo>
                  <a:lnTo>
                    <a:pt x="90511" y="163974"/>
                  </a:lnTo>
                  <a:lnTo>
                    <a:pt x="90511" y="339257"/>
                  </a:lnTo>
                  <a:lnTo>
                    <a:pt x="101825" y="339257"/>
                  </a:lnTo>
                  <a:lnTo>
                    <a:pt x="101825" y="163974"/>
                  </a:lnTo>
                  <a:close/>
                </a:path>
                <a:path w="430530" h="407670">
                  <a:moveTo>
                    <a:pt x="158394" y="163974"/>
                  </a:moveTo>
                  <a:lnTo>
                    <a:pt x="147080" y="163974"/>
                  </a:lnTo>
                  <a:lnTo>
                    <a:pt x="147080" y="339257"/>
                  </a:lnTo>
                  <a:lnTo>
                    <a:pt x="158394" y="339257"/>
                  </a:lnTo>
                  <a:lnTo>
                    <a:pt x="158394" y="163974"/>
                  </a:lnTo>
                  <a:close/>
                </a:path>
                <a:path w="430530" h="407670">
                  <a:moveTo>
                    <a:pt x="192336" y="163974"/>
                  </a:moveTo>
                  <a:lnTo>
                    <a:pt x="181022" y="163974"/>
                  </a:lnTo>
                  <a:lnTo>
                    <a:pt x="181022" y="339257"/>
                  </a:lnTo>
                  <a:lnTo>
                    <a:pt x="192336" y="339257"/>
                  </a:lnTo>
                  <a:lnTo>
                    <a:pt x="192336" y="163974"/>
                  </a:lnTo>
                  <a:close/>
                </a:path>
                <a:path w="430530" h="407670">
                  <a:moveTo>
                    <a:pt x="248906" y="163974"/>
                  </a:moveTo>
                  <a:lnTo>
                    <a:pt x="237592" y="163974"/>
                  </a:lnTo>
                  <a:lnTo>
                    <a:pt x="237592" y="339257"/>
                  </a:lnTo>
                  <a:lnTo>
                    <a:pt x="248906" y="339257"/>
                  </a:lnTo>
                  <a:lnTo>
                    <a:pt x="248906" y="163974"/>
                  </a:lnTo>
                  <a:close/>
                </a:path>
                <a:path w="430530" h="407670">
                  <a:moveTo>
                    <a:pt x="282848" y="163974"/>
                  </a:moveTo>
                  <a:lnTo>
                    <a:pt x="271534" y="163974"/>
                  </a:lnTo>
                  <a:lnTo>
                    <a:pt x="271534" y="339257"/>
                  </a:lnTo>
                  <a:lnTo>
                    <a:pt x="282848" y="339257"/>
                  </a:lnTo>
                  <a:lnTo>
                    <a:pt x="282848" y="163974"/>
                  </a:lnTo>
                  <a:close/>
                </a:path>
                <a:path w="430530" h="407670">
                  <a:moveTo>
                    <a:pt x="339417" y="163974"/>
                  </a:moveTo>
                  <a:lnTo>
                    <a:pt x="328103" y="163974"/>
                  </a:lnTo>
                  <a:lnTo>
                    <a:pt x="328103" y="339257"/>
                  </a:lnTo>
                  <a:lnTo>
                    <a:pt x="339417" y="339257"/>
                  </a:lnTo>
                  <a:lnTo>
                    <a:pt x="339417" y="163974"/>
                  </a:lnTo>
                  <a:close/>
                </a:path>
                <a:path w="430530" h="407670">
                  <a:moveTo>
                    <a:pt x="373359" y="163974"/>
                  </a:moveTo>
                  <a:lnTo>
                    <a:pt x="362045" y="163974"/>
                  </a:lnTo>
                  <a:lnTo>
                    <a:pt x="362045" y="339257"/>
                  </a:lnTo>
                  <a:lnTo>
                    <a:pt x="373359" y="339257"/>
                  </a:lnTo>
                  <a:lnTo>
                    <a:pt x="373359" y="163974"/>
                  </a:lnTo>
                  <a:close/>
                </a:path>
                <a:path w="430530" h="407670">
                  <a:moveTo>
                    <a:pt x="50912" y="135703"/>
                  </a:moveTo>
                  <a:lnTo>
                    <a:pt x="39598" y="135703"/>
                  </a:lnTo>
                  <a:lnTo>
                    <a:pt x="39598" y="163974"/>
                  </a:lnTo>
                  <a:lnTo>
                    <a:pt x="390330" y="163974"/>
                  </a:lnTo>
                  <a:lnTo>
                    <a:pt x="390330" y="152665"/>
                  </a:lnTo>
                  <a:lnTo>
                    <a:pt x="50912" y="152665"/>
                  </a:lnTo>
                  <a:lnTo>
                    <a:pt x="50912" y="135703"/>
                  </a:lnTo>
                  <a:close/>
                </a:path>
                <a:path w="430530" h="407670">
                  <a:moveTo>
                    <a:pt x="390330" y="135703"/>
                  </a:moveTo>
                  <a:lnTo>
                    <a:pt x="379016" y="135703"/>
                  </a:lnTo>
                  <a:lnTo>
                    <a:pt x="379016" y="152665"/>
                  </a:lnTo>
                  <a:lnTo>
                    <a:pt x="390330" y="152665"/>
                  </a:lnTo>
                  <a:lnTo>
                    <a:pt x="390330" y="135703"/>
                  </a:lnTo>
                  <a:close/>
                </a:path>
                <a:path w="430530" h="407670">
                  <a:moveTo>
                    <a:pt x="214964" y="0"/>
                  </a:moveTo>
                  <a:lnTo>
                    <a:pt x="11406" y="124337"/>
                  </a:lnTo>
                  <a:lnTo>
                    <a:pt x="11313" y="135703"/>
                  </a:lnTo>
                  <a:lnTo>
                    <a:pt x="418615" y="135703"/>
                  </a:lnTo>
                  <a:lnTo>
                    <a:pt x="418615" y="124394"/>
                  </a:lnTo>
                  <a:lnTo>
                    <a:pt x="33206" y="124394"/>
                  </a:lnTo>
                  <a:lnTo>
                    <a:pt x="214964" y="13287"/>
                  </a:lnTo>
                  <a:lnTo>
                    <a:pt x="236718" y="13287"/>
                  </a:lnTo>
                  <a:lnTo>
                    <a:pt x="214964" y="0"/>
                  </a:lnTo>
                  <a:close/>
                </a:path>
                <a:path w="430530" h="407670">
                  <a:moveTo>
                    <a:pt x="236718" y="13287"/>
                  </a:moveTo>
                  <a:lnTo>
                    <a:pt x="214964" y="13287"/>
                  </a:lnTo>
                  <a:lnTo>
                    <a:pt x="396722" y="124281"/>
                  </a:lnTo>
                  <a:lnTo>
                    <a:pt x="418615" y="124394"/>
                  </a:lnTo>
                  <a:lnTo>
                    <a:pt x="236718" y="13287"/>
                  </a:lnTo>
                  <a:close/>
                </a:path>
              </a:pathLst>
            </a:custGeom>
            <a:solidFill>
              <a:srgbClr val="8061A1"/>
            </a:solidFill>
          </p:spPr>
          <p:txBody>
            <a:bodyPr wrap="square" lIns="0" tIns="0" rIns="0" bIns="0" rtlCol="0"/>
            <a:lstStyle/>
            <a:p>
              <a:pPr defTabSz="686532"/>
              <a:endParaRPr sz="1351" kern="0">
                <a:solidFill>
                  <a:sysClr val="windowText" lastClr="000000"/>
                </a:solidFill>
              </a:endParaRPr>
            </a:p>
          </p:txBody>
        </p:sp>
      </p:grpSp>
      <p:sp>
        <p:nvSpPr>
          <p:cNvPr id="93" name="TextBox 92"/>
          <p:cNvSpPr txBox="1"/>
          <p:nvPr/>
        </p:nvSpPr>
        <p:spPr>
          <a:xfrm>
            <a:off x="777942" y="1222046"/>
            <a:ext cx="6763214" cy="369332"/>
          </a:xfrm>
          <a:prstGeom prst="rect">
            <a:avLst/>
          </a:prstGeom>
          <a:noFill/>
        </p:spPr>
        <p:txBody>
          <a:bodyPr wrap="square" rtlCol="0">
            <a:spAutoFit/>
          </a:bodyPr>
          <a:lstStyle/>
          <a:p>
            <a:r>
              <a:rPr lang="en-US" dirty="0" smtClean="0">
                <a:solidFill>
                  <a:schemeClr val="bg1"/>
                </a:solidFill>
              </a:rPr>
              <a:t>Content updated with gender-neutral language.</a:t>
            </a:r>
            <a:endParaRPr lang="en-US" dirty="0">
              <a:solidFill>
                <a:schemeClr val="bg1"/>
              </a:solidFill>
            </a:endParaRPr>
          </a:p>
        </p:txBody>
      </p:sp>
      <p:sp>
        <p:nvSpPr>
          <p:cNvPr id="104" name="TextBox 103"/>
          <p:cNvSpPr txBox="1"/>
          <p:nvPr/>
        </p:nvSpPr>
        <p:spPr>
          <a:xfrm>
            <a:off x="1123830" y="1858229"/>
            <a:ext cx="5488355" cy="369332"/>
          </a:xfrm>
          <a:prstGeom prst="rect">
            <a:avLst/>
          </a:prstGeom>
          <a:noFill/>
        </p:spPr>
        <p:txBody>
          <a:bodyPr wrap="square" rtlCol="0">
            <a:spAutoFit/>
          </a:bodyPr>
          <a:lstStyle/>
          <a:p>
            <a:r>
              <a:rPr lang="en-US" dirty="0" smtClean="0">
                <a:solidFill>
                  <a:schemeClr val="bg1"/>
                </a:solidFill>
              </a:rPr>
              <a:t>Minor updates to wording to enhance understanding.</a:t>
            </a:r>
            <a:endParaRPr lang="en-US" dirty="0">
              <a:solidFill>
                <a:schemeClr val="bg1"/>
              </a:solidFill>
            </a:endParaRPr>
          </a:p>
        </p:txBody>
      </p:sp>
      <p:sp>
        <p:nvSpPr>
          <p:cNvPr id="105" name="TextBox 104"/>
          <p:cNvSpPr txBox="1"/>
          <p:nvPr/>
        </p:nvSpPr>
        <p:spPr>
          <a:xfrm>
            <a:off x="1198855" y="2473804"/>
            <a:ext cx="5488355" cy="369332"/>
          </a:xfrm>
          <a:prstGeom prst="rect">
            <a:avLst/>
          </a:prstGeom>
          <a:noFill/>
        </p:spPr>
        <p:txBody>
          <a:bodyPr wrap="square" rtlCol="0">
            <a:spAutoFit/>
          </a:bodyPr>
          <a:lstStyle/>
          <a:p>
            <a:r>
              <a:rPr lang="en-US" dirty="0" smtClean="0">
                <a:solidFill>
                  <a:schemeClr val="bg1"/>
                </a:solidFill>
              </a:rPr>
              <a:t>Coding examples modified to improve clarity.</a:t>
            </a:r>
            <a:endParaRPr lang="en-US" dirty="0">
              <a:solidFill>
                <a:schemeClr val="bg1"/>
              </a:solidFill>
            </a:endParaRPr>
          </a:p>
        </p:txBody>
      </p:sp>
      <p:sp>
        <p:nvSpPr>
          <p:cNvPr id="106" name="TextBox 105"/>
          <p:cNvSpPr txBox="1"/>
          <p:nvPr/>
        </p:nvSpPr>
        <p:spPr>
          <a:xfrm>
            <a:off x="1077674" y="3121175"/>
            <a:ext cx="7456726" cy="369332"/>
          </a:xfrm>
          <a:prstGeom prst="rect">
            <a:avLst/>
          </a:prstGeom>
          <a:noFill/>
        </p:spPr>
        <p:txBody>
          <a:bodyPr wrap="square" rtlCol="0">
            <a:spAutoFit/>
          </a:bodyPr>
          <a:lstStyle/>
          <a:p>
            <a:r>
              <a:rPr lang="en-US" dirty="0" smtClean="0">
                <a:solidFill>
                  <a:schemeClr val="bg1"/>
                </a:solidFill>
              </a:rPr>
              <a:t>Quality Improvement and Evaluation System (QIES) was changed to </a:t>
            </a:r>
            <a:r>
              <a:rPr lang="en-US" dirty="0" err="1" smtClean="0">
                <a:solidFill>
                  <a:schemeClr val="bg1"/>
                </a:solidFill>
              </a:rPr>
              <a:t>iQIES</a:t>
            </a:r>
            <a:r>
              <a:rPr lang="en-US" dirty="0" smtClean="0">
                <a:solidFill>
                  <a:schemeClr val="bg1"/>
                </a:solidFill>
              </a:rPr>
              <a:t>.</a:t>
            </a:r>
            <a:endParaRPr lang="en-US" dirty="0">
              <a:solidFill>
                <a:schemeClr val="bg1"/>
              </a:solidFill>
            </a:endParaRPr>
          </a:p>
        </p:txBody>
      </p:sp>
      <p:sp>
        <p:nvSpPr>
          <p:cNvPr id="107" name="TextBox 106"/>
          <p:cNvSpPr txBox="1"/>
          <p:nvPr/>
        </p:nvSpPr>
        <p:spPr>
          <a:xfrm>
            <a:off x="734003" y="3734494"/>
            <a:ext cx="7952797" cy="483081"/>
          </a:xfrm>
          <a:prstGeom prst="rect">
            <a:avLst/>
          </a:prstGeom>
          <a:noFill/>
        </p:spPr>
        <p:txBody>
          <a:bodyPr wrap="square" rtlCol="0">
            <a:spAutoFit/>
          </a:bodyPr>
          <a:lstStyle/>
          <a:p>
            <a:pPr marL="9535" marR="357569" defTabSz="686532">
              <a:lnSpc>
                <a:spcPts val="1517"/>
              </a:lnSpc>
            </a:pPr>
            <a:r>
              <a:rPr lang="en-US" sz="1600" kern="0" dirty="0">
                <a:solidFill>
                  <a:srgbClr val="FFFFFF"/>
                </a:solidFill>
                <a:cs typeface="Arial"/>
              </a:rPr>
              <a:t>Revisions</a:t>
            </a:r>
            <a:r>
              <a:rPr lang="en-US" sz="1600" kern="0" spc="-34" dirty="0">
                <a:solidFill>
                  <a:srgbClr val="FFFFFF"/>
                </a:solidFill>
                <a:cs typeface="Arial"/>
              </a:rPr>
              <a:t> </a:t>
            </a:r>
            <a:r>
              <a:rPr lang="en-US" sz="1600" kern="0" dirty="0">
                <a:solidFill>
                  <a:srgbClr val="FFFFFF"/>
                </a:solidFill>
                <a:cs typeface="Arial"/>
              </a:rPr>
              <a:t>made</a:t>
            </a:r>
            <a:r>
              <a:rPr lang="en-US" sz="1600" kern="0" spc="-45" dirty="0">
                <a:solidFill>
                  <a:srgbClr val="FFFFFF"/>
                </a:solidFill>
                <a:cs typeface="Arial"/>
              </a:rPr>
              <a:t> </a:t>
            </a:r>
            <a:r>
              <a:rPr lang="en-US" sz="1600" kern="0" dirty="0">
                <a:solidFill>
                  <a:srgbClr val="FFFFFF"/>
                </a:solidFill>
                <a:cs typeface="Arial"/>
              </a:rPr>
              <a:t>pertaining</a:t>
            </a:r>
            <a:r>
              <a:rPr lang="en-US" sz="1600" kern="0" spc="-41" dirty="0">
                <a:solidFill>
                  <a:srgbClr val="FFFFFF"/>
                </a:solidFill>
                <a:cs typeface="Arial"/>
              </a:rPr>
              <a:t> </a:t>
            </a:r>
            <a:r>
              <a:rPr lang="en-US" sz="1600" kern="0" dirty="0">
                <a:solidFill>
                  <a:srgbClr val="FFFFFF"/>
                </a:solidFill>
                <a:cs typeface="Arial"/>
              </a:rPr>
              <a:t>to</a:t>
            </a:r>
            <a:r>
              <a:rPr lang="en-US" sz="1600" kern="0" spc="-15" dirty="0">
                <a:solidFill>
                  <a:srgbClr val="FFFFFF"/>
                </a:solidFill>
                <a:cs typeface="Arial"/>
              </a:rPr>
              <a:t> </a:t>
            </a:r>
            <a:r>
              <a:rPr lang="en-US" sz="1600" kern="0" dirty="0">
                <a:solidFill>
                  <a:srgbClr val="FFFFFF"/>
                </a:solidFill>
                <a:cs typeface="Arial"/>
              </a:rPr>
              <a:t>legal/proxy</a:t>
            </a:r>
            <a:r>
              <a:rPr lang="en-US" sz="1600" kern="0" spc="-41" dirty="0">
                <a:solidFill>
                  <a:srgbClr val="FFFFFF"/>
                </a:solidFill>
                <a:cs typeface="Arial"/>
              </a:rPr>
              <a:t> </a:t>
            </a:r>
            <a:r>
              <a:rPr lang="en-US" sz="1600" kern="0" dirty="0">
                <a:solidFill>
                  <a:srgbClr val="FFFFFF"/>
                </a:solidFill>
                <a:cs typeface="Arial"/>
              </a:rPr>
              <a:t>information</a:t>
            </a:r>
            <a:r>
              <a:rPr lang="en-US" sz="1600" kern="0" spc="-41" dirty="0">
                <a:solidFill>
                  <a:srgbClr val="FFFFFF"/>
                </a:solidFill>
                <a:cs typeface="Arial"/>
              </a:rPr>
              <a:t> </a:t>
            </a:r>
            <a:r>
              <a:rPr lang="en-US" sz="1600" kern="0" dirty="0">
                <a:solidFill>
                  <a:srgbClr val="FFFFFF"/>
                </a:solidFill>
                <a:cs typeface="Arial"/>
              </a:rPr>
              <a:t>for</a:t>
            </a:r>
            <a:r>
              <a:rPr lang="en-US" sz="1600" kern="0" spc="-23" dirty="0">
                <a:solidFill>
                  <a:srgbClr val="FFFFFF"/>
                </a:solidFill>
                <a:cs typeface="Arial"/>
              </a:rPr>
              <a:t> </a:t>
            </a:r>
            <a:r>
              <a:rPr lang="en-US" sz="1600" kern="0" dirty="0">
                <a:solidFill>
                  <a:srgbClr val="FFFFFF"/>
                </a:solidFill>
                <a:cs typeface="Arial"/>
              </a:rPr>
              <a:t>family</a:t>
            </a:r>
            <a:r>
              <a:rPr lang="en-US" sz="1600" kern="0" spc="-34" dirty="0">
                <a:solidFill>
                  <a:srgbClr val="FFFFFF"/>
                </a:solidFill>
                <a:cs typeface="Arial"/>
              </a:rPr>
              <a:t> </a:t>
            </a:r>
            <a:r>
              <a:rPr lang="en-US" sz="1600" kern="0" spc="-8" dirty="0">
                <a:solidFill>
                  <a:srgbClr val="FFFFFF"/>
                </a:solidFill>
                <a:cs typeface="Arial"/>
              </a:rPr>
              <a:t>member,</a:t>
            </a:r>
            <a:r>
              <a:rPr lang="en-US" sz="1600" kern="0" spc="-41" dirty="0">
                <a:solidFill>
                  <a:srgbClr val="FFFFFF"/>
                </a:solidFill>
                <a:cs typeface="Arial"/>
              </a:rPr>
              <a:t> </a:t>
            </a:r>
            <a:r>
              <a:rPr lang="en-US" sz="1600" kern="0" dirty="0">
                <a:solidFill>
                  <a:srgbClr val="FFFFFF"/>
                </a:solidFill>
                <a:cs typeface="Arial"/>
              </a:rPr>
              <a:t>significant</a:t>
            </a:r>
            <a:r>
              <a:rPr lang="en-US" sz="1600" kern="0" spc="-45" dirty="0">
                <a:solidFill>
                  <a:srgbClr val="FFFFFF"/>
                </a:solidFill>
                <a:cs typeface="Arial"/>
              </a:rPr>
              <a:t> </a:t>
            </a:r>
            <a:r>
              <a:rPr lang="en-US" sz="1600" kern="0" spc="-8" dirty="0">
                <a:solidFill>
                  <a:srgbClr val="FFFFFF"/>
                </a:solidFill>
                <a:cs typeface="Arial"/>
              </a:rPr>
              <a:t>other, </a:t>
            </a:r>
            <a:r>
              <a:rPr lang="en-US" sz="1600" kern="0" dirty="0">
                <a:solidFill>
                  <a:srgbClr val="FFFFFF"/>
                </a:solidFill>
                <a:cs typeface="Arial"/>
              </a:rPr>
              <a:t>and/or</a:t>
            </a:r>
            <a:r>
              <a:rPr lang="en-US" sz="1600" kern="0" spc="-49" dirty="0">
                <a:solidFill>
                  <a:srgbClr val="FFFFFF"/>
                </a:solidFill>
                <a:cs typeface="Arial"/>
              </a:rPr>
              <a:t> </a:t>
            </a:r>
            <a:r>
              <a:rPr lang="en-US" sz="1600" kern="0" dirty="0">
                <a:solidFill>
                  <a:srgbClr val="FFFFFF"/>
                </a:solidFill>
                <a:cs typeface="Arial"/>
              </a:rPr>
              <a:t>guardian/legally</a:t>
            </a:r>
            <a:r>
              <a:rPr lang="en-US" sz="1600" kern="0" spc="-53" dirty="0">
                <a:solidFill>
                  <a:srgbClr val="FFFFFF"/>
                </a:solidFill>
                <a:cs typeface="Arial"/>
              </a:rPr>
              <a:t> </a:t>
            </a:r>
            <a:r>
              <a:rPr lang="en-US" sz="1600" kern="0" dirty="0">
                <a:solidFill>
                  <a:srgbClr val="FFFFFF"/>
                </a:solidFill>
                <a:cs typeface="Arial"/>
              </a:rPr>
              <a:t>authorized</a:t>
            </a:r>
            <a:r>
              <a:rPr lang="en-US" sz="1600" kern="0" spc="-49" dirty="0">
                <a:solidFill>
                  <a:srgbClr val="FFFFFF"/>
                </a:solidFill>
                <a:cs typeface="Arial"/>
              </a:rPr>
              <a:t> </a:t>
            </a:r>
            <a:r>
              <a:rPr lang="en-US" sz="1600" kern="0" dirty="0">
                <a:solidFill>
                  <a:srgbClr val="FFFFFF"/>
                </a:solidFill>
                <a:cs typeface="Arial"/>
              </a:rPr>
              <a:t>representative</a:t>
            </a:r>
            <a:r>
              <a:rPr lang="en-US" sz="1600" kern="0" spc="-45" dirty="0">
                <a:solidFill>
                  <a:srgbClr val="FFFFFF"/>
                </a:solidFill>
                <a:cs typeface="Arial"/>
              </a:rPr>
              <a:t> </a:t>
            </a:r>
            <a:r>
              <a:rPr lang="en-US" sz="1600" kern="0" dirty="0">
                <a:solidFill>
                  <a:srgbClr val="FFFFFF"/>
                </a:solidFill>
                <a:cs typeface="Arial"/>
              </a:rPr>
              <a:t>to</a:t>
            </a:r>
            <a:r>
              <a:rPr lang="en-US" sz="1600" kern="0" spc="-19" dirty="0">
                <a:solidFill>
                  <a:srgbClr val="FFFFFF"/>
                </a:solidFill>
                <a:cs typeface="Arial"/>
              </a:rPr>
              <a:t> </a:t>
            </a:r>
            <a:r>
              <a:rPr lang="en-US" sz="1600" kern="0" dirty="0">
                <a:solidFill>
                  <a:srgbClr val="FFFFFF"/>
                </a:solidFill>
                <a:cs typeface="Arial"/>
              </a:rPr>
              <a:t>provide</a:t>
            </a:r>
            <a:r>
              <a:rPr lang="en-US" sz="1600" kern="0" spc="-34" dirty="0">
                <a:solidFill>
                  <a:srgbClr val="FFFFFF"/>
                </a:solidFill>
                <a:cs typeface="Arial"/>
              </a:rPr>
              <a:t> </a:t>
            </a:r>
            <a:r>
              <a:rPr lang="en-US" sz="1600" kern="0" spc="-8" dirty="0">
                <a:solidFill>
                  <a:srgbClr val="FFFFFF"/>
                </a:solidFill>
                <a:cs typeface="Arial"/>
              </a:rPr>
              <a:t>consistency.</a:t>
            </a:r>
            <a:endParaRPr lang="en-US" sz="1600" kern="0" dirty="0">
              <a:solidFill>
                <a:sysClr val="windowText" lastClr="000000"/>
              </a:solidFill>
              <a:cs typeface="Arial"/>
            </a:endParaRPr>
          </a:p>
        </p:txBody>
      </p:sp>
      <p:sp>
        <p:nvSpPr>
          <p:cNvPr id="108" name="object 39"/>
          <p:cNvSpPr txBox="1">
            <a:spLocks/>
          </p:cNvSpPr>
          <p:nvPr/>
        </p:nvSpPr>
        <p:spPr>
          <a:xfrm>
            <a:off x="240232" y="4339235"/>
            <a:ext cx="5322368" cy="15606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535" defTabSz="686532">
              <a:lnSpc>
                <a:spcPts val="1235"/>
              </a:lnSpc>
            </a:pPr>
            <a:r>
              <a:rPr lang="en-US" sz="1200" kern="0" dirty="0" smtClean="0"/>
              <a:t>Understanding</a:t>
            </a:r>
            <a:r>
              <a:rPr lang="en-US" sz="1200" kern="0" spc="-49" dirty="0" smtClean="0"/>
              <a:t> </a:t>
            </a:r>
            <a:r>
              <a:rPr lang="en-US" sz="1200" kern="0" dirty="0" smtClean="0"/>
              <a:t>Changes</a:t>
            </a:r>
            <a:r>
              <a:rPr lang="en-US" sz="1200" kern="0" spc="-30" dirty="0" smtClean="0"/>
              <a:t> </a:t>
            </a:r>
            <a:r>
              <a:rPr lang="en-US" sz="1200" kern="0" dirty="0" smtClean="0"/>
              <a:t>to</a:t>
            </a:r>
            <a:r>
              <a:rPr lang="en-US" sz="1200" kern="0" spc="-23" dirty="0" smtClean="0"/>
              <a:t> </a:t>
            </a:r>
            <a:r>
              <a:rPr lang="en-US" sz="1200" kern="0" dirty="0" smtClean="0"/>
              <a:t>the</a:t>
            </a:r>
            <a:r>
              <a:rPr lang="en-US" sz="1200" kern="0" spc="-30" dirty="0" smtClean="0"/>
              <a:t> </a:t>
            </a:r>
            <a:r>
              <a:rPr lang="en-US" sz="1200" kern="0" dirty="0" smtClean="0"/>
              <a:t>MDS</a:t>
            </a:r>
            <a:r>
              <a:rPr lang="en-US" sz="1200" kern="0" spc="-26" dirty="0" smtClean="0"/>
              <a:t> </a:t>
            </a:r>
            <a:r>
              <a:rPr lang="en-US" sz="1200" kern="0" dirty="0" smtClean="0"/>
              <a:t>3.0</a:t>
            </a:r>
            <a:r>
              <a:rPr lang="en-US" sz="1200" kern="0" spc="-38" dirty="0" smtClean="0"/>
              <a:t> </a:t>
            </a:r>
            <a:r>
              <a:rPr lang="en-US" sz="1200" kern="0" dirty="0" smtClean="0"/>
              <a:t>RAI</a:t>
            </a:r>
            <a:r>
              <a:rPr lang="en-US" sz="1200" kern="0" spc="15" dirty="0" smtClean="0"/>
              <a:t> </a:t>
            </a:r>
            <a:r>
              <a:rPr lang="en-US" sz="1200" kern="0" spc="-8" dirty="0" smtClean="0"/>
              <a:t>v1.18.11</a:t>
            </a:r>
            <a:endParaRPr lang="en-US" sz="1200" kern="0" spc="-8" dirty="0"/>
          </a:p>
        </p:txBody>
      </p:sp>
    </p:spTree>
    <p:extLst>
      <p:ext uri="{BB962C8B-B14F-4D97-AF65-F5344CB8AC3E}">
        <p14:creationId xmlns:p14="http://schemas.microsoft.com/office/powerpoint/2010/main" val="89213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changes?</a:t>
            </a:r>
            <a:endParaRPr lang="en-US" dirty="0"/>
          </a:p>
        </p:txBody>
      </p:sp>
      <p:sp>
        <p:nvSpPr>
          <p:cNvPr id="3" name="Content Placeholder 2"/>
          <p:cNvSpPr>
            <a:spLocks noGrp="1"/>
          </p:cNvSpPr>
          <p:nvPr>
            <p:ph idx="1"/>
          </p:nvPr>
        </p:nvSpPr>
        <p:spPr>
          <a:xfrm>
            <a:off x="457200" y="1063228"/>
            <a:ext cx="3429000" cy="3394472"/>
          </a:xfrm>
        </p:spPr>
        <p:txBody>
          <a:bodyPr/>
          <a:lstStyle/>
          <a:p>
            <a:pPr marL="0" indent="0">
              <a:buNone/>
            </a:pPr>
            <a:r>
              <a:rPr lang="en-US" dirty="0" smtClean="0"/>
              <a:t>Revisions to Chapter Guidance</a:t>
            </a:r>
          </a:p>
          <a:p>
            <a:r>
              <a:rPr lang="en-US" dirty="0" smtClean="0"/>
              <a:t>Chapter 1</a:t>
            </a:r>
          </a:p>
          <a:p>
            <a:r>
              <a:rPr lang="en-US" dirty="0" smtClean="0"/>
              <a:t>Chapter 2</a:t>
            </a:r>
          </a:p>
          <a:p>
            <a:r>
              <a:rPr lang="en-US" dirty="0" smtClean="0"/>
              <a:t>Chapter 4</a:t>
            </a:r>
            <a:endParaRPr lang="en-US" dirty="0"/>
          </a:p>
        </p:txBody>
      </p:sp>
      <p:sp>
        <p:nvSpPr>
          <p:cNvPr id="4" name="Rectangle 3"/>
          <p:cNvSpPr/>
          <p:nvPr/>
        </p:nvSpPr>
        <p:spPr>
          <a:xfrm>
            <a:off x="4764795" y="1733550"/>
            <a:ext cx="4267200" cy="3477875"/>
          </a:xfrm>
          <a:prstGeom prst="rect">
            <a:avLst/>
          </a:prstGeom>
        </p:spPr>
        <p:txBody>
          <a:bodyPr wrap="square" numCol="2">
            <a:spAutoFit/>
          </a:bodyPr>
          <a:lstStyle/>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A</a:t>
            </a:r>
          </a:p>
          <a:p>
            <a:pPr marL="285750" lvl="0" indent="-285750">
              <a:buFont typeface="Arial" panose="020B0604020202020204" pitchFamily="34" charset="0"/>
              <a:buChar char="•"/>
            </a:pPr>
            <a:r>
              <a:rPr lang="en-US" sz="2000" dirty="0">
                <a:solidFill>
                  <a:srgbClr val="043A63"/>
                </a:solidFill>
              </a:rPr>
              <a:t>Section B</a:t>
            </a:r>
          </a:p>
          <a:p>
            <a:pPr marL="285750" lvl="0" indent="-285750">
              <a:buFont typeface="Arial" panose="020B0604020202020204" pitchFamily="34" charset="0"/>
              <a:buChar char="•"/>
            </a:pPr>
            <a:r>
              <a:rPr lang="en-US" sz="2000" dirty="0">
                <a:solidFill>
                  <a:srgbClr val="043A63"/>
                </a:solidFill>
              </a:rPr>
              <a:t>Section C</a:t>
            </a:r>
          </a:p>
          <a:p>
            <a:pPr marL="285750" lvl="0" indent="-285750">
              <a:buFont typeface="Arial" panose="020B0604020202020204" pitchFamily="34" charset="0"/>
              <a:buChar char="•"/>
            </a:pPr>
            <a:r>
              <a:rPr lang="en-US" sz="2000" dirty="0">
                <a:solidFill>
                  <a:srgbClr val="043A63"/>
                </a:solidFill>
              </a:rPr>
              <a:t>Section D</a:t>
            </a:r>
          </a:p>
          <a:p>
            <a:pPr marL="285750" lvl="0" indent="-285750">
              <a:buFont typeface="Arial" panose="020B0604020202020204" pitchFamily="34" charset="0"/>
              <a:buChar char="•"/>
            </a:pPr>
            <a:r>
              <a:rPr lang="en-US" sz="2000" dirty="0">
                <a:solidFill>
                  <a:srgbClr val="043A63"/>
                </a:solidFill>
              </a:rPr>
              <a:t>Section F</a:t>
            </a:r>
          </a:p>
          <a:p>
            <a:pPr marL="285750" lvl="0" indent="-285750">
              <a:buFont typeface="Arial" panose="020B0604020202020204" pitchFamily="34" charset="0"/>
              <a:buChar char="•"/>
            </a:pPr>
            <a:r>
              <a:rPr lang="en-US" sz="2000" dirty="0">
                <a:solidFill>
                  <a:srgbClr val="043A63"/>
                </a:solidFill>
              </a:rPr>
              <a:t>Section GG</a:t>
            </a: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H</a:t>
            </a: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endParaRPr lang="en-US" sz="2000" dirty="0" smtClean="0">
              <a:solidFill>
                <a:srgbClr val="043A63"/>
              </a:solidFill>
            </a:endParaRPr>
          </a:p>
          <a:p>
            <a:pPr lvl="0"/>
            <a:endParaRPr lang="en-US" sz="2000" dirty="0" smtClean="0">
              <a:solidFill>
                <a:srgbClr val="043A63"/>
              </a:solidFill>
            </a:endParaRPr>
          </a:p>
          <a:p>
            <a:pPr marL="285750" lvl="0" indent="-285750">
              <a:buFont typeface="Arial" panose="020B0604020202020204" pitchFamily="34" charset="0"/>
              <a:buChar char="•"/>
            </a:pPr>
            <a:endParaRPr lang="en-US" sz="2000" dirty="0">
              <a:solidFill>
                <a:srgbClr val="043A63"/>
              </a:solidFill>
            </a:endParaRPr>
          </a:p>
          <a:p>
            <a:pPr marL="285750" lvl="0" indent="-285750">
              <a:buFont typeface="Arial" panose="020B0604020202020204" pitchFamily="34" charset="0"/>
              <a:buChar char="•"/>
            </a:pPr>
            <a:r>
              <a:rPr lang="en-US" sz="2000" dirty="0" smtClean="0">
                <a:solidFill>
                  <a:srgbClr val="043A63"/>
                </a:solidFill>
              </a:rPr>
              <a:t>Section </a:t>
            </a:r>
            <a:r>
              <a:rPr lang="en-US" sz="2000" dirty="0">
                <a:solidFill>
                  <a:srgbClr val="043A63"/>
                </a:solidFill>
              </a:rPr>
              <a:t>I</a:t>
            </a:r>
          </a:p>
          <a:p>
            <a:pPr marL="285750" lvl="0" indent="-285750">
              <a:buFont typeface="Arial" panose="020B0604020202020204" pitchFamily="34" charset="0"/>
              <a:buChar char="•"/>
            </a:pPr>
            <a:r>
              <a:rPr lang="en-US" sz="2000" dirty="0">
                <a:solidFill>
                  <a:srgbClr val="043A63"/>
                </a:solidFill>
              </a:rPr>
              <a:t>Section J</a:t>
            </a:r>
          </a:p>
          <a:p>
            <a:pPr marL="285750" lvl="0" indent="-285750">
              <a:buFont typeface="Arial" panose="020B0604020202020204" pitchFamily="34" charset="0"/>
              <a:buChar char="•"/>
            </a:pPr>
            <a:r>
              <a:rPr lang="en-US" sz="2000" dirty="0">
                <a:solidFill>
                  <a:srgbClr val="043A63"/>
                </a:solidFill>
              </a:rPr>
              <a:t>Section K</a:t>
            </a:r>
          </a:p>
          <a:p>
            <a:pPr marL="285750" lvl="0" indent="-285750">
              <a:buFont typeface="Arial" panose="020B0604020202020204" pitchFamily="34" charset="0"/>
              <a:buChar char="•"/>
            </a:pPr>
            <a:r>
              <a:rPr lang="en-US" sz="2000" dirty="0">
                <a:solidFill>
                  <a:srgbClr val="043A63"/>
                </a:solidFill>
              </a:rPr>
              <a:t>Section M</a:t>
            </a:r>
          </a:p>
          <a:p>
            <a:pPr marL="285750" lvl="0" indent="-285750">
              <a:buFont typeface="Arial" panose="020B0604020202020204" pitchFamily="34" charset="0"/>
              <a:buChar char="•"/>
            </a:pPr>
            <a:r>
              <a:rPr lang="en-US" sz="2000" dirty="0">
                <a:solidFill>
                  <a:srgbClr val="043A63"/>
                </a:solidFill>
              </a:rPr>
              <a:t>Section N</a:t>
            </a:r>
          </a:p>
          <a:p>
            <a:pPr marL="285750" lvl="0" indent="-285750">
              <a:buFont typeface="Arial" panose="020B0604020202020204" pitchFamily="34" charset="0"/>
              <a:buChar char="•"/>
            </a:pPr>
            <a:r>
              <a:rPr lang="en-US" sz="2000" dirty="0">
                <a:solidFill>
                  <a:srgbClr val="043A63"/>
                </a:solidFill>
              </a:rPr>
              <a:t>Section O</a:t>
            </a:r>
          </a:p>
          <a:p>
            <a:pPr marL="285750" lvl="0" indent="-285750">
              <a:buFont typeface="Arial" panose="020B0604020202020204" pitchFamily="34" charset="0"/>
              <a:buChar char="•"/>
            </a:pPr>
            <a:r>
              <a:rPr lang="en-US" sz="2000" dirty="0">
                <a:solidFill>
                  <a:srgbClr val="043A63"/>
                </a:solidFill>
              </a:rPr>
              <a:t>Section Q</a:t>
            </a:r>
          </a:p>
        </p:txBody>
      </p:sp>
      <p:sp>
        <p:nvSpPr>
          <p:cNvPr id="5" name="TextBox 4"/>
          <p:cNvSpPr txBox="1"/>
          <p:nvPr/>
        </p:nvSpPr>
        <p:spPr>
          <a:xfrm>
            <a:off x="4764795" y="1061763"/>
            <a:ext cx="4038600" cy="984885"/>
          </a:xfrm>
          <a:prstGeom prst="rect">
            <a:avLst/>
          </a:prstGeom>
          <a:noFill/>
        </p:spPr>
        <p:txBody>
          <a:bodyPr wrap="square" rtlCol="0">
            <a:spAutoFit/>
          </a:bodyPr>
          <a:lstStyle/>
          <a:p>
            <a:r>
              <a:rPr lang="en-US" sz="2000" dirty="0">
                <a:solidFill>
                  <a:srgbClr val="043A63"/>
                </a:solidFill>
              </a:rPr>
              <a:t>Revised Data Elements and/or New/Revised Guidance in Chapter 3</a:t>
            </a:r>
          </a:p>
          <a:p>
            <a:endParaRPr lang="en-US" dirty="0"/>
          </a:p>
        </p:txBody>
      </p:sp>
    </p:spTree>
    <p:extLst>
      <p:ext uri="{BB962C8B-B14F-4D97-AF65-F5344CB8AC3E}">
        <p14:creationId xmlns:p14="http://schemas.microsoft.com/office/powerpoint/2010/main" val="1453096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 Hearing, Speech, and Vision</a:t>
            </a:r>
            <a:endParaRPr lang="en-US" dirty="0"/>
          </a:p>
        </p:txBody>
      </p:sp>
      <p:pic>
        <p:nvPicPr>
          <p:cNvPr id="3" name="Picture 2" title="icon of an ear listen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97" y="944156"/>
            <a:ext cx="2957500" cy="2957500"/>
          </a:xfrm>
          <a:prstGeom prst="rect">
            <a:avLst/>
          </a:prstGeom>
        </p:spPr>
      </p:pic>
      <p:pic>
        <p:nvPicPr>
          <p:cNvPr id="4" name="Picture 3" title="icon of an ey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337" y="944156"/>
            <a:ext cx="3042699" cy="3042699"/>
          </a:xfrm>
          <a:prstGeom prst="rect">
            <a:avLst/>
          </a:prstGeom>
        </p:spPr>
      </p:pic>
      <p:pic>
        <p:nvPicPr>
          <p:cNvPr id="5" name="Picture 4" title="icon of a person's head with a speech bubb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397" y="944156"/>
            <a:ext cx="2997205" cy="2997205"/>
          </a:xfrm>
          <a:prstGeom prst="rect">
            <a:avLst/>
          </a:prstGeom>
        </p:spPr>
      </p:pic>
    </p:spTree>
    <p:extLst>
      <p:ext uri="{BB962C8B-B14F-4D97-AF65-F5344CB8AC3E}">
        <p14:creationId xmlns:p14="http://schemas.microsoft.com/office/powerpoint/2010/main" val="1737899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Intent of Section B</a:t>
            </a:r>
            <a:endParaRPr lang="en-US" dirty="0"/>
          </a:p>
        </p:txBody>
      </p:sp>
      <p:sp>
        <p:nvSpPr>
          <p:cNvPr id="3" name="Content Placeholder 2"/>
          <p:cNvSpPr>
            <a:spLocks noGrp="1"/>
          </p:cNvSpPr>
          <p:nvPr>
            <p:ph idx="1"/>
          </p:nvPr>
        </p:nvSpPr>
        <p:spPr/>
        <p:txBody>
          <a:bodyPr/>
          <a:lstStyle/>
          <a:p>
            <a:r>
              <a:rPr lang="en-US" dirty="0" smtClean="0">
                <a:solidFill>
                  <a:srgbClr val="000000"/>
                </a:solidFill>
                <a:latin typeface="+mj-lt"/>
              </a:rPr>
              <a:t>To </a:t>
            </a:r>
            <a:r>
              <a:rPr lang="en-US" dirty="0">
                <a:solidFill>
                  <a:srgbClr val="000000"/>
                </a:solidFill>
                <a:latin typeface="+mj-lt"/>
              </a:rPr>
              <a:t>document </a:t>
            </a:r>
            <a:r>
              <a:rPr lang="en-US" i="1" dirty="0">
                <a:solidFill>
                  <a:srgbClr val="8A0000"/>
                </a:solidFill>
                <a:latin typeface="+mj-lt"/>
              </a:rPr>
              <a:t>whether the resident is comatose, </a:t>
            </a:r>
            <a:r>
              <a:rPr lang="en-US" dirty="0">
                <a:solidFill>
                  <a:srgbClr val="000000"/>
                </a:solidFill>
                <a:latin typeface="+mj-lt"/>
              </a:rPr>
              <a:t>the resident’s ability to hear (with assistive hearing devices, if they are used), understand, and communicate with others</a:t>
            </a:r>
            <a:r>
              <a:rPr lang="en-US" i="1" dirty="0">
                <a:solidFill>
                  <a:srgbClr val="8A0000"/>
                </a:solidFill>
                <a:latin typeface="+mj-lt"/>
              </a:rPr>
              <a:t>, and the resident’s ability to see objects nearby in their environment. </a:t>
            </a:r>
            <a:endParaRPr lang="en-US" dirty="0">
              <a:latin typeface="+mj-lt"/>
            </a:endParaRPr>
          </a:p>
        </p:txBody>
      </p:sp>
    </p:spTree>
    <p:extLst>
      <p:ext uri="{BB962C8B-B14F-4D97-AF65-F5344CB8AC3E}">
        <p14:creationId xmlns:p14="http://schemas.microsoft.com/office/powerpoint/2010/main" val="559725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Updates to:</a:t>
            </a:r>
            <a:endParaRPr lang="en-US" dirty="0"/>
          </a:p>
        </p:txBody>
      </p:sp>
      <p:sp>
        <p:nvSpPr>
          <p:cNvPr id="3" name="Content Placeholder 2"/>
          <p:cNvSpPr>
            <a:spLocks noGrp="1"/>
          </p:cNvSpPr>
          <p:nvPr>
            <p:ph idx="1"/>
          </p:nvPr>
        </p:nvSpPr>
        <p:spPr/>
        <p:txBody>
          <a:bodyPr>
            <a:normAutofit fontScale="92500" lnSpcReduction="20000"/>
          </a:bodyPr>
          <a:lstStyle/>
          <a:p>
            <a:r>
              <a:rPr lang="en-US" dirty="0"/>
              <a:t>B0100 - Comatose</a:t>
            </a:r>
          </a:p>
          <a:p>
            <a:r>
              <a:rPr lang="en-US" dirty="0"/>
              <a:t>B0200 - Hearing</a:t>
            </a:r>
          </a:p>
          <a:p>
            <a:r>
              <a:rPr lang="en-US" dirty="0"/>
              <a:t>B0300 - Hearing Aid</a:t>
            </a:r>
          </a:p>
          <a:p>
            <a:r>
              <a:rPr lang="en-US" dirty="0"/>
              <a:t>B0600 – Speech Clarity</a:t>
            </a:r>
          </a:p>
          <a:p>
            <a:r>
              <a:rPr lang="en-US" dirty="0"/>
              <a:t>B0700 – Makes Self Understood</a:t>
            </a:r>
          </a:p>
          <a:p>
            <a:r>
              <a:rPr lang="en-US" dirty="0"/>
              <a:t>B0800 – Ability to Understand Others</a:t>
            </a:r>
          </a:p>
          <a:p>
            <a:r>
              <a:rPr lang="en-US" dirty="0"/>
              <a:t>B1000 – Vision</a:t>
            </a:r>
          </a:p>
          <a:p>
            <a:r>
              <a:rPr lang="en-US" dirty="0"/>
              <a:t>B1200 – Corrective Lenses</a:t>
            </a:r>
          </a:p>
        </p:txBody>
      </p:sp>
      <p:sp>
        <p:nvSpPr>
          <p:cNvPr id="4" name="Horizontal Scroll 3" title="Image of a scroll reading &quot;Examples added&quot;"/>
          <p:cNvSpPr/>
          <p:nvPr/>
        </p:nvSpPr>
        <p:spPr>
          <a:xfrm rot="20600900">
            <a:off x="5074366" y="572090"/>
            <a:ext cx="3167867" cy="1842512"/>
          </a:xfrm>
          <a:prstGeom prst="horizontalScroll">
            <a:avLst/>
          </a:prstGeom>
          <a:solidFill>
            <a:srgbClr val="9BB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Examples added</a:t>
            </a:r>
            <a:endParaRPr lang="en-US" sz="3600" dirty="0"/>
          </a:p>
        </p:txBody>
      </p:sp>
    </p:spTree>
    <p:extLst>
      <p:ext uri="{BB962C8B-B14F-4D97-AF65-F5344CB8AC3E}">
        <p14:creationId xmlns:p14="http://schemas.microsoft.com/office/powerpoint/2010/main" val="971539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8954"/>
            <a:ext cx="8229600" cy="857250"/>
          </a:xfrm>
        </p:spPr>
        <p:txBody>
          <a:bodyPr/>
          <a:lstStyle/>
          <a:p>
            <a:r>
              <a:rPr lang="en-US" dirty="0" smtClean="0"/>
              <a:t>Section B – Health Literacy</a:t>
            </a:r>
            <a:endParaRPr lang="en-US" dirty="0"/>
          </a:p>
        </p:txBody>
      </p:sp>
      <p:sp>
        <p:nvSpPr>
          <p:cNvPr id="5" name="Content Placeholder 4"/>
          <p:cNvSpPr>
            <a:spLocks noGrp="1"/>
          </p:cNvSpPr>
          <p:nvPr>
            <p:ph idx="1"/>
          </p:nvPr>
        </p:nvSpPr>
        <p:spPr>
          <a:xfrm>
            <a:off x="217602" y="3014061"/>
            <a:ext cx="8229600" cy="1310289"/>
          </a:xfrm>
        </p:spPr>
        <p:txBody>
          <a:bodyPr>
            <a:normAutofit lnSpcReduction="10000"/>
          </a:bodyPr>
          <a:lstStyle/>
          <a:p>
            <a:pPr marL="0" indent="0">
              <a:buNone/>
            </a:pPr>
            <a:r>
              <a:rPr lang="en-US" sz="2000" b="1" dirty="0">
                <a:solidFill>
                  <a:srgbClr val="8A0000"/>
                </a:solidFill>
              </a:rPr>
              <a:t>DEFINITION - Health Literacy </a:t>
            </a:r>
            <a:endParaRPr lang="en-US" sz="2000" dirty="0">
              <a:solidFill>
                <a:srgbClr val="8A0000"/>
              </a:solidFill>
            </a:endParaRPr>
          </a:p>
          <a:p>
            <a:r>
              <a:rPr lang="en-US" sz="2000" i="1" dirty="0">
                <a:solidFill>
                  <a:srgbClr val="8A0000"/>
                </a:solidFill>
              </a:rPr>
              <a:t>Health literacy is the degree to which individuals have the capacity to obtain, process, and understand basic health information and services needed to make appropriate health decisions. </a:t>
            </a:r>
            <a:endParaRPr lang="en-US" sz="2000" dirty="0"/>
          </a:p>
          <a:p>
            <a:endParaRPr lang="en-US" sz="2000" dirty="0"/>
          </a:p>
        </p:txBody>
      </p:sp>
      <p:pic>
        <p:nvPicPr>
          <p:cNvPr id="6" name="Picture 5" title="B1300 Health Literacy Coding Sheet Image"/>
          <p:cNvPicPr>
            <a:picLocks noChangeAspect="1"/>
          </p:cNvPicPr>
          <p:nvPr/>
        </p:nvPicPr>
        <p:blipFill rotWithShape="1">
          <a:blip r:embed="rId2"/>
          <a:srcRect l="11250" t="30001" r="49167" b="44814"/>
          <a:stretch/>
        </p:blipFill>
        <p:spPr>
          <a:xfrm>
            <a:off x="217602" y="590550"/>
            <a:ext cx="8458200" cy="2422922"/>
          </a:xfrm>
          <a:prstGeom prst="rect">
            <a:avLst/>
          </a:prstGeom>
        </p:spPr>
      </p:pic>
      <p:sp>
        <p:nvSpPr>
          <p:cNvPr id="7" name="6-Point Star 6" title="star icon reading new"/>
          <p:cNvSpPr/>
          <p:nvPr/>
        </p:nvSpPr>
        <p:spPr>
          <a:xfrm rot="20288924">
            <a:off x="6520989" y="2001007"/>
            <a:ext cx="1371600" cy="1320056"/>
          </a:xfrm>
          <a:prstGeom prst="star6">
            <a:avLst/>
          </a:prstGeom>
          <a:solidFill>
            <a:srgbClr val="9BB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a:t>
            </a:r>
            <a:endParaRPr lang="en-US" dirty="0"/>
          </a:p>
        </p:txBody>
      </p:sp>
    </p:spTree>
    <p:extLst>
      <p:ext uri="{BB962C8B-B14F-4D97-AF65-F5344CB8AC3E}">
        <p14:creationId xmlns:p14="http://schemas.microsoft.com/office/powerpoint/2010/main" val="36382576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e971fbd-848f-43d6-ba46-e1dc74f1ee5d">YTHJMCQMW44X-16-238</_dlc_DocId>
    <_dlc_DocIdUrl xmlns="7e971fbd-848f-43d6-ba46-e1dc74f1ee5d">
      <Url>http://wvminet/commresources/_layouts/DocIdRedir.aspx?ID=YTHJMCQMW44X-16-238</Url>
      <Description>YTHJMCQMW44X-16-238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6747BB0B34E4D971874B7CDC5AB3B" ma:contentTypeVersion="1" ma:contentTypeDescription="Create a new document." ma:contentTypeScope="" ma:versionID="e1190e4e2cb559c1b3029bc8f3c4341e">
  <xsd:schema xmlns:xsd="http://www.w3.org/2001/XMLSchema" xmlns:xs="http://www.w3.org/2001/XMLSchema" xmlns:p="http://schemas.microsoft.com/office/2006/metadata/properties" xmlns:ns2="7e971fbd-848f-43d6-ba46-e1dc74f1ee5d" targetNamespace="http://schemas.microsoft.com/office/2006/metadata/properties" ma:root="true" ma:fieldsID="da29fa360399ee5123d799c73d1202cf" ns2:_="">
    <xsd:import namespace="7e971fbd-848f-43d6-ba46-e1dc74f1ee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1fbd-848f-43d6-ba46-e1dc74f1ee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CC8939-3830-4F05-91B4-8D94A4F4B64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e971fbd-848f-43d6-ba46-e1dc74f1ee5d"/>
    <ds:schemaRef ds:uri="http://www.w3.org/XML/1998/namespace"/>
    <ds:schemaRef ds:uri="http://purl.org/dc/dcmitype/"/>
  </ds:schemaRefs>
</ds:datastoreItem>
</file>

<file path=customXml/itemProps2.xml><?xml version="1.0" encoding="utf-8"?>
<ds:datastoreItem xmlns:ds="http://schemas.openxmlformats.org/officeDocument/2006/customXml" ds:itemID="{72C40DF3-C42E-49E3-A44A-524CBF55C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1fbd-848f-43d6-ba46-e1dc74f1e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BB2974-FA87-4782-BBDF-9611C07FC050}">
  <ds:schemaRefs>
    <ds:schemaRef ds:uri="http://schemas.microsoft.com/sharepoint/events"/>
  </ds:schemaRefs>
</ds:datastoreItem>
</file>

<file path=customXml/itemProps4.xml><?xml version="1.0" encoding="utf-8"?>
<ds:datastoreItem xmlns:ds="http://schemas.openxmlformats.org/officeDocument/2006/customXml" ds:itemID="{D0DF5FFF-85D2-4C9B-A1BE-D9F93E5FFA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QI 1</Template>
  <TotalTime>1918</TotalTime>
  <Words>3357</Words>
  <Application>Microsoft Office PowerPoint</Application>
  <PresentationFormat>On-screen Show (16:9)</PresentationFormat>
  <Paragraphs>213</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Calibri</vt:lpstr>
      <vt:lpstr>Times New Roman</vt:lpstr>
      <vt:lpstr>Wingdings</vt:lpstr>
      <vt:lpstr>Office Theme</vt:lpstr>
      <vt:lpstr>MDS Changes are Coming</vt:lpstr>
      <vt:lpstr>Helpful Links</vt:lpstr>
      <vt:lpstr>CMS Library of Training Videos</vt:lpstr>
      <vt:lpstr>Global Changes to the MDS 3.0 RAI Manual</vt:lpstr>
      <vt:lpstr>Where are the changes?</vt:lpstr>
      <vt:lpstr>Section B – Hearing, Speech, and Vision</vt:lpstr>
      <vt:lpstr>The Intent of Section B</vt:lpstr>
      <vt:lpstr>Section B Updates to:</vt:lpstr>
      <vt:lpstr>Section B – Health Literacy</vt:lpstr>
      <vt:lpstr>Section B – Health Literacy</vt:lpstr>
      <vt:lpstr>Health Literacy - Coding Instructions </vt:lpstr>
      <vt:lpstr>Example</vt:lpstr>
      <vt:lpstr>Section C – Cognitive Patterns</vt:lpstr>
      <vt:lpstr>The Intent of Section C</vt:lpstr>
      <vt:lpstr>Section C - Steps for Assessment</vt:lpstr>
      <vt:lpstr>Complete BIMS Interview</vt:lpstr>
      <vt:lpstr>Section C – BIMS Coding Tips</vt:lpstr>
      <vt:lpstr>Section D – Mood</vt:lpstr>
      <vt:lpstr>The Intent of Section D</vt:lpstr>
      <vt:lpstr>Section D – Mood – Steps for Assessment</vt:lpstr>
      <vt:lpstr>Coding Instructions</vt:lpstr>
      <vt:lpstr>Section D – Resident Mood Review</vt:lpstr>
      <vt:lpstr>Additional Steps for Assessment</vt:lpstr>
      <vt:lpstr>Additional Steps for Assessment</vt:lpstr>
      <vt:lpstr>Section D0150: Resident Mood Interview (PHQ-2 to 9©) </vt:lpstr>
      <vt:lpstr>Section D0150 – Coding Tips</vt:lpstr>
      <vt:lpstr>Example</vt:lpstr>
      <vt:lpstr>D0160 - Total Severity Score</vt:lpstr>
      <vt:lpstr>D0700: Social Isolation </vt:lpstr>
      <vt:lpstr>Planning for Care – Social Isolation – D0700</vt:lpstr>
      <vt:lpstr>Steps for Assessment</vt:lpstr>
      <vt:lpstr>Example – Social Isolation – D0700</vt:lpstr>
      <vt:lpstr>Section E – Behavior</vt:lpstr>
      <vt:lpstr>Section F – Preferences for Customary Routine and Activities</vt:lpstr>
      <vt:lpstr>F0300 – Steps for Assessment</vt:lpstr>
      <vt:lpstr>Questions</vt:lpstr>
      <vt:lpstr>Resources</vt:lpstr>
    </vt:vector>
  </TitlesOfParts>
  <Company>WVMI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Stevens, Kasey</dc:creator>
  <cp:lastModifiedBy>Stevens, Kasey</cp:lastModifiedBy>
  <cp:revision>103</cp:revision>
  <dcterms:created xsi:type="dcterms:W3CDTF">2023-07-25T17:26:49Z</dcterms:created>
  <dcterms:modified xsi:type="dcterms:W3CDTF">2023-07-31T12:19:37Z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FA83CA84-6AD6-41E2-8ACA-5BF8D778E628</vt:lpwstr>
  </property>
  <property fmtid="{D5CDD505-2E9C-101B-9397-08002B2CF9AE}" pid="3" name="ArticulatePath">
    <vt:lpwstr>Presentation1</vt:lpwstr>
  </property>
  <property fmtid="{D5CDD505-2E9C-101B-9397-08002B2CF9AE}" pid="4" name="ContentTypeId">
    <vt:lpwstr>0x01010057D6747BB0B34E4D971874B7CDC5AB3B</vt:lpwstr>
  </property>
  <property fmtid="{D5CDD505-2E9C-101B-9397-08002B2CF9AE}" pid="5" name="_dlc_DocIdItemGuid">
    <vt:lpwstr>1b1763e4-96f4-44e1-818f-b86102107daf</vt:lpwstr>
  </property>
</Properties>
</file>