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5"/>
  </p:notesMasterIdLst>
  <p:sldIdLst>
    <p:sldId id="256" r:id="rId6"/>
    <p:sldId id="257" r:id="rId7"/>
    <p:sldId id="258" r:id="rId8"/>
    <p:sldId id="259" r:id="rId9"/>
    <p:sldId id="260" r:id="rId10"/>
    <p:sldId id="360" r:id="rId11"/>
    <p:sldId id="361" r:id="rId12"/>
    <p:sldId id="370" r:id="rId13"/>
    <p:sldId id="362" r:id="rId14"/>
    <p:sldId id="369" r:id="rId15"/>
    <p:sldId id="368" r:id="rId16"/>
    <p:sldId id="367" r:id="rId17"/>
    <p:sldId id="366" r:id="rId18"/>
    <p:sldId id="379" r:id="rId19"/>
    <p:sldId id="365" r:id="rId20"/>
    <p:sldId id="371" r:id="rId21"/>
    <p:sldId id="364" r:id="rId22"/>
    <p:sldId id="363" r:id="rId23"/>
    <p:sldId id="376" r:id="rId24"/>
    <p:sldId id="375" r:id="rId25"/>
    <p:sldId id="377" r:id="rId26"/>
    <p:sldId id="374" r:id="rId27"/>
    <p:sldId id="378" r:id="rId28"/>
    <p:sldId id="380" r:id="rId29"/>
    <p:sldId id="373" r:id="rId30"/>
    <p:sldId id="372" r:id="rId31"/>
    <p:sldId id="381" r:id="rId32"/>
    <p:sldId id="382" r:id="rId33"/>
    <p:sldId id="383" r:id="rId34"/>
    <p:sldId id="386" r:id="rId35"/>
    <p:sldId id="384" r:id="rId36"/>
    <p:sldId id="396" r:id="rId37"/>
    <p:sldId id="389" r:id="rId38"/>
    <p:sldId id="387" r:id="rId39"/>
    <p:sldId id="392" r:id="rId40"/>
    <p:sldId id="395" r:id="rId41"/>
    <p:sldId id="394" r:id="rId42"/>
    <p:sldId id="285" r:id="rId43"/>
    <p:sldId id="286" r:id="rId44"/>
  </p:sldIdLst>
  <p:sldSz cx="9144000" cy="5143500" type="screen16x9"/>
  <p:notesSz cx="6858000" cy="91440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right, Debra" initials="WD" lastIdx="25" clrIdx="0">
    <p:extLst>
      <p:ext uri="{19B8F6BF-5375-455C-9EA6-DF929625EA0E}">
        <p15:presenceInfo xmlns:p15="http://schemas.microsoft.com/office/powerpoint/2012/main" userId="S-1-5-21-1854015435-218172155-1874078741-205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BBD57"/>
    <a:srgbClr val="9BBB59"/>
    <a:srgbClr val="0056B3"/>
    <a:srgbClr val="043A63"/>
    <a:srgbClr val="9F87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0" autoAdjust="0"/>
    <p:restoredTop sz="86364" autoAdjust="0"/>
  </p:normalViewPr>
  <p:slideViewPr>
    <p:cSldViewPr>
      <p:cViewPr varScale="1">
        <p:scale>
          <a:sx n="100" d="100"/>
          <a:sy n="100" d="100"/>
        </p:scale>
        <p:origin x="389" y="67"/>
      </p:cViewPr>
      <p:guideLst>
        <p:guide orient="horz" pos="1620"/>
        <p:guide pos="2880"/>
      </p:guideLst>
    </p:cSldViewPr>
  </p:slideViewPr>
  <p:outlineViewPr>
    <p:cViewPr>
      <p:scale>
        <a:sx n="33" d="100"/>
        <a:sy n="33" d="100"/>
      </p:scale>
      <p:origin x="0" y="-2725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D13B96-F793-4B1A-B3C2-498D7E82DABB}" type="datetimeFigureOut">
              <a:rPr lang="en-US" smtClean="0"/>
              <a:t>8/30/2023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557A6-B150-4D62-9278-EAD7D5068ED3}" type="slidenum">
              <a:rPr lang="en-US" smtClean="0"/>
              <a:t>‹#›</a:t>
            </a:fld>
            <a:endParaRPr lang="en-US"/>
          </a:p>
        </p:txBody>
      </p:sp>
    </p:spTree>
    <p:extLst>
      <p:ext uri="{BB962C8B-B14F-4D97-AF65-F5344CB8AC3E}">
        <p14:creationId xmlns:p14="http://schemas.microsoft.com/office/powerpoint/2010/main" val="1359067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A557A6-B150-4D62-9278-EAD7D5068ED3}" type="slidenum">
              <a:rPr lang="en-US" smtClean="0"/>
              <a:t>31</a:t>
            </a:fld>
            <a:endParaRPr lang="en-US"/>
          </a:p>
        </p:txBody>
      </p:sp>
    </p:spTree>
    <p:extLst>
      <p:ext uri="{BB962C8B-B14F-4D97-AF65-F5344CB8AC3E}">
        <p14:creationId xmlns:p14="http://schemas.microsoft.com/office/powerpoint/2010/main" val="1459305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A557A6-B150-4D62-9278-EAD7D5068ED3}" type="slidenum">
              <a:rPr lang="en-US" smtClean="0"/>
              <a:t>32</a:t>
            </a:fld>
            <a:endParaRPr lang="en-US"/>
          </a:p>
        </p:txBody>
      </p:sp>
    </p:spTree>
    <p:extLst>
      <p:ext uri="{BB962C8B-B14F-4D97-AF65-F5344CB8AC3E}">
        <p14:creationId xmlns:p14="http://schemas.microsoft.com/office/powerpoint/2010/main" val="1989049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A557A6-B150-4D62-9278-EAD7D5068ED3}" type="slidenum">
              <a:rPr lang="en-US" smtClean="0"/>
              <a:t>33</a:t>
            </a:fld>
            <a:endParaRPr lang="en-US"/>
          </a:p>
        </p:txBody>
      </p:sp>
    </p:spTree>
    <p:extLst>
      <p:ext uri="{BB962C8B-B14F-4D97-AF65-F5344CB8AC3E}">
        <p14:creationId xmlns:p14="http://schemas.microsoft.com/office/powerpoint/2010/main" val="2036813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A557A6-B150-4D62-9278-EAD7D5068ED3}" type="slidenum">
              <a:rPr lang="en-US" smtClean="0"/>
              <a:t>34</a:t>
            </a:fld>
            <a:endParaRPr lang="en-US"/>
          </a:p>
        </p:txBody>
      </p:sp>
    </p:spTree>
    <p:extLst>
      <p:ext uri="{BB962C8B-B14F-4D97-AF65-F5344CB8AC3E}">
        <p14:creationId xmlns:p14="http://schemas.microsoft.com/office/powerpoint/2010/main" val="140240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ED65A4-B28E-461B-AF08-3194BCAB521F}"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8E4E3-DDEA-4638-A0A1-26779967CA38}" type="slidenum">
              <a:rPr lang="en-US" smtClean="0"/>
              <a:t>‹#›</a:t>
            </a:fld>
            <a:endParaRPr lang="en-US"/>
          </a:p>
        </p:txBody>
      </p:sp>
    </p:spTree>
    <p:extLst>
      <p:ext uri="{BB962C8B-B14F-4D97-AF65-F5344CB8AC3E}">
        <p14:creationId xmlns:p14="http://schemas.microsoft.com/office/powerpoint/2010/main" val="1769720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ED65A4-B28E-461B-AF08-3194BCAB521F}"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8E4E3-DDEA-4638-A0A1-26779967CA38}" type="slidenum">
              <a:rPr lang="en-US" smtClean="0"/>
              <a:t>‹#›</a:t>
            </a:fld>
            <a:endParaRPr lang="en-US"/>
          </a:p>
        </p:txBody>
      </p:sp>
    </p:spTree>
    <p:extLst>
      <p:ext uri="{BB962C8B-B14F-4D97-AF65-F5344CB8AC3E}">
        <p14:creationId xmlns:p14="http://schemas.microsoft.com/office/powerpoint/2010/main" val="21514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ED65A4-B28E-461B-AF08-3194BCAB521F}"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8E4E3-DDEA-4638-A0A1-26779967CA38}" type="slidenum">
              <a:rPr lang="en-US" smtClean="0"/>
              <a:t>‹#›</a:t>
            </a:fld>
            <a:endParaRPr lang="en-US"/>
          </a:p>
        </p:txBody>
      </p:sp>
    </p:spTree>
    <p:extLst>
      <p:ext uri="{BB962C8B-B14F-4D97-AF65-F5344CB8AC3E}">
        <p14:creationId xmlns:p14="http://schemas.microsoft.com/office/powerpoint/2010/main" val="258454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4000" b="0">
                <a:solidFill>
                  <a:srgbClr val="0056B3"/>
                </a:solidFill>
                <a:latin typeface="Arial Narrow" panose="020B060602020203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solidFill>
                  <a:srgbClr val="043A63"/>
                </a:solidFill>
              </a:defRPr>
            </a:lvl1pPr>
            <a:lvl2pPr>
              <a:defRPr sz="2400">
                <a:solidFill>
                  <a:srgbClr val="9F875D"/>
                </a:solidFill>
              </a:defRPr>
            </a:lvl2pPr>
            <a:lvl3pPr>
              <a:defRPr sz="2000">
                <a:solidFill>
                  <a:srgbClr val="9BBD57"/>
                </a:solidFill>
              </a:defRPr>
            </a:lvl3pPr>
            <a:lvl4pPr>
              <a:defRPr sz="1800">
                <a:solidFill>
                  <a:schemeClr val="bg1">
                    <a:lumMod val="50000"/>
                  </a:schemeClr>
                </a:solidFill>
              </a:defRPr>
            </a:lvl4pPr>
            <a:lvl5pPr>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26321"/>
          <a:stretch/>
        </p:blipFill>
        <p:spPr>
          <a:xfrm rot="10800000">
            <a:off x="76198" y="4400549"/>
            <a:ext cx="8991599" cy="685798"/>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7143" t="-16428" r="56250" b="-22444"/>
          <a:stretch/>
        </p:blipFill>
        <p:spPr>
          <a:xfrm>
            <a:off x="8524875" y="4714873"/>
            <a:ext cx="466725" cy="409410"/>
          </a:xfrm>
          <a:prstGeom prst="rect">
            <a:avLst/>
          </a:prstGeom>
        </p:spPr>
      </p:pic>
    </p:spTree>
    <p:extLst>
      <p:ext uri="{BB962C8B-B14F-4D97-AF65-F5344CB8AC3E}">
        <p14:creationId xmlns:p14="http://schemas.microsoft.com/office/powerpoint/2010/main" val="2357536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CED65A4-B28E-461B-AF08-3194BCAB521F}"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8E4E3-DDEA-4638-A0A1-26779967CA38}" type="slidenum">
              <a:rPr lang="en-US" smtClean="0"/>
              <a:t>‹#›</a:t>
            </a:fld>
            <a:endParaRPr lang="en-US"/>
          </a:p>
        </p:txBody>
      </p:sp>
    </p:spTree>
    <p:extLst>
      <p:ext uri="{BB962C8B-B14F-4D97-AF65-F5344CB8AC3E}">
        <p14:creationId xmlns:p14="http://schemas.microsoft.com/office/powerpoint/2010/main" val="3020819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ED65A4-B28E-461B-AF08-3194BCAB521F}" type="datetimeFigureOut">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28E4E3-DDEA-4638-A0A1-26779967CA38}" type="slidenum">
              <a:rPr lang="en-US" smtClean="0"/>
              <a:t>‹#›</a:t>
            </a:fld>
            <a:endParaRPr lang="en-US"/>
          </a:p>
        </p:txBody>
      </p:sp>
    </p:spTree>
    <p:extLst>
      <p:ext uri="{BB962C8B-B14F-4D97-AF65-F5344CB8AC3E}">
        <p14:creationId xmlns:p14="http://schemas.microsoft.com/office/powerpoint/2010/main" val="2253632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ED65A4-B28E-461B-AF08-3194BCAB521F}" type="datetimeFigureOut">
              <a:rPr lang="en-US" smtClean="0"/>
              <a:t>8/30/2023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28E4E3-DDEA-4638-A0A1-26779967CA38}" type="slidenum">
              <a:rPr lang="en-US" smtClean="0"/>
              <a:t>‹#›</a:t>
            </a:fld>
            <a:endParaRPr lang="en-US"/>
          </a:p>
        </p:txBody>
      </p:sp>
    </p:spTree>
    <p:extLst>
      <p:ext uri="{BB962C8B-B14F-4D97-AF65-F5344CB8AC3E}">
        <p14:creationId xmlns:p14="http://schemas.microsoft.com/office/powerpoint/2010/main" val="2443976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ED65A4-B28E-461B-AF08-3194BCAB521F}" type="datetimeFigureOut">
              <a:rPr lang="en-US" smtClean="0"/>
              <a:t>8/30/2023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28E4E3-DDEA-4638-A0A1-26779967CA38}" type="slidenum">
              <a:rPr lang="en-US" smtClean="0"/>
              <a:t>‹#›</a:t>
            </a:fld>
            <a:endParaRPr lang="en-US"/>
          </a:p>
        </p:txBody>
      </p:sp>
    </p:spTree>
    <p:extLst>
      <p:ext uri="{BB962C8B-B14F-4D97-AF65-F5344CB8AC3E}">
        <p14:creationId xmlns:p14="http://schemas.microsoft.com/office/powerpoint/2010/main" val="174869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ED65A4-B28E-461B-AF08-3194BCAB521F}" type="datetimeFigureOut">
              <a:rPr lang="en-US" smtClean="0"/>
              <a:t>8/30/2023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28E4E3-DDEA-4638-A0A1-26779967CA38}" type="slidenum">
              <a:rPr lang="en-US" smtClean="0"/>
              <a:t>‹#›</a:t>
            </a:fld>
            <a:endParaRPr lang="en-US"/>
          </a:p>
        </p:txBody>
      </p:sp>
    </p:spTree>
    <p:extLst>
      <p:ext uri="{BB962C8B-B14F-4D97-AF65-F5344CB8AC3E}">
        <p14:creationId xmlns:p14="http://schemas.microsoft.com/office/powerpoint/2010/main" val="2077596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CED65A4-B28E-461B-AF08-3194BCAB521F}" type="datetimeFigureOut">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28E4E3-DDEA-4638-A0A1-26779967CA38}" type="slidenum">
              <a:rPr lang="en-US" smtClean="0"/>
              <a:t>‹#›</a:t>
            </a:fld>
            <a:endParaRPr lang="en-US"/>
          </a:p>
        </p:txBody>
      </p:sp>
    </p:spTree>
    <p:extLst>
      <p:ext uri="{BB962C8B-B14F-4D97-AF65-F5344CB8AC3E}">
        <p14:creationId xmlns:p14="http://schemas.microsoft.com/office/powerpoint/2010/main" val="75000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CED65A4-B28E-461B-AF08-3194BCAB521F}" type="datetimeFigureOut">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28E4E3-DDEA-4638-A0A1-26779967CA38}" type="slidenum">
              <a:rPr lang="en-US" smtClean="0"/>
              <a:t>‹#›</a:t>
            </a:fld>
            <a:endParaRPr lang="en-US"/>
          </a:p>
        </p:txBody>
      </p:sp>
    </p:spTree>
    <p:extLst>
      <p:ext uri="{BB962C8B-B14F-4D97-AF65-F5344CB8AC3E}">
        <p14:creationId xmlns:p14="http://schemas.microsoft.com/office/powerpoint/2010/main" val="3947560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CED65A4-B28E-461B-AF08-3194BCAB521F}" type="datetimeFigureOut">
              <a:rPr lang="en-US" smtClean="0"/>
              <a:t>8/30/2023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128E4E3-DDEA-4638-A0A1-26779967CA38}" type="slidenum">
              <a:rPr lang="en-US" smtClean="0"/>
              <a:t>‹#›</a:t>
            </a:fld>
            <a:endParaRPr lang="en-US"/>
          </a:p>
        </p:txBody>
      </p:sp>
    </p:spTree>
    <p:extLst>
      <p:ext uri="{BB962C8B-B14F-4D97-AF65-F5344CB8AC3E}">
        <p14:creationId xmlns:p14="http://schemas.microsoft.com/office/powerpoint/2010/main" val="2804740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cmshhsgov" TargetMode="External"/><Relationship Id="rId2" Type="http://schemas.openxmlformats.org/officeDocument/2006/relationships/hyperlink" Target="https://www.cms.gov/medicare/quality-initiatives-patient-assessment-instruments/nursinghomequalityinits/mds30raimanua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nursinghomequalityinits/mds30raimanual" TargetMode="External"/><Relationship Id="rId2" Type="http://schemas.openxmlformats.org/officeDocument/2006/relationships/hyperlink" Target="https://www.cms.gov/files/document/draftmds-30-rai-manual-v11811october2023.pdf-0" TargetMode="External"/><Relationship Id="rId1" Type="http://schemas.openxmlformats.org/officeDocument/2006/relationships/slideLayout" Target="../slideLayouts/slideLayout2.xml"/><Relationship Id="rId4" Type="http://schemas.openxmlformats.org/officeDocument/2006/relationships/hyperlink" Target="https://www.youtube.com/cmshhs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3257550"/>
            <a:ext cx="7570237" cy="1354217"/>
          </a:xfrm>
          <a:prstGeom prst="rect">
            <a:avLst/>
          </a:prstGeom>
          <a:noFill/>
        </p:spPr>
        <p:txBody>
          <a:bodyPr wrap="square" rtlCol="0">
            <a:spAutoFit/>
          </a:bodyPr>
          <a:lstStyle/>
          <a:p>
            <a:r>
              <a:rPr lang="en-US" sz="2000" dirty="0">
                <a:solidFill>
                  <a:schemeClr val="accent3"/>
                </a:solidFill>
                <a:latin typeface="Arial Narrow" panose="020B0606020202030204" pitchFamily="34" charset="0"/>
              </a:rPr>
              <a:t>Are you ready for October </a:t>
            </a:r>
            <a:r>
              <a:rPr lang="en-US" sz="2000" dirty="0" smtClean="0">
                <a:solidFill>
                  <a:schemeClr val="accent3"/>
                </a:solidFill>
                <a:latin typeface="Arial Narrow" panose="020B0606020202030204" pitchFamily="34" charset="0"/>
              </a:rPr>
              <a:t>1, 2023?</a:t>
            </a:r>
            <a:endParaRPr lang="en-US" sz="1400" dirty="0" smtClean="0">
              <a:solidFill>
                <a:schemeClr val="bg1">
                  <a:lumMod val="50000"/>
                </a:schemeClr>
              </a:solidFill>
            </a:endParaRPr>
          </a:p>
          <a:p>
            <a:endParaRPr lang="en-US" sz="1400" dirty="0" smtClean="0">
              <a:solidFill>
                <a:schemeClr val="bg1">
                  <a:lumMod val="50000"/>
                </a:schemeClr>
              </a:solidFill>
            </a:endParaRPr>
          </a:p>
          <a:p>
            <a:endParaRPr lang="en-US" sz="800" dirty="0">
              <a:solidFill>
                <a:schemeClr val="bg1">
                  <a:lumMod val="50000"/>
                </a:schemeClr>
              </a:solidFill>
            </a:endParaRPr>
          </a:p>
          <a:p>
            <a:r>
              <a:rPr lang="en-US" sz="1400" dirty="0" smtClean="0">
                <a:solidFill>
                  <a:schemeClr val="bg1">
                    <a:lumMod val="50000"/>
                  </a:schemeClr>
                </a:solidFill>
              </a:rPr>
              <a:t>Debra Wright, RN</a:t>
            </a:r>
            <a:r>
              <a:rPr lang="en-US" sz="1400" dirty="0">
                <a:solidFill>
                  <a:schemeClr val="bg1">
                    <a:lumMod val="50000"/>
                  </a:schemeClr>
                </a:solidFill>
              </a:rPr>
              <a:t>, BSN, </a:t>
            </a:r>
            <a:r>
              <a:rPr lang="en-US" sz="1400" dirty="0" smtClean="0">
                <a:solidFill>
                  <a:schemeClr val="bg1">
                    <a:lumMod val="50000"/>
                  </a:schemeClr>
                </a:solidFill>
              </a:rPr>
              <a:t>RAC-CT</a:t>
            </a:r>
          </a:p>
          <a:p>
            <a:r>
              <a:rPr lang="en-US" sz="1200" dirty="0" smtClean="0">
                <a:solidFill>
                  <a:schemeClr val="bg1">
                    <a:lumMod val="50000"/>
                  </a:schemeClr>
                </a:solidFill>
              </a:rPr>
              <a:t>Quality Improvement Specialist</a:t>
            </a:r>
            <a:endParaRPr lang="en-US" sz="1200" dirty="0">
              <a:solidFill>
                <a:schemeClr val="bg1">
                  <a:lumMod val="50000"/>
                </a:schemeClr>
              </a:solidFill>
            </a:endParaRPr>
          </a:p>
          <a:p>
            <a:endParaRPr lang="en-US" sz="1400" dirty="0">
              <a:solidFill>
                <a:srgbClr val="9F875D"/>
              </a:solidFill>
              <a:latin typeface="Arial Narrow" panose="020B0606020202030204" pitchFamily="34" charset="0"/>
            </a:endParaRPr>
          </a:p>
        </p:txBody>
      </p:sp>
      <p:pic>
        <p:nvPicPr>
          <p:cNvPr id="16" name="Picture 15" title="image of a Black, female provider looking at the camera"/>
          <p:cNvPicPr>
            <a:picLocks noChangeAspect="1"/>
          </p:cNvPicPr>
          <p:nvPr/>
        </p:nvPicPr>
        <p:blipFill rotWithShape="1">
          <a:blip r:embed="rId3" cstate="print">
            <a:extLst>
              <a:ext uri="{28A0092B-C50C-407E-A947-70E740481C1C}">
                <a14:useLocalDpi xmlns:a14="http://schemas.microsoft.com/office/drawing/2010/main" val="0"/>
              </a:ext>
            </a:extLst>
          </a:blip>
          <a:srcRect l="3659" t="13166" r="100" b="34692"/>
          <a:stretch/>
        </p:blipFill>
        <p:spPr>
          <a:xfrm>
            <a:off x="0" y="-9218"/>
            <a:ext cx="9144000" cy="3303493"/>
          </a:xfrm>
          <a:prstGeom prst="rect">
            <a:avLst/>
          </a:prstGeom>
        </p:spPr>
      </p:pic>
      <p:pic>
        <p:nvPicPr>
          <p:cNvPr id="4" name="Picture 3" title="green, blue, gray, and gold decorative triangles"/>
          <p:cNvPicPr>
            <a:picLocks noChangeAspect="1"/>
          </p:cNvPicPr>
          <p:nvPr/>
        </p:nvPicPr>
        <p:blipFill rotWithShape="1">
          <a:blip r:embed="rId4">
            <a:extLst>
              <a:ext uri="{28A0092B-C50C-407E-A947-70E740481C1C}">
                <a14:useLocalDpi xmlns:a14="http://schemas.microsoft.com/office/drawing/2010/main" val="0"/>
              </a:ext>
            </a:extLst>
          </a:blip>
          <a:srcRect t="5786"/>
          <a:stretch/>
        </p:blipFill>
        <p:spPr>
          <a:xfrm>
            <a:off x="0" y="0"/>
            <a:ext cx="9144000" cy="3313020"/>
          </a:xfrm>
          <a:prstGeom prst="rect">
            <a:avLst/>
          </a:prstGeom>
        </p:spPr>
      </p:pic>
      <p:pic>
        <p:nvPicPr>
          <p:cNvPr id="3" name="Picture 2" title="Quality Insights 50th Anniversary | QIN-QIO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0600" y="4171950"/>
            <a:ext cx="4191000" cy="791252"/>
          </a:xfrm>
          <a:prstGeom prst="rect">
            <a:avLst/>
          </a:prstGeom>
        </p:spPr>
      </p:pic>
      <p:sp>
        <p:nvSpPr>
          <p:cNvPr id="7" name="Title 6"/>
          <p:cNvSpPr>
            <a:spLocks noGrp="1"/>
          </p:cNvSpPr>
          <p:nvPr>
            <p:ph type="ctrTitle"/>
          </p:nvPr>
        </p:nvSpPr>
        <p:spPr>
          <a:xfrm>
            <a:off x="423672" y="2190751"/>
            <a:ext cx="7772400" cy="1066799"/>
          </a:xfrm>
        </p:spPr>
        <p:txBody>
          <a:bodyPr>
            <a:normAutofit fontScale="90000"/>
          </a:bodyPr>
          <a:lstStyle/>
          <a:p>
            <a:pPr algn="l"/>
            <a:r>
              <a:rPr lang="en-US" sz="3200" dirty="0" smtClean="0">
                <a:solidFill>
                  <a:srgbClr val="043A63"/>
                </a:solidFill>
                <a:latin typeface="Arial Narrow" panose="020B0606020202030204" pitchFamily="34" charset="0"/>
              </a:rPr>
              <a:t>MDS Changes</a:t>
            </a:r>
            <a:r>
              <a:rPr lang="en-US" sz="3200" baseline="0" dirty="0" smtClean="0">
                <a:solidFill>
                  <a:srgbClr val="043A63"/>
                </a:solidFill>
                <a:latin typeface="Arial Narrow" panose="020B0606020202030204" pitchFamily="34" charset="0"/>
              </a:rPr>
              <a:t> are Coming – Part 5</a:t>
            </a:r>
            <a:br>
              <a:rPr lang="en-US" sz="3200" baseline="0" dirty="0" smtClean="0">
                <a:solidFill>
                  <a:srgbClr val="043A63"/>
                </a:solidFill>
                <a:latin typeface="Arial Narrow" panose="020B0606020202030204" pitchFamily="34" charset="0"/>
              </a:rPr>
            </a:br>
            <a:r>
              <a:rPr lang="en-US" sz="3200" dirty="0" smtClean="0">
                <a:solidFill>
                  <a:srgbClr val="043A63"/>
                </a:solidFill>
                <a:latin typeface="Arial Narrow" panose="020B0606020202030204" pitchFamily="34" charset="0"/>
              </a:rPr>
              <a:t>Sections: N, O, P, Q</a:t>
            </a:r>
            <a:endParaRPr lang="en-US" sz="3200" dirty="0">
              <a:solidFill>
                <a:srgbClr val="043A63"/>
              </a:solidFill>
              <a:latin typeface="Arial Narrow" panose="020B0606020202030204" pitchFamily="34" charset="0"/>
            </a:endParaRPr>
          </a:p>
        </p:txBody>
      </p:sp>
    </p:spTree>
    <p:custDataLst>
      <p:tags r:id="rId1"/>
    </p:custDataLst>
    <p:extLst>
      <p:ext uri="{BB962C8B-B14F-4D97-AF65-F5344CB8AC3E}">
        <p14:creationId xmlns:p14="http://schemas.microsoft.com/office/powerpoint/2010/main" val="9314553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323299"/>
                </a:solidFill>
                <a:latin typeface="Arial" panose="020B0604020202020204" pitchFamily="34" charset="0"/>
              </a:rPr>
              <a:t>N041</a:t>
            </a:r>
            <a:r>
              <a:rPr lang="en-US" i="1" dirty="0">
                <a:solidFill>
                  <a:srgbClr val="8A0000"/>
                </a:solidFill>
                <a:latin typeface="Arial" panose="020B0604020202020204" pitchFamily="34" charset="0"/>
              </a:rPr>
              <a:t>5</a:t>
            </a:r>
            <a:r>
              <a:rPr lang="en-US" dirty="0">
                <a:solidFill>
                  <a:srgbClr val="323299"/>
                </a:solidFill>
                <a:latin typeface="Arial" panose="020B0604020202020204" pitchFamily="34" charset="0"/>
              </a:rPr>
              <a:t>: </a:t>
            </a:r>
            <a:r>
              <a:rPr lang="en-US" i="1" dirty="0" smtClean="0">
                <a:solidFill>
                  <a:srgbClr val="8A0000"/>
                </a:solidFill>
                <a:latin typeface="Arial" panose="020B0604020202020204" pitchFamily="34" charset="0"/>
              </a:rPr>
              <a:t>Coding Instructions</a:t>
            </a:r>
            <a:endParaRPr lang="en-US" dirty="0"/>
          </a:p>
        </p:txBody>
      </p:sp>
      <p:sp>
        <p:nvSpPr>
          <p:cNvPr id="3" name="Content Placeholder 2"/>
          <p:cNvSpPr>
            <a:spLocks noGrp="1"/>
          </p:cNvSpPr>
          <p:nvPr>
            <p:ph idx="1"/>
          </p:nvPr>
        </p:nvSpPr>
        <p:spPr>
          <a:xfrm>
            <a:off x="457200" y="971550"/>
            <a:ext cx="8229600" cy="3623073"/>
          </a:xfrm>
        </p:spPr>
        <p:txBody>
          <a:bodyPr>
            <a:normAutofit fontScale="92500" lnSpcReduction="10000"/>
          </a:bodyPr>
          <a:lstStyle/>
          <a:p>
            <a:pPr marL="0" indent="0">
              <a:buNone/>
            </a:pPr>
            <a:r>
              <a:rPr lang="en-US" dirty="0" smtClean="0">
                <a:solidFill>
                  <a:srgbClr val="000000"/>
                </a:solidFill>
              </a:rPr>
              <a:t>Code </a:t>
            </a:r>
            <a:r>
              <a:rPr lang="en-US" i="1" dirty="0">
                <a:solidFill>
                  <a:srgbClr val="8A0000"/>
                </a:solidFill>
              </a:rPr>
              <a:t>all high-risk drug class </a:t>
            </a:r>
            <a:r>
              <a:rPr lang="en-US" dirty="0">
                <a:solidFill>
                  <a:srgbClr val="000000"/>
                </a:solidFill>
              </a:rPr>
              <a:t>medications according to the</a:t>
            </a:r>
            <a:r>
              <a:rPr lang="en-US" i="1" dirty="0">
                <a:solidFill>
                  <a:srgbClr val="8A0000"/>
                </a:solidFill>
              </a:rPr>
              <a:t>ir </a:t>
            </a:r>
            <a:r>
              <a:rPr lang="en-US" dirty="0">
                <a:solidFill>
                  <a:srgbClr val="000000"/>
                </a:solidFill>
              </a:rPr>
              <a:t>pharmacological classification, not how they are being used. </a:t>
            </a:r>
            <a:endParaRPr lang="en-US" dirty="0" smtClean="0">
              <a:solidFill>
                <a:srgbClr val="000000"/>
              </a:solidFill>
            </a:endParaRPr>
          </a:p>
          <a:p>
            <a:pPr>
              <a:buFont typeface="Wingdings" panose="05000000000000000000" pitchFamily="2" charset="2"/>
              <a:buChar char="ü"/>
            </a:pPr>
            <a:r>
              <a:rPr lang="en-US" b="1" i="1" dirty="0" smtClean="0">
                <a:solidFill>
                  <a:srgbClr val="8A0000"/>
                </a:solidFill>
              </a:rPr>
              <a:t>Column </a:t>
            </a:r>
            <a:r>
              <a:rPr lang="en-US" b="1" i="1" dirty="0">
                <a:solidFill>
                  <a:srgbClr val="8A0000"/>
                </a:solidFill>
              </a:rPr>
              <a:t>1: </a:t>
            </a:r>
            <a:r>
              <a:rPr lang="en-US" i="1" dirty="0">
                <a:solidFill>
                  <a:srgbClr val="8A0000"/>
                </a:solidFill>
              </a:rPr>
              <a:t>Check if the resident is taking any medications by pharmacological classification during the 7-day observation period (or since admission/entry or reentry if less than 7 days). </a:t>
            </a:r>
            <a:endParaRPr lang="en-US" dirty="0">
              <a:solidFill>
                <a:srgbClr val="8A0000"/>
              </a:solidFill>
            </a:endParaRPr>
          </a:p>
          <a:p>
            <a:pPr>
              <a:buFont typeface="Wingdings" panose="05000000000000000000" pitchFamily="2" charset="2"/>
              <a:buChar char="ü"/>
            </a:pPr>
            <a:r>
              <a:rPr lang="en-US" b="1" i="1" dirty="0">
                <a:solidFill>
                  <a:srgbClr val="8A0000"/>
                </a:solidFill>
              </a:rPr>
              <a:t>Column 2: </a:t>
            </a:r>
            <a:r>
              <a:rPr lang="en-US" i="1" dirty="0">
                <a:solidFill>
                  <a:srgbClr val="8A0000"/>
                </a:solidFill>
              </a:rPr>
              <a:t>If Column 1 is checked, check if there is an indication noted for all medications in the drug class. </a:t>
            </a:r>
            <a:endParaRPr lang="en-US" dirty="0">
              <a:solidFill>
                <a:srgbClr val="8A0000"/>
              </a:solidFill>
            </a:endParaRPr>
          </a:p>
          <a:p>
            <a:endParaRPr lang="en-US" dirty="0">
              <a:solidFill>
                <a:srgbClr val="8A0000"/>
              </a:solidFill>
            </a:endParaRPr>
          </a:p>
          <a:p>
            <a:endParaRPr lang="en-US" dirty="0"/>
          </a:p>
        </p:txBody>
      </p:sp>
    </p:spTree>
    <p:extLst>
      <p:ext uri="{BB962C8B-B14F-4D97-AF65-F5344CB8AC3E}">
        <p14:creationId xmlns:p14="http://schemas.microsoft.com/office/powerpoint/2010/main" val="121147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Coding Tips added</a:t>
            </a:r>
            <a:endParaRPr lang="en-US"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ü"/>
            </a:pPr>
            <a:r>
              <a:rPr lang="en-US" i="1" dirty="0" smtClean="0">
                <a:solidFill>
                  <a:srgbClr val="8A0000"/>
                </a:solidFill>
              </a:rPr>
              <a:t>Do not code antiplatelet medications such as aspirin/extended release, dipyridamole, or </a:t>
            </a:r>
            <a:r>
              <a:rPr lang="en-US" i="1" dirty="0" err="1" smtClean="0">
                <a:solidFill>
                  <a:srgbClr val="8A0000"/>
                </a:solidFill>
              </a:rPr>
              <a:t>clopidogrel</a:t>
            </a:r>
            <a:r>
              <a:rPr lang="en-US" i="1" dirty="0" smtClean="0">
                <a:solidFill>
                  <a:srgbClr val="8A0000"/>
                </a:solidFill>
              </a:rPr>
              <a:t> as N0415E, Anticoagulant. </a:t>
            </a:r>
          </a:p>
          <a:p>
            <a:pPr marL="0" indent="0">
              <a:buNone/>
            </a:pPr>
            <a:endParaRPr lang="en-US" dirty="0" smtClean="0">
              <a:solidFill>
                <a:srgbClr val="8A0000"/>
              </a:solidFill>
            </a:endParaRPr>
          </a:p>
          <a:p>
            <a:pPr>
              <a:buFont typeface="Wingdings" panose="05000000000000000000" pitchFamily="2" charset="2"/>
              <a:buChar char="ü"/>
            </a:pPr>
            <a:r>
              <a:rPr lang="en-US" i="1" dirty="0" smtClean="0">
                <a:solidFill>
                  <a:srgbClr val="8A0000"/>
                </a:solidFill>
              </a:rPr>
              <a:t>Anticoagulants such as Target Specific Oral Anticoagulants (TSOACs), which may or may not require laboratory monitoring, should be coded in N0415E, Anticoagulant.</a:t>
            </a:r>
            <a:endParaRPr lang="en-US" dirty="0" smtClean="0">
              <a:solidFill>
                <a:srgbClr val="8A0000"/>
              </a:solidFill>
            </a:endParaRPr>
          </a:p>
          <a:p>
            <a:endParaRPr lang="en-US" dirty="0"/>
          </a:p>
        </p:txBody>
      </p:sp>
      <p:sp>
        <p:nvSpPr>
          <p:cNvPr id="4" name="6-Point Star 3" title="star icon reading &quot;new&quot;"/>
          <p:cNvSpPr/>
          <p:nvPr/>
        </p:nvSpPr>
        <p:spPr>
          <a:xfrm rot="1081525">
            <a:off x="7086600" y="361950"/>
            <a:ext cx="1295400" cy="1066800"/>
          </a:xfrm>
          <a:prstGeom prst="star6">
            <a:avLst/>
          </a:prstGeom>
          <a:solidFill>
            <a:srgbClr val="9BBD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New</a:t>
            </a:r>
            <a:endParaRPr lang="en-US" dirty="0"/>
          </a:p>
        </p:txBody>
      </p:sp>
    </p:spTree>
    <p:extLst>
      <p:ext uri="{BB962C8B-B14F-4D97-AF65-F5344CB8AC3E}">
        <p14:creationId xmlns:p14="http://schemas.microsoft.com/office/powerpoint/2010/main" val="2947561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Coding Tips added (cont.)</a:t>
            </a:r>
            <a:endParaRPr lang="en-US" dirty="0"/>
          </a:p>
        </p:txBody>
      </p:sp>
      <p:sp>
        <p:nvSpPr>
          <p:cNvPr id="3" name="Content Placeholder 2"/>
          <p:cNvSpPr>
            <a:spLocks noGrp="1"/>
          </p:cNvSpPr>
          <p:nvPr>
            <p:ph idx="1"/>
          </p:nvPr>
        </p:nvSpPr>
        <p:spPr/>
        <p:txBody>
          <a:bodyPr>
            <a:normAutofit fontScale="85000" lnSpcReduction="10000"/>
          </a:bodyPr>
          <a:lstStyle/>
          <a:p>
            <a:pPr>
              <a:buFont typeface="Wingdings" panose="05000000000000000000" pitchFamily="2" charset="2"/>
              <a:buChar char="ü"/>
            </a:pPr>
            <a:r>
              <a:rPr lang="en-US" i="1" dirty="0" smtClean="0">
                <a:solidFill>
                  <a:srgbClr val="8A0000"/>
                </a:solidFill>
              </a:rPr>
              <a:t>Transdermal </a:t>
            </a:r>
            <a:r>
              <a:rPr lang="en-US" i="1" dirty="0">
                <a:solidFill>
                  <a:srgbClr val="8A0000"/>
                </a:solidFill>
              </a:rPr>
              <a:t>patches are generally worn for and release medication over a period of several days. To code N0415, only capture the medication if the transdermal patch was applied to the resident’s skin during the observation period </a:t>
            </a:r>
            <a:endParaRPr lang="en-US" dirty="0">
              <a:solidFill>
                <a:srgbClr val="8A0000"/>
              </a:solidFill>
            </a:endParaRPr>
          </a:p>
          <a:p>
            <a:endParaRPr lang="en-US" sz="3200" dirty="0">
              <a:solidFill>
                <a:srgbClr val="000000"/>
              </a:solidFill>
            </a:endParaRPr>
          </a:p>
          <a:p>
            <a:pPr>
              <a:buFont typeface="Wingdings" panose="05000000000000000000" pitchFamily="2" charset="2"/>
              <a:buChar char="ü"/>
            </a:pPr>
            <a:r>
              <a:rPr lang="en-US" i="1" dirty="0">
                <a:solidFill>
                  <a:srgbClr val="8A0000"/>
                </a:solidFill>
              </a:rPr>
              <a:t>Herbal and alternative medicine products are considered to be dietary supplements by the Food and Drug Administration (</a:t>
            </a:r>
            <a:r>
              <a:rPr lang="en-US" i="1" dirty="0" smtClean="0">
                <a:solidFill>
                  <a:srgbClr val="8A0000"/>
                </a:solidFill>
              </a:rPr>
              <a:t>FDA). Therefore</a:t>
            </a:r>
            <a:r>
              <a:rPr lang="en-US" i="1" dirty="0">
                <a:solidFill>
                  <a:srgbClr val="8A0000"/>
                </a:solidFill>
              </a:rPr>
              <a:t>, they should not be counted as medications (e.g., melatonin, chamomile, </a:t>
            </a:r>
            <a:r>
              <a:rPr lang="en-US" i="1" dirty="0" smtClean="0">
                <a:solidFill>
                  <a:srgbClr val="8A0000"/>
                </a:solidFill>
              </a:rPr>
              <a:t>valerian </a:t>
            </a:r>
            <a:r>
              <a:rPr lang="en-US" i="1" dirty="0">
                <a:solidFill>
                  <a:srgbClr val="8A0000"/>
                </a:solidFill>
              </a:rPr>
              <a:t>root). </a:t>
            </a:r>
            <a:endParaRPr lang="en-US" dirty="0">
              <a:solidFill>
                <a:srgbClr val="8A0000"/>
              </a:solidFill>
            </a:endParaRPr>
          </a:p>
          <a:p>
            <a:endParaRPr lang="en-US" dirty="0">
              <a:solidFill>
                <a:srgbClr val="8A0000"/>
              </a:solidFill>
              <a:latin typeface="Times New Roman" panose="02020603050405020304" pitchFamily="18" charset="0"/>
            </a:endParaRPr>
          </a:p>
          <a:p>
            <a:endParaRPr lang="en-US" dirty="0">
              <a:solidFill>
                <a:srgbClr val="8A0000"/>
              </a:solidFill>
              <a:latin typeface="Times New Roman" panose="02020603050405020304" pitchFamily="18" charset="0"/>
            </a:endParaRPr>
          </a:p>
          <a:p>
            <a:endParaRPr lang="en-US" dirty="0"/>
          </a:p>
        </p:txBody>
      </p:sp>
      <p:sp>
        <p:nvSpPr>
          <p:cNvPr id="4" name="6-Point Star 3" title="star icon reading &quot;new&quot;"/>
          <p:cNvSpPr/>
          <p:nvPr/>
        </p:nvSpPr>
        <p:spPr>
          <a:xfrm rot="963158">
            <a:off x="7543800" y="205978"/>
            <a:ext cx="1143000" cy="1222772"/>
          </a:xfrm>
          <a:prstGeom prst="star6">
            <a:avLst/>
          </a:prstGeom>
          <a:solidFill>
            <a:srgbClr val="9BBD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New</a:t>
            </a:r>
            <a:endParaRPr lang="en-US" dirty="0"/>
          </a:p>
        </p:txBody>
      </p:sp>
    </p:spTree>
    <p:extLst>
      <p:ext uri="{BB962C8B-B14F-4D97-AF65-F5344CB8AC3E}">
        <p14:creationId xmlns:p14="http://schemas.microsoft.com/office/powerpoint/2010/main" val="1385942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Coding Tips added (cont.)</a:t>
            </a:r>
            <a:endParaRPr lang="en-US" dirty="0"/>
          </a:p>
        </p:txBody>
      </p:sp>
      <p:sp>
        <p:nvSpPr>
          <p:cNvPr id="3" name="Content Placeholder 2"/>
          <p:cNvSpPr>
            <a:spLocks noGrp="1"/>
          </p:cNvSpPr>
          <p:nvPr>
            <p:ph idx="1"/>
          </p:nvPr>
        </p:nvSpPr>
        <p:spPr>
          <a:xfrm>
            <a:off x="457200" y="1428749"/>
            <a:ext cx="8229600" cy="3165873"/>
          </a:xfrm>
        </p:spPr>
        <p:txBody>
          <a:bodyPr>
            <a:normAutofit fontScale="70000" lnSpcReduction="20000"/>
          </a:bodyPr>
          <a:lstStyle/>
          <a:p>
            <a:pPr>
              <a:buFont typeface="Wingdings" panose="05000000000000000000" pitchFamily="2" charset="2"/>
              <a:buChar char="ü"/>
            </a:pPr>
            <a:r>
              <a:rPr lang="en-US" i="1" dirty="0" smtClean="0">
                <a:solidFill>
                  <a:srgbClr val="8A0000"/>
                </a:solidFill>
              </a:rPr>
              <a:t>Opioid </a:t>
            </a:r>
            <a:r>
              <a:rPr lang="en-US" i="1" dirty="0">
                <a:solidFill>
                  <a:srgbClr val="8A0000"/>
                </a:solidFill>
              </a:rPr>
              <a:t>medications can be an effective intervention in a resident’s pain management plan, but also carry risks such as overuse and constipation. A thorough assessment and root-cause analysis of the resident’s pain should be conducted prior to initiation of an opioid medication and re-evaluation of the resident’s pain, side effects, and medication use and plan should be ongoing. </a:t>
            </a:r>
            <a:endParaRPr lang="en-US" dirty="0">
              <a:solidFill>
                <a:srgbClr val="8A0000"/>
              </a:solidFill>
            </a:endParaRPr>
          </a:p>
          <a:p>
            <a:pPr marL="0" indent="0">
              <a:buNone/>
            </a:pPr>
            <a:endParaRPr lang="en-US" b="1" dirty="0">
              <a:solidFill>
                <a:srgbClr val="000000"/>
              </a:solidFill>
            </a:endParaRPr>
          </a:p>
          <a:p>
            <a:pPr>
              <a:buFont typeface="Wingdings" panose="05000000000000000000" pitchFamily="2" charset="2"/>
              <a:buChar char="ü"/>
            </a:pPr>
            <a:r>
              <a:rPr lang="en-US" i="1" dirty="0" smtClean="0">
                <a:solidFill>
                  <a:srgbClr val="8A0000"/>
                </a:solidFill>
              </a:rPr>
              <a:t>Residents </a:t>
            </a:r>
            <a:r>
              <a:rPr lang="en-US" i="1" dirty="0">
                <a:solidFill>
                  <a:srgbClr val="8A0000"/>
                </a:solidFill>
              </a:rPr>
              <a:t>who are on antidepressants should be closely monitored for worsening of depression and/or suicidal ideation/behavior, especially during initiation or change of dosage in therapy. Stopping antidepressants abruptly puts one at higher risk of suicidal ideation and behavior. </a:t>
            </a:r>
            <a:endParaRPr lang="en-US" dirty="0">
              <a:solidFill>
                <a:srgbClr val="8A0000"/>
              </a:solidFill>
            </a:endParaRPr>
          </a:p>
          <a:p>
            <a:endParaRPr lang="en-US" dirty="0"/>
          </a:p>
        </p:txBody>
      </p:sp>
      <p:sp>
        <p:nvSpPr>
          <p:cNvPr id="4" name="6-Point Star 3" title="star icon reading &quot;new&quot;"/>
          <p:cNvSpPr/>
          <p:nvPr/>
        </p:nvSpPr>
        <p:spPr>
          <a:xfrm rot="957723">
            <a:off x="7467600" y="285750"/>
            <a:ext cx="1219200" cy="1143000"/>
          </a:xfrm>
          <a:prstGeom prst="star6">
            <a:avLst/>
          </a:prstGeom>
          <a:solidFill>
            <a:srgbClr val="9BBD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New</a:t>
            </a:r>
            <a:endParaRPr lang="en-US" dirty="0"/>
          </a:p>
        </p:txBody>
      </p:sp>
    </p:spTree>
    <p:extLst>
      <p:ext uri="{BB962C8B-B14F-4D97-AF65-F5344CB8AC3E}">
        <p14:creationId xmlns:p14="http://schemas.microsoft.com/office/powerpoint/2010/main" val="1070276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Section O – </a:t>
            </a:r>
            <a:br>
              <a:rPr lang="en-US" sz="3600" dirty="0"/>
            </a:br>
            <a:r>
              <a:rPr lang="en-US" sz="3600" dirty="0"/>
              <a:t>Special Treatments, Procedures, and Programs</a:t>
            </a:r>
            <a:endParaRPr lang="en-US" dirty="0"/>
          </a:p>
        </p:txBody>
      </p:sp>
      <p:pic>
        <p:nvPicPr>
          <p:cNvPr id="4" name="Picture 3" title="person receiving blood transfusi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1276350"/>
            <a:ext cx="4742706" cy="3161804"/>
          </a:xfrm>
          <a:prstGeom prst="rect">
            <a:avLst/>
          </a:prstGeom>
        </p:spPr>
      </p:pic>
    </p:spTree>
    <p:extLst>
      <p:ext uri="{BB962C8B-B14F-4D97-AF65-F5344CB8AC3E}">
        <p14:creationId xmlns:p14="http://schemas.microsoft.com/office/powerpoint/2010/main" val="34729780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O – </a:t>
            </a:r>
            <a:br>
              <a:rPr lang="en-US" dirty="0" smtClean="0"/>
            </a:br>
            <a:r>
              <a:rPr lang="en-US" dirty="0" smtClean="0"/>
              <a:t>Special Treatments, Procedures, and Programs</a:t>
            </a:r>
            <a:endParaRPr lang="en-US" dirty="0"/>
          </a:p>
        </p:txBody>
      </p:sp>
      <p:sp>
        <p:nvSpPr>
          <p:cNvPr id="3" name="Content Placeholder 2"/>
          <p:cNvSpPr>
            <a:spLocks noGrp="1"/>
          </p:cNvSpPr>
          <p:nvPr>
            <p:ph idx="1"/>
          </p:nvPr>
        </p:nvSpPr>
        <p:spPr/>
        <p:txBody>
          <a:bodyPr/>
          <a:lstStyle/>
          <a:p>
            <a:pPr marL="0" indent="0">
              <a:buNone/>
            </a:pPr>
            <a:endParaRPr lang="en-US" b="1" dirty="0" smtClean="0">
              <a:solidFill>
                <a:srgbClr val="323299"/>
              </a:solidFill>
              <a:latin typeface="Arial Black" panose="020B0A04020102020204" pitchFamily="34" charset="0"/>
            </a:endParaRPr>
          </a:p>
          <a:p>
            <a:pPr marL="0" indent="0">
              <a:buNone/>
            </a:pPr>
            <a:r>
              <a:rPr lang="en-US" b="1" dirty="0" smtClean="0">
                <a:solidFill>
                  <a:srgbClr val="323299"/>
                </a:solidFill>
              </a:rPr>
              <a:t>Intent</a:t>
            </a:r>
            <a:r>
              <a:rPr lang="en-US" b="1" dirty="0">
                <a:solidFill>
                  <a:srgbClr val="323299"/>
                </a:solidFill>
              </a:rPr>
              <a:t>: </a:t>
            </a:r>
            <a:r>
              <a:rPr lang="en-US" dirty="0">
                <a:solidFill>
                  <a:srgbClr val="000000"/>
                </a:solidFill>
              </a:rPr>
              <a:t>The intent of the items in this section is to identify any special treatments, procedures, and programs that the resident received </a:t>
            </a:r>
            <a:r>
              <a:rPr lang="en-US" i="1" dirty="0">
                <a:solidFill>
                  <a:srgbClr val="8A0000"/>
                </a:solidFill>
              </a:rPr>
              <a:t>or performed </a:t>
            </a:r>
            <a:r>
              <a:rPr lang="en-US" dirty="0">
                <a:solidFill>
                  <a:srgbClr val="000000"/>
                </a:solidFill>
              </a:rPr>
              <a:t>during the specified time periods. </a:t>
            </a:r>
            <a:endParaRPr lang="en-US" dirty="0"/>
          </a:p>
        </p:txBody>
      </p:sp>
    </p:spTree>
    <p:extLst>
      <p:ext uri="{BB962C8B-B14F-4D97-AF65-F5344CB8AC3E}">
        <p14:creationId xmlns:p14="http://schemas.microsoft.com/office/powerpoint/2010/main" val="12156207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7"/>
            <a:ext cx="8229600" cy="994173"/>
          </a:xfrm>
        </p:spPr>
        <p:txBody>
          <a:bodyPr>
            <a:normAutofit fontScale="90000"/>
          </a:bodyPr>
          <a:lstStyle/>
          <a:p>
            <a:pPr marL="342900" lvl="0" indent="-342900">
              <a:spcBef>
                <a:spcPct val="20000"/>
              </a:spcBef>
            </a:pPr>
            <a:r>
              <a:rPr lang="en-US" sz="3700" dirty="0">
                <a:solidFill>
                  <a:srgbClr val="323299"/>
                </a:solidFill>
                <a:latin typeface="Arial" panose="020B0604020202020204" pitchFamily="34" charset="0"/>
                <a:ea typeface="+mn-ea"/>
                <a:cs typeface="+mn-cs"/>
              </a:rPr>
              <a:t>O01</a:t>
            </a:r>
            <a:r>
              <a:rPr lang="en-US" sz="3700" i="1" dirty="0">
                <a:solidFill>
                  <a:srgbClr val="8A0000"/>
                </a:solidFill>
                <a:latin typeface="Arial" panose="020B0604020202020204" pitchFamily="34" charset="0"/>
                <a:ea typeface="+mn-ea"/>
                <a:cs typeface="+mn-cs"/>
              </a:rPr>
              <a:t>1</a:t>
            </a:r>
            <a:r>
              <a:rPr lang="en-US" sz="3700" dirty="0">
                <a:solidFill>
                  <a:srgbClr val="323299"/>
                </a:solidFill>
                <a:latin typeface="Arial" panose="020B0604020202020204" pitchFamily="34" charset="0"/>
                <a:ea typeface="+mn-ea"/>
                <a:cs typeface="+mn-cs"/>
              </a:rPr>
              <a:t>0: Special Treatments, Procedures, </a:t>
            </a:r>
            <a:r>
              <a:rPr lang="en-US" sz="3700" dirty="0" smtClean="0">
                <a:solidFill>
                  <a:srgbClr val="323299"/>
                </a:solidFill>
                <a:latin typeface="Arial" panose="020B0604020202020204" pitchFamily="34" charset="0"/>
                <a:ea typeface="+mn-ea"/>
                <a:cs typeface="+mn-cs"/>
              </a:rPr>
              <a:t>and </a:t>
            </a:r>
            <a:r>
              <a:rPr lang="en-US" sz="3700" dirty="0">
                <a:solidFill>
                  <a:srgbClr val="323299"/>
                </a:solidFill>
                <a:latin typeface="Arial" panose="020B0604020202020204" pitchFamily="34" charset="0"/>
                <a:ea typeface="+mn-ea"/>
                <a:cs typeface="+mn-cs"/>
              </a:rPr>
              <a:t>Programs </a:t>
            </a:r>
            <a:endParaRPr lang="en-US" dirty="0"/>
          </a:p>
        </p:txBody>
      </p:sp>
      <p:sp>
        <p:nvSpPr>
          <p:cNvPr id="3" name="Content Placeholder 2"/>
          <p:cNvSpPr>
            <a:spLocks noGrp="1"/>
          </p:cNvSpPr>
          <p:nvPr>
            <p:ph idx="1"/>
          </p:nvPr>
        </p:nvSpPr>
        <p:spPr/>
        <p:txBody>
          <a:bodyPr>
            <a:normAutofit/>
          </a:bodyPr>
          <a:lstStyle/>
          <a:p>
            <a:pPr marL="0" indent="0">
              <a:buNone/>
            </a:pPr>
            <a:r>
              <a:rPr lang="en-US" i="1" dirty="0" smtClean="0">
                <a:solidFill>
                  <a:srgbClr val="000000"/>
                </a:solidFill>
              </a:rPr>
              <a:t>Facilities </a:t>
            </a:r>
            <a:r>
              <a:rPr lang="en-US" i="1" dirty="0">
                <a:solidFill>
                  <a:srgbClr val="000000"/>
                </a:solidFill>
              </a:rPr>
              <a:t>may code treatments, programs and procedures that the resident performed themselves independently or after set-up by facility staff. Do not code services that were provided solely in conjunction with a surgical procedure or diagnostic procedure, such as IV medications or ventilators. Surgical procedures include routine pre- and post-operative procedures. </a:t>
            </a:r>
            <a:endParaRPr lang="en-US" dirty="0"/>
          </a:p>
        </p:txBody>
      </p:sp>
      <p:sp>
        <p:nvSpPr>
          <p:cNvPr id="4" name="6-Point Star 3" title="icon of a star reading &quot;revised&quot;"/>
          <p:cNvSpPr/>
          <p:nvPr/>
        </p:nvSpPr>
        <p:spPr>
          <a:xfrm rot="666420">
            <a:off x="7348696" y="825761"/>
            <a:ext cx="1372397" cy="1013692"/>
          </a:xfrm>
          <a:prstGeom prst="star6">
            <a:avLst/>
          </a:prstGeom>
          <a:solidFill>
            <a:srgbClr val="9BBD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Revised</a:t>
            </a:r>
            <a:endParaRPr lang="en-US" dirty="0"/>
          </a:p>
        </p:txBody>
      </p:sp>
    </p:spTree>
    <p:extLst>
      <p:ext uri="{BB962C8B-B14F-4D97-AF65-F5344CB8AC3E}">
        <p14:creationId xmlns:p14="http://schemas.microsoft.com/office/powerpoint/2010/main" val="440541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title="O0110. Special Treatments, Procedures and Programs screenshot"/>
          <p:cNvPicPr>
            <a:picLocks noGrp="1" noChangeAspect="1"/>
          </p:cNvPicPr>
          <p:nvPr>
            <p:ph idx="1"/>
          </p:nvPr>
        </p:nvPicPr>
        <p:blipFill rotWithShape="1">
          <a:blip r:embed="rId2"/>
          <a:srcRect l="24724" t="17961" r="28917" b="12442"/>
          <a:stretch/>
        </p:blipFill>
        <p:spPr>
          <a:xfrm>
            <a:off x="228600" y="133350"/>
            <a:ext cx="8763000" cy="4800600"/>
          </a:xfrm>
          <a:prstGeom prst="rect">
            <a:avLst/>
          </a:prstGeom>
        </p:spPr>
      </p:pic>
      <p:sp>
        <p:nvSpPr>
          <p:cNvPr id="5" name="Left Arrow 4" title="left pointing arrow icon reading &quot;breakout&quot;"/>
          <p:cNvSpPr/>
          <p:nvPr/>
        </p:nvSpPr>
        <p:spPr>
          <a:xfrm>
            <a:off x="2565908" y="1504950"/>
            <a:ext cx="1396492" cy="484632"/>
          </a:xfrm>
          <a:prstGeom prst="leftArrow">
            <a:avLst/>
          </a:prstGeom>
          <a:solidFill>
            <a:srgbClr val="9BBD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Breakout</a:t>
            </a:r>
            <a:endParaRPr lang="en-US" dirty="0"/>
          </a:p>
        </p:txBody>
      </p:sp>
      <p:sp>
        <p:nvSpPr>
          <p:cNvPr id="6" name="Left Arrow 5" title="left pointing arrow icon reading &quot;breakout&quot;"/>
          <p:cNvSpPr/>
          <p:nvPr/>
        </p:nvSpPr>
        <p:spPr>
          <a:xfrm>
            <a:off x="2590800" y="2552700"/>
            <a:ext cx="1371600" cy="484632"/>
          </a:xfrm>
          <a:prstGeom prst="leftArrow">
            <a:avLst/>
          </a:prstGeom>
          <a:solidFill>
            <a:srgbClr val="9BBD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Breakout</a:t>
            </a:r>
            <a:endParaRPr lang="en-US" dirty="0"/>
          </a:p>
        </p:txBody>
      </p:sp>
      <p:sp>
        <p:nvSpPr>
          <p:cNvPr id="7" name="Left Arrow 6" title="left pointing arrow icon reading &quot;breakout&quot;"/>
          <p:cNvSpPr/>
          <p:nvPr/>
        </p:nvSpPr>
        <p:spPr>
          <a:xfrm>
            <a:off x="2565908" y="3361182"/>
            <a:ext cx="1396492" cy="484632"/>
          </a:xfrm>
          <a:prstGeom prst="leftArrow">
            <a:avLst/>
          </a:prstGeom>
          <a:solidFill>
            <a:srgbClr val="9BBD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Breakout</a:t>
            </a:r>
            <a:endParaRPr lang="en-US" dirty="0"/>
          </a:p>
        </p:txBody>
      </p:sp>
      <p:sp>
        <p:nvSpPr>
          <p:cNvPr id="8" name="Left Arrow 7" title="left pointing arrow icon reading &quot;breakout&quot;"/>
          <p:cNvSpPr/>
          <p:nvPr/>
        </p:nvSpPr>
        <p:spPr>
          <a:xfrm>
            <a:off x="2565908" y="4368927"/>
            <a:ext cx="1396492" cy="484632"/>
          </a:xfrm>
          <a:prstGeom prst="leftArrow">
            <a:avLst/>
          </a:prstGeom>
          <a:solidFill>
            <a:srgbClr val="9BBD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Breakout</a:t>
            </a:r>
            <a:endParaRPr lang="en-US" dirty="0"/>
          </a:p>
        </p:txBody>
      </p:sp>
      <p:sp>
        <p:nvSpPr>
          <p:cNvPr id="2" name="Oval 1" title="oval circling A. on admission; b. while a resident; c. at discharge"/>
          <p:cNvSpPr/>
          <p:nvPr/>
        </p:nvSpPr>
        <p:spPr>
          <a:xfrm>
            <a:off x="5638800" y="438150"/>
            <a:ext cx="3505200" cy="457200"/>
          </a:xfrm>
          <a:prstGeom prst="ellipse">
            <a:avLst/>
          </a:prstGeom>
          <a:noFill/>
          <a:ln>
            <a:solidFill>
              <a:srgbClr val="9B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228600" y="-1076446"/>
            <a:ext cx="8229600" cy="857250"/>
          </a:xfrm>
        </p:spPr>
        <p:txBody>
          <a:bodyPr>
            <a:normAutofit fontScale="90000"/>
          </a:bodyPr>
          <a:lstStyle/>
          <a:p>
            <a:r>
              <a:rPr lang="en-US" dirty="0" smtClean="0"/>
              <a:t>O0110. Special Treatments, Procedures,</a:t>
            </a:r>
            <a:r>
              <a:rPr lang="en-US" baseline="0" dirty="0" smtClean="0"/>
              <a:t> &amp; Programs</a:t>
            </a:r>
            <a:endParaRPr lang="en-US" dirty="0"/>
          </a:p>
        </p:txBody>
      </p:sp>
    </p:spTree>
    <p:extLst>
      <p:ext uri="{BB962C8B-B14F-4D97-AF65-F5344CB8AC3E}">
        <p14:creationId xmlns:p14="http://schemas.microsoft.com/office/powerpoint/2010/main" val="33802552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title="O0110. Special Treatments, Procedures and Programs Other list screenshot"/>
          <p:cNvPicPr>
            <a:picLocks noGrp="1" noChangeAspect="1"/>
          </p:cNvPicPr>
          <p:nvPr>
            <p:ph idx="1"/>
          </p:nvPr>
        </p:nvPicPr>
        <p:blipFill rotWithShape="1">
          <a:blip r:embed="rId2"/>
          <a:srcRect l="24744" t="22451" r="28530" b="23667"/>
          <a:stretch/>
        </p:blipFill>
        <p:spPr>
          <a:xfrm>
            <a:off x="381000" y="285750"/>
            <a:ext cx="8458200" cy="4571999"/>
          </a:xfrm>
          <a:prstGeom prst="rect">
            <a:avLst/>
          </a:prstGeom>
        </p:spPr>
      </p:pic>
      <p:sp>
        <p:nvSpPr>
          <p:cNvPr id="5" name="Left Arrow 4" title="left pointing arrow icon reading &quot;breakout&quot;"/>
          <p:cNvSpPr/>
          <p:nvPr/>
        </p:nvSpPr>
        <p:spPr>
          <a:xfrm>
            <a:off x="3035808" y="920750"/>
            <a:ext cx="1219200" cy="484632"/>
          </a:xfrm>
          <a:prstGeom prst="leftArrow">
            <a:avLst/>
          </a:prstGeom>
          <a:solidFill>
            <a:srgbClr val="9BBD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Breakout</a:t>
            </a:r>
            <a:endParaRPr lang="en-US" dirty="0"/>
          </a:p>
        </p:txBody>
      </p:sp>
      <p:sp>
        <p:nvSpPr>
          <p:cNvPr id="6" name="Left Arrow 5" title="left pointing arrow icon reading &quot;breakout&quot;"/>
          <p:cNvSpPr/>
          <p:nvPr/>
        </p:nvSpPr>
        <p:spPr>
          <a:xfrm>
            <a:off x="3035808" y="2190750"/>
            <a:ext cx="1219200" cy="484632"/>
          </a:xfrm>
          <a:prstGeom prst="leftArrow">
            <a:avLst/>
          </a:prstGeom>
          <a:solidFill>
            <a:srgbClr val="9BBD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Breakout</a:t>
            </a:r>
            <a:endParaRPr lang="en-US" dirty="0"/>
          </a:p>
        </p:txBody>
      </p:sp>
      <p:sp>
        <p:nvSpPr>
          <p:cNvPr id="7" name="Left Arrow 6" title="left pointing arrow icon reading &quot;new&quot;"/>
          <p:cNvSpPr/>
          <p:nvPr/>
        </p:nvSpPr>
        <p:spPr>
          <a:xfrm>
            <a:off x="3035808" y="3467100"/>
            <a:ext cx="1219200" cy="484632"/>
          </a:xfrm>
          <a:prstGeom prst="leftArrow">
            <a:avLst/>
          </a:prstGeom>
          <a:solidFill>
            <a:srgbClr val="9BBD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New</a:t>
            </a:r>
            <a:endParaRPr lang="en-US" dirty="0"/>
          </a:p>
        </p:txBody>
      </p:sp>
      <p:sp>
        <p:nvSpPr>
          <p:cNvPr id="2" name="Title 1"/>
          <p:cNvSpPr>
            <a:spLocks noGrp="1"/>
          </p:cNvSpPr>
          <p:nvPr>
            <p:ph type="title"/>
          </p:nvPr>
        </p:nvSpPr>
        <p:spPr>
          <a:xfrm>
            <a:off x="402220" y="-1048892"/>
            <a:ext cx="8229600" cy="857250"/>
          </a:xfrm>
        </p:spPr>
        <p:txBody>
          <a:bodyPr>
            <a:normAutofit fontScale="90000"/>
          </a:bodyPr>
          <a:lstStyle/>
          <a:p>
            <a:r>
              <a:rPr lang="en-US" dirty="0" smtClean="0"/>
              <a:t>O0110.</a:t>
            </a:r>
            <a:r>
              <a:rPr lang="en-US" baseline="0" dirty="0" smtClean="0"/>
              <a:t> Special Treatments, Procedures, &amp; Programs: Other</a:t>
            </a:r>
            <a:endParaRPr lang="en-US" dirty="0"/>
          </a:p>
        </p:txBody>
      </p:sp>
    </p:spTree>
    <p:extLst>
      <p:ext uri="{BB962C8B-B14F-4D97-AF65-F5344CB8AC3E}">
        <p14:creationId xmlns:p14="http://schemas.microsoft.com/office/powerpoint/2010/main" val="18791882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O110 – Coding Instructions</a:t>
            </a:r>
            <a:endParaRPr lang="en-US" dirty="0"/>
          </a:p>
        </p:txBody>
      </p:sp>
      <p:sp>
        <p:nvSpPr>
          <p:cNvPr id="3" name="Content Placeholder 2"/>
          <p:cNvSpPr>
            <a:spLocks noGrp="1"/>
          </p:cNvSpPr>
          <p:nvPr>
            <p:ph idx="1"/>
          </p:nvPr>
        </p:nvSpPr>
        <p:spPr/>
        <p:txBody>
          <a:bodyPr/>
          <a:lstStyle/>
          <a:p>
            <a:pPr marL="0" indent="0">
              <a:buNone/>
            </a:pPr>
            <a:r>
              <a:rPr lang="en-US" sz="3600" b="1" dirty="0">
                <a:solidFill>
                  <a:srgbClr val="8A0000"/>
                </a:solidFill>
              </a:rPr>
              <a:t>On </a:t>
            </a:r>
            <a:r>
              <a:rPr lang="en-US" sz="3600" b="1" dirty="0" smtClean="0">
                <a:solidFill>
                  <a:srgbClr val="8A0000"/>
                </a:solidFill>
              </a:rPr>
              <a:t>Admission - </a:t>
            </a:r>
            <a:r>
              <a:rPr lang="en-US" i="1" dirty="0" smtClean="0">
                <a:solidFill>
                  <a:srgbClr val="8A0000"/>
                </a:solidFill>
              </a:rPr>
              <a:t>Check </a:t>
            </a:r>
            <a:r>
              <a:rPr lang="en-US" i="1" dirty="0">
                <a:solidFill>
                  <a:srgbClr val="8A0000"/>
                </a:solidFill>
              </a:rPr>
              <a:t>all treatments, procedures, and programs received by, performed on, or participated in by the resident on days 1–3 of the SNF PPS Stay starting with A2400B. If no treatments, procedures, or programs were received or performed in the 3-day assessment period, </a:t>
            </a:r>
            <a:r>
              <a:rPr lang="en-US" b="1" i="1" dirty="0">
                <a:solidFill>
                  <a:srgbClr val="8A0000"/>
                </a:solidFill>
              </a:rPr>
              <a:t>check Z, None of the above</a:t>
            </a:r>
            <a:r>
              <a:rPr lang="en-US" i="1" dirty="0">
                <a:solidFill>
                  <a:srgbClr val="8A0000"/>
                </a:solidFill>
              </a:rPr>
              <a:t>. </a:t>
            </a:r>
            <a:endParaRPr lang="en-US" i="1" dirty="0" smtClean="0">
              <a:solidFill>
                <a:srgbClr val="8A0000"/>
              </a:solidFill>
            </a:endParaRPr>
          </a:p>
          <a:p>
            <a:pPr marL="0" indent="0">
              <a:buNone/>
            </a:pPr>
            <a:endParaRPr lang="en-US" dirty="0"/>
          </a:p>
        </p:txBody>
      </p:sp>
    </p:spTree>
    <p:extLst>
      <p:ext uri="{BB962C8B-B14F-4D97-AF65-F5344CB8AC3E}">
        <p14:creationId xmlns:p14="http://schemas.microsoft.com/office/powerpoint/2010/main" val="2784092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Links</a:t>
            </a:r>
            <a:endParaRPr lang="en-US" dirty="0"/>
          </a:p>
        </p:txBody>
      </p:sp>
      <p:sp>
        <p:nvSpPr>
          <p:cNvPr id="3" name="Content Placeholder 2"/>
          <p:cNvSpPr>
            <a:spLocks noGrp="1"/>
          </p:cNvSpPr>
          <p:nvPr>
            <p:ph idx="1"/>
          </p:nvPr>
        </p:nvSpPr>
        <p:spPr/>
        <p:txBody>
          <a:bodyPr/>
          <a:lstStyle/>
          <a:p>
            <a:r>
              <a:rPr lang="en-US" b="1" dirty="0"/>
              <a:t>MDS FORMS AND RAI MANUAL</a:t>
            </a:r>
            <a:endParaRPr lang="en-US" b="1" dirty="0">
              <a:hlinkClick r:id="rId2"/>
            </a:endParaRPr>
          </a:p>
          <a:p>
            <a:pPr lvl="1"/>
            <a:r>
              <a:rPr lang="en-US" dirty="0">
                <a:hlinkClick r:id="rId2"/>
              </a:rPr>
              <a:t>https://www.cms.gov/medicare/quality-initiatives-patient-assessment-instruments/nursinghomequalityinits/mds30raimanual</a:t>
            </a:r>
            <a:r>
              <a:rPr lang="en-US" dirty="0"/>
              <a:t> </a:t>
            </a:r>
          </a:p>
          <a:p>
            <a:endParaRPr lang="en-US" dirty="0"/>
          </a:p>
          <a:p>
            <a:r>
              <a:rPr lang="en-US" b="1" dirty="0"/>
              <a:t>CMS Official YouTube Channel</a:t>
            </a:r>
          </a:p>
          <a:p>
            <a:pPr lvl="1"/>
            <a:r>
              <a:rPr lang="en-US" dirty="0"/>
              <a:t> </a:t>
            </a:r>
            <a:r>
              <a:rPr lang="en-US" dirty="0">
                <a:hlinkClick r:id="rId3"/>
              </a:rPr>
              <a:t>https://www.youtube.com/cmshhsgov</a:t>
            </a:r>
            <a:r>
              <a:rPr lang="en-US" dirty="0"/>
              <a:t> </a:t>
            </a:r>
          </a:p>
          <a:p>
            <a:endParaRPr lang="en-US" dirty="0"/>
          </a:p>
        </p:txBody>
      </p:sp>
    </p:spTree>
    <p:extLst>
      <p:ext uri="{BB962C8B-B14F-4D97-AF65-F5344CB8AC3E}">
        <p14:creationId xmlns:p14="http://schemas.microsoft.com/office/powerpoint/2010/main" val="1821421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O110 – Coding </a:t>
            </a:r>
            <a:r>
              <a:rPr lang="en-US" dirty="0" smtClean="0"/>
              <a:t>Instructions (cont.)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3600" b="1" i="1" dirty="0">
                <a:solidFill>
                  <a:srgbClr val="8A0000"/>
                </a:solidFill>
              </a:rPr>
              <a:t>While a </a:t>
            </a:r>
            <a:r>
              <a:rPr lang="en-US" sz="3600" b="1" i="1" dirty="0" smtClean="0">
                <a:solidFill>
                  <a:srgbClr val="8A0000"/>
                </a:solidFill>
              </a:rPr>
              <a:t>Resident - </a:t>
            </a:r>
            <a:r>
              <a:rPr lang="en-US" dirty="0" smtClean="0">
                <a:solidFill>
                  <a:srgbClr val="000000"/>
                </a:solidFill>
              </a:rPr>
              <a:t>Check </a:t>
            </a:r>
            <a:r>
              <a:rPr lang="en-US" dirty="0">
                <a:solidFill>
                  <a:srgbClr val="000000"/>
                </a:solidFill>
              </a:rPr>
              <a:t>all treatments, procedures, and programs </a:t>
            </a:r>
            <a:r>
              <a:rPr lang="en-US" i="1" dirty="0">
                <a:solidFill>
                  <a:srgbClr val="8A0000"/>
                </a:solidFill>
              </a:rPr>
              <a:t>that the resident </a:t>
            </a:r>
            <a:r>
              <a:rPr lang="en-US" dirty="0">
                <a:solidFill>
                  <a:srgbClr val="000000"/>
                </a:solidFill>
              </a:rPr>
              <a:t>received or performed </a:t>
            </a:r>
            <a:r>
              <a:rPr lang="en-US" b="1" i="1" dirty="0">
                <a:solidFill>
                  <a:srgbClr val="8A0000"/>
                </a:solidFill>
              </a:rPr>
              <a:t>after </a:t>
            </a:r>
            <a:r>
              <a:rPr lang="en-US" dirty="0">
                <a:solidFill>
                  <a:srgbClr val="000000"/>
                </a:solidFill>
              </a:rPr>
              <a:t>admission/entry or reentry to the facility and within the </a:t>
            </a:r>
            <a:r>
              <a:rPr lang="en-US" i="1" dirty="0">
                <a:solidFill>
                  <a:srgbClr val="8A0000"/>
                </a:solidFill>
              </a:rPr>
              <a:t>last </a:t>
            </a:r>
            <a:r>
              <a:rPr lang="en-US" dirty="0">
                <a:solidFill>
                  <a:srgbClr val="000000"/>
                </a:solidFill>
              </a:rPr>
              <a:t>14 day</a:t>
            </a:r>
            <a:r>
              <a:rPr lang="en-US" i="1" dirty="0">
                <a:solidFill>
                  <a:srgbClr val="8A0000"/>
                </a:solidFill>
              </a:rPr>
              <a:t>s</a:t>
            </a:r>
            <a:r>
              <a:rPr lang="en-US" dirty="0">
                <a:solidFill>
                  <a:srgbClr val="000000"/>
                </a:solidFill>
              </a:rPr>
              <a:t>. If no </a:t>
            </a:r>
            <a:r>
              <a:rPr lang="en-US" i="1" dirty="0">
                <a:solidFill>
                  <a:srgbClr val="8A0000"/>
                </a:solidFill>
              </a:rPr>
              <a:t>treatments, procedures or programs were received by, performed on, or participated in by the resident with</a:t>
            </a:r>
            <a:r>
              <a:rPr lang="en-US" dirty="0">
                <a:solidFill>
                  <a:srgbClr val="000000"/>
                </a:solidFill>
              </a:rPr>
              <a:t>in the last 14 days </a:t>
            </a:r>
            <a:r>
              <a:rPr lang="en-US" i="1" dirty="0">
                <a:solidFill>
                  <a:srgbClr val="8A0000"/>
                </a:solidFill>
              </a:rPr>
              <a:t>or since admission/entry or reentry</a:t>
            </a:r>
            <a:r>
              <a:rPr lang="en-US" dirty="0">
                <a:solidFill>
                  <a:srgbClr val="000000"/>
                </a:solidFill>
              </a:rPr>
              <a:t>, </a:t>
            </a:r>
            <a:r>
              <a:rPr lang="en-US" b="1" dirty="0">
                <a:solidFill>
                  <a:srgbClr val="000000"/>
                </a:solidFill>
              </a:rPr>
              <a:t>check Z, N</a:t>
            </a:r>
            <a:r>
              <a:rPr lang="en-US" b="1" dirty="0" smtClean="0">
                <a:solidFill>
                  <a:srgbClr val="000000"/>
                </a:solidFill>
              </a:rPr>
              <a:t>one </a:t>
            </a:r>
            <a:r>
              <a:rPr lang="en-US" b="1" dirty="0">
                <a:solidFill>
                  <a:srgbClr val="000000"/>
                </a:solidFill>
              </a:rPr>
              <a:t>of the above </a:t>
            </a:r>
            <a:endParaRPr lang="en-US" dirty="0"/>
          </a:p>
        </p:txBody>
      </p:sp>
    </p:spTree>
    <p:extLst>
      <p:ext uri="{BB962C8B-B14F-4D97-AF65-F5344CB8AC3E}">
        <p14:creationId xmlns:p14="http://schemas.microsoft.com/office/powerpoint/2010/main" val="2471291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O110 – Coding </a:t>
            </a:r>
            <a:r>
              <a:rPr lang="en-US" dirty="0" smtClean="0"/>
              <a:t>Instructions (cont.)</a:t>
            </a:r>
            <a:endParaRPr lang="en-US" dirty="0"/>
          </a:p>
        </p:txBody>
      </p:sp>
      <p:sp>
        <p:nvSpPr>
          <p:cNvPr id="3" name="Content Placeholder 2"/>
          <p:cNvSpPr>
            <a:spLocks noGrp="1"/>
          </p:cNvSpPr>
          <p:nvPr>
            <p:ph idx="1"/>
          </p:nvPr>
        </p:nvSpPr>
        <p:spPr/>
        <p:txBody>
          <a:bodyPr>
            <a:normAutofit/>
          </a:bodyPr>
          <a:lstStyle/>
          <a:p>
            <a:pPr marL="0" indent="0">
              <a:buNone/>
            </a:pPr>
            <a:r>
              <a:rPr lang="en-US" sz="3600" b="1" dirty="0">
                <a:solidFill>
                  <a:srgbClr val="8A0000"/>
                </a:solidFill>
              </a:rPr>
              <a:t>At </a:t>
            </a:r>
            <a:r>
              <a:rPr lang="en-US" sz="3600" b="1" dirty="0" smtClean="0">
                <a:solidFill>
                  <a:srgbClr val="8A0000"/>
                </a:solidFill>
              </a:rPr>
              <a:t>Discharge - </a:t>
            </a:r>
            <a:r>
              <a:rPr lang="en-US" dirty="0" smtClean="0">
                <a:solidFill>
                  <a:srgbClr val="000000"/>
                </a:solidFill>
              </a:rPr>
              <a:t>Check </a:t>
            </a:r>
            <a:r>
              <a:rPr lang="en-US" dirty="0">
                <a:solidFill>
                  <a:srgbClr val="000000"/>
                </a:solidFill>
              </a:rPr>
              <a:t>all treatments, procedures, and programs received </a:t>
            </a:r>
            <a:r>
              <a:rPr lang="en-US" i="1" dirty="0">
                <a:solidFill>
                  <a:srgbClr val="8A0000"/>
                </a:solidFill>
              </a:rPr>
              <a:t>by, </a:t>
            </a:r>
            <a:r>
              <a:rPr lang="en-US" dirty="0">
                <a:solidFill>
                  <a:srgbClr val="000000"/>
                </a:solidFill>
              </a:rPr>
              <a:t>performed </a:t>
            </a:r>
            <a:r>
              <a:rPr lang="en-US" i="1" dirty="0">
                <a:solidFill>
                  <a:srgbClr val="8A0000"/>
                </a:solidFill>
              </a:rPr>
              <a:t>on, or participated in </a:t>
            </a:r>
            <a:r>
              <a:rPr lang="en-US" dirty="0">
                <a:solidFill>
                  <a:srgbClr val="000000"/>
                </a:solidFill>
              </a:rPr>
              <a:t>by the resident </a:t>
            </a:r>
            <a:r>
              <a:rPr lang="en-US" i="1" dirty="0">
                <a:solidFill>
                  <a:srgbClr val="8A0000"/>
                </a:solidFill>
              </a:rPr>
              <a:t>in the last 3 days of the SNF PPS Stay ending with A2400C. If no treatments, procedures or programs were received by, performed on, or participated in by the resident in the 3-day assessment period, </a:t>
            </a:r>
            <a:r>
              <a:rPr lang="en-US" b="1" i="1" dirty="0">
                <a:solidFill>
                  <a:srgbClr val="8A0000"/>
                </a:solidFill>
              </a:rPr>
              <a:t>check Z, None of the above</a:t>
            </a:r>
            <a:r>
              <a:rPr lang="en-US" dirty="0">
                <a:solidFill>
                  <a:srgbClr val="000000"/>
                </a:solidFill>
              </a:rPr>
              <a:t>. </a:t>
            </a:r>
            <a:endParaRPr lang="en-US" dirty="0"/>
          </a:p>
        </p:txBody>
      </p:sp>
    </p:spTree>
    <p:extLst>
      <p:ext uri="{BB962C8B-B14F-4D97-AF65-F5344CB8AC3E}">
        <p14:creationId xmlns:p14="http://schemas.microsoft.com/office/powerpoint/2010/main" val="3798925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382000" cy="613172"/>
          </a:xfrm>
        </p:spPr>
        <p:txBody>
          <a:bodyPr>
            <a:normAutofit fontScale="90000"/>
          </a:bodyPr>
          <a:lstStyle/>
          <a:p>
            <a:r>
              <a:rPr lang="en-US" dirty="0" smtClean="0"/>
              <a:t>Coding Tips - </a:t>
            </a:r>
            <a:r>
              <a:rPr lang="en-US" dirty="0" smtClean="0">
                <a:solidFill>
                  <a:srgbClr val="000000"/>
                </a:solidFill>
              </a:rPr>
              <a:t>O01</a:t>
            </a:r>
            <a:r>
              <a:rPr lang="en-US" i="1" dirty="0" smtClean="0">
                <a:solidFill>
                  <a:srgbClr val="8A0000"/>
                </a:solidFill>
              </a:rPr>
              <a:t>1</a:t>
            </a:r>
            <a:r>
              <a:rPr lang="en-US" dirty="0" smtClean="0">
                <a:solidFill>
                  <a:srgbClr val="000000"/>
                </a:solidFill>
              </a:rPr>
              <a:t>0C</a:t>
            </a:r>
            <a:r>
              <a:rPr lang="en-US" i="1" dirty="0" smtClean="0">
                <a:solidFill>
                  <a:srgbClr val="8A0000"/>
                </a:solidFill>
              </a:rPr>
              <a:t>1</a:t>
            </a:r>
            <a:r>
              <a:rPr lang="en-US" dirty="0">
                <a:solidFill>
                  <a:srgbClr val="000000"/>
                </a:solidFill>
              </a:rPr>
              <a:t> </a:t>
            </a:r>
            <a:r>
              <a:rPr lang="en-US" dirty="0" smtClean="0">
                <a:solidFill>
                  <a:srgbClr val="000000"/>
                </a:solidFill>
              </a:rPr>
              <a:t>- Oxygen therapy</a:t>
            </a:r>
            <a:endParaRPr lang="en-US" dirty="0"/>
          </a:p>
        </p:txBody>
      </p:sp>
      <p:sp>
        <p:nvSpPr>
          <p:cNvPr id="3" name="Content Placeholder 2"/>
          <p:cNvSpPr>
            <a:spLocks noGrp="1"/>
          </p:cNvSpPr>
          <p:nvPr>
            <p:ph idx="1"/>
          </p:nvPr>
        </p:nvSpPr>
        <p:spPr>
          <a:xfrm>
            <a:off x="457200" y="895350"/>
            <a:ext cx="8229600" cy="3581400"/>
          </a:xfrm>
        </p:spPr>
        <p:txBody>
          <a:bodyPr>
            <a:normAutofit fontScale="77500" lnSpcReduction="20000"/>
          </a:bodyPr>
          <a:lstStyle/>
          <a:p>
            <a:pPr marL="0" indent="0">
              <a:buNone/>
            </a:pPr>
            <a:r>
              <a:rPr lang="en-US" sz="3100" b="1" i="1" u="sng" dirty="0" smtClean="0">
                <a:solidFill>
                  <a:srgbClr val="8A0000"/>
                </a:solidFill>
              </a:rPr>
              <a:t>O0110C2</a:t>
            </a:r>
            <a:r>
              <a:rPr lang="en-US" sz="3100" b="1" i="1" u="sng" dirty="0">
                <a:solidFill>
                  <a:srgbClr val="8A0000"/>
                </a:solidFill>
              </a:rPr>
              <a:t>, Continuous </a:t>
            </a:r>
            <a:r>
              <a:rPr lang="en-US" sz="3100" i="1" dirty="0">
                <a:solidFill>
                  <a:srgbClr val="8A0000"/>
                </a:solidFill>
              </a:rPr>
              <a:t>Check if oxygen therapy was continuously delivered for 14 hours or greater per day. </a:t>
            </a:r>
          </a:p>
          <a:p>
            <a:pPr marL="0" indent="0">
              <a:buNone/>
            </a:pPr>
            <a:r>
              <a:rPr lang="en-US" sz="3100" b="1" i="1" u="sng" dirty="0" smtClean="0">
                <a:solidFill>
                  <a:srgbClr val="8A0000"/>
                </a:solidFill>
              </a:rPr>
              <a:t>O0110C3</a:t>
            </a:r>
            <a:r>
              <a:rPr lang="en-US" sz="3100" b="1" i="1" u="sng" dirty="0">
                <a:solidFill>
                  <a:srgbClr val="8A0000"/>
                </a:solidFill>
              </a:rPr>
              <a:t>, Intermittent </a:t>
            </a:r>
            <a:r>
              <a:rPr lang="en-US" sz="3100" b="1" i="1" u="sng" dirty="0" smtClean="0">
                <a:solidFill>
                  <a:srgbClr val="8A0000"/>
                </a:solidFill>
              </a:rPr>
              <a:t> </a:t>
            </a:r>
            <a:r>
              <a:rPr lang="en-US" sz="3100" b="1" i="1" dirty="0" smtClean="0">
                <a:solidFill>
                  <a:srgbClr val="8A0000"/>
                </a:solidFill>
              </a:rPr>
              <a:t>- </a:t>
            </a:r>
            <a:r>
              <a:rPr lang="en-US" sz="3100" i="1" dirty="0" smtClean="0">
                <a:solidFill>
                  <a:srgbClr val="8A0000"/>
                </a:solidFill>
              </a:rPr>
              <a:t>Check </a:t>
            </a:r>
            <a:r>
              <a:rPr lang="en-US" sz="3100" i="1" dirty="0">
                <a:solidFill>
                  <a:srgbClr val="8A0000"/>
                </a:solidFill>
              </a:rPr>
              <a:t>if oxygen therapy was intermittent (i.e., </a:t>
            </a:r>
            <a:r>
              <a:rPr lang="en-US" sz="3100" i="1" dirty="0" smtClean="0">
                <a:solidFill>
                  <a:srgbClr val="8A0000"/>
                </a:solidFill>
              </a:rPr>
              <a:t>not </a:t>
            </a:r>
            <a:r>
              <a:rPr lang="en-US" sz="3100" i="1" dirty="0">
                <a:solidFill>
                  <a:srgbClr val="8A0000"/>
                </a:solidFill>
              </a:rPr>
              <a:t>delivered continuously for at least 14 hours per day). </a:t>
            </a:r>
            <a:endParaRPr lang="en-US" sz="3100" i="1" dirty="0" smtClean="0">
              <a:solidFill>
                <a:srgbClr val="8A0000"/>
              </a:solidFill>
            </a:endParaRPr>
          </a:p>
          <a:p>
            <a:pPr marL="0" indent="0">
              <a:buNone/>
            </a:pPr>
            <a:r>
              <a:rPr lang="en-US" sz="3100" b="1" i="1" u="sng" dirty="0" smtClean="0">
                <a:solidFill>
                  <a:srgbClr val="8A0000"/>
                </a:solidFill>
              </a:rPr>
              <a:t>O0110C4</a:t>
            </a:r>
            <a:r>
              <a:rPr lang="en-US" sz="3100" b="1" i="1" u="sng" dirty="0">
                <a:solidFill>
                  <a:srgbClr val="8A0000"/>
                </a:solidFill>
              </a:rPr>
              <a:t>, </a:t>
            </a:r>
            <a:r>
              <a:rPr lang="en-US" sz="3100" b="1" i="1" u="sng" dirty="0" smtClean="0">
                <a:solidFill>
                  <a:srgbClr val="8A0000"/>
                </a:solidFill>
              </a:rPr>
              <a:t>High-concentration </a:t>
            </a:r>
            <a:r>
              <a:rPr lang="en-US" sz="3100" b="1" i="1" dirty="0" smtClean="0">
                <a:solidFill>
                  <a:srgbClr val="8A0000"/>
                </a:solidFill>
              </a:rPr>
              <a:t>- </a:t>
            </a:r>
            <a:r>
              <a:rPr lang="en-US" sz="3100" i="1" dirty="0" smtClean="0">
                <a:solidFill>
                  <a:srgbClr val="8A0000"/>
                </a:solidFill>
              </a:rPr>
              <a:t>Check </a:t>
            </a:r>
            <a:r>
              <a:rPr lang="en-US" sz="3100" i="1" dirty="0">
                <a:solidFill>
                  <a:srgbClr val="8A0000"/>
                </a:solidFill>
              </a:rPr>
              <a:t>if oxygen therapy was provided via a high-concentration delivery system. A high-concentration oxygen delivery system is one that delivers oxygen at a concentration that exceeds a fraction of inspired oxygen FiO2 of 40% (i.e., exceeding that of simple low-flow nasal cannula at a flow rate of 4 liters per minute). </a:t>
            </a:r>
            <a:endParaRPr lang="en-US" dirty="0">
              <a:solidFill>
                <a:srgbClr val="8A0000"/>
              </a:solidFill>
            </a:endParaRPr>
          </a:p>
          <a:p>
            <a:pPr marL="0" indent="0">
              <a:buNone/>
            </a:pPr>
            <a:endParaRPr lang="en-US" dirty="0">
              <a:solidFill>
                <a:srgbClr val="000000"/>
              </a:solidFill>
              <a:latin typeface="Arial" panose="020B0604020202020204" pitchFamily="34" charset="0"/>
            </a:endParaRPr>
          </a:p>
          <a:p>
            <a:endParaRPr lang="en-US" dirty="0"/>
          </a:p>
        </p:txBody>
      </p:sp>
    </p:spTree>
    <p:extLst>
      <p:ext uri="{BB962C8B-B14F-4D97-AF65-F5344CB8AC3E}">
        <p14:creationId xmlns:p14="http://schemas.microsoft.com/office/powerpoint/2010/main" val="3198656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5978"/>
            <a:ext cx="8153400" cy="613172"/>
          </a:xfrm>
        </p:spPr>
        <p:txBody>
          <a:bodyPr>
            <a:normAutofit fontScale="90000"/>
          </a:bodyPr>
          <a:lstStyle/>
          <a:p>
            <a:r>
              <a:rPr lang="en-US" dirty="0" smtClean="0"/>
              <a:t>Coding Tips - </a:t>
            </a:r>
            <a:r>
              <a:rPr lang="en-US" dirty="0" smtClean="0">
                <a:solidFill>
                  <a:srgbClr val="000000"/>
                </a:solidFill>
              </a:rPr>
              <a:t>O01</a:t>
            </a:r>
            <a:r>
              <a:rPr lang="en-US" i="1" dirty="0" smtClean="0">
                <a:solidFill>
                  <a:srgbClr val="8A0000"/>
                </a:solidFill>
              </a:rPr>
              <a:t>1</a:t>
            </a:r>
            <a:r>
              <a:rPr lang="en-US" dirty="0" smtClean="0">
                <a:solidFill>
                  <a:srgbClr val="000000"/>
                </a:solidFill>
              </a:rPr>
              <a:t>0H</a:t>
            </a:r>
            <a:r>
              <a:rPr lang="en-US" i="1" dirty="0" smtClean="0">
                <a:solidFill>
                  <a:srgbClr val="8A0000"/>
                </a:solidFill>
              </a:rPr>
              <a:t>1</a:t>
            </a:r>
            <a:r>
              <a:rPr lang="en-US" dirty="0">
                <a:solidFill>
                  <a:srgbClr val="000000"/>
                </a:solidFill>
              </a:rPr>
              <a:t>, IV </a:t>
            </a:r>
            <a:r>
              <a:rPr lang="en-US" dirty="0" smtClean="0">
                <a:solidFill>
                  <a:srgbClr val="000000"/>
                </a:solidFill>
              </a:rPr>
              <a:t>medications</a:t>
            </a:r>
            <a:endParaRPr lang="en-US" dirty="0"/>
          </a:p>
        </p:txBody>
      </p:sp>
      <p:sp>
        <p:nvSpPr>
          <p:cNvPr id="3" name="Content Placeholder 2"/>
          <p:cNvSpPr>
            <a:spLocks noGrp="1"/>
          </p:cNvSpPr>
          <p:nvPr>
            <p:ph idx="1"/>
          </p:nvPr>
        </p:nvSpPr>
        <p:spPr>
          <a:xfrm>
            <a:off x="457200" y="895350"/>
            <a:ext cx="8229600" cy="3581400"/>
          </a:xfrm>
        </p:spPr>
        <p:txBody>
          <a:bodyPr>
            <a:normAutofit fontScale="85000" lnSpcReduction="20000"/>
          </a:bodyPr>
          <a:lstStyle/>
          <a:p>
            <a:pPr marL="0" indent="0">
              <a:buNone/>
            </a:pPr>
            <a:r>
              <a:rPr lang="en-US" b="1" i="1" u="sng" dirty="0" smtClean="0">
                <a:solidFill>
                  <a:srgbClr val="8A0000"/>
                </a:solidFill>
              </a:rPr>
              <a:t>O0110H2</a:t>
            </a:r>
            <a:r>
              <a:rPr lang="en-US" b="1" i="1" u="sng" dirty="0">
                <a:solidFill>
                  <a:srgbClr val="8A0000"/>
                </a:solidFill>
              </a:rPr>
              <a:t>, Vasoactive </a:t>
            </a:r>
            <a:r>
              <a:rPr lang="en-US" b="1" i="1" u="sng" dirty="0" smtClean="0">
                <a:solidFill>
                  <a:srgbClr val="8A0000"/>
                </a:solidFill>
              </a:rPr>
              <a:t>medications </a:t>
            </a:r>
            <a:r>
              <a:rPr lang="en-US" b="1" i="1" dirty="0" smtClean="0">
                <a:solidFill>
                  <a:srgbClr val="8A0000"/>
                </a:solidFill>
              </a:rPr>
              <a:t>- </a:t>
            </a:r>
            <a:r>
              <a:rPr lang="en-US" i="1" dirty="0" smtClean="0">
                <a:solidFill>
                  <a:srgbClr val="8A0000"/>
                </a:solidFill>
              </a:rPr>
              <a:t>Check </a:t>
            </a:r>
            <a:r>
              <a:rPr lang="en-US" i="1" dirty="0">
                <a:solidFill>
                  <a:srgbClr val="8A0000"/>
                </a:solidFill>
              </a:rPr>
              <a:t>when at least one of the IV medications was an IV vasoactive medication. </a:t>
            </a:r>
            <a:endParaRPr lang="en-US" dirty="0">
              <a:solidFill>
                <a:srgbClr val="8A0000"/>
              </a:solidFill>
            </a:endParaRPr>
          </a:p>
          <a:p>
            <a:pPr marL="0" indent="0">
              <a:buNone/>
            </a:pPr>
            <a:r>
              <a:rPr lang="en-US" b="1" i="1" u="sng" dirty="0" smtClean="0">
                <a:solidFill>
                  <a:srgbClr val="8A0000"/>
                </a:solidFill>
              </a:rPr>
              <a:t>O0110H3</a:t>
            </a:r>
            <a:r>
              <a:rPr lang="en-US" b="1" i="1" u="sng" dirty="0">
                <a:solidFill>
                  <a:srgbClr val="8A0000"/>
                </a:solidFill>
              </a:rPr>
              <a:t>, </a:t>
            </a:r>
            <a:r>
              <a:rPr lang="en-US" b="1" i="1" u="sng" dirty="0" smtClean="0">
                <a:solidFill>
                  <a:srgbClr val="8A0000"/>
                </a:solidFill>
              </a:rPr>
              <a:t>Antibiotics </a:t>
            </a:r>
            <a:r>
              <a:rPr lang="en-US" b="1" i="1" dirty="0" smtClean="0">
                <a:solidFill>
                  <a:srgbClr val="8A0000"/>
                </a:solidFill>
              </a:rPr>
              <a:t>- </a:t>
            </a:r>
            <a:r>
              <a:rPr lang="en-US" i="1" dirty="0" smtClean="0">
                <a:solidFill>
                  <a:srgbClr val="8A0000"/>
                </a:solidFill>
              </a:rPr>
              <a:t>Check </a:t>
            </a:r>
            <a:r>
              <a:rPr lang="en-US" i="1" dirty="0">
                <a:solidFill>
                  <a:srgbClr val="8A0000"/>
                </a:solidFill>
              </a:rPr>
              <a:t>when at least one of the IV medications was an IV antibiotic. </a:t>
            </a:r>
            <a:endParaRPr lang="en-US" dirty="0">
              <a:solidFill>
                <a:srgbClr val="8A0000"/>
              </a:solidFill>
            </a:endParaRPr>
          </a:p>
          <a:p>
            <a:pPr marL="0" indent="0">
              <a:buNone/>
            </a:pPr>
            <a:r>
              <a:rPr lang="en-US" b="1" i="1" u="sng" dirty="0" smtClean="0">
                <a:solidFill>
                  <a:srgbClr val="8A0000"/>
                </a:solidFill>
              </a:rPr>
              <a:t>O0110H4</a:t>
            </a:r>
            <a:r>
              <a:rPr lang="en-US" b="1" i="1" u="sng" dirty="0">
                <a:solidFill>
                  <a:srgbClr val="8A0000"/>
                </a:solidFill>
              </a:rPr>
              <a:t>, </a:t>
            </a:r>
            <a:r>
              <a:rPr lang="en-US" b="1" i="1" u="sng" dirty="0" smtClean="0">
                <a:solidFill>
                  <a:srgbClr val="8A0000"/>
                </a:solidFill>
              </a:rPr>
              <a:t>Anticoagulation </a:t>
            </a:r>
            <a:r>
              <a:rPr lang="en-US" b="1" i="1" dirty="0" smtClean="0">
                <a:solidFill>
                  <a:srgbClr val="8A0000"/>
                </a:solidFill>
              </a:rPr>
              <a:t>- </a:t>
            </a:r>
            <a:r>
              <a:rPr lang="en-US" i="1" dirty="0" smtClean="0">
                <a:solidFill>
                  <a:srgbClr val="8A0000"/>
                </a:solidFill>
              </a:rPr>
              <a:t>Check </a:t>
            </a:r>
            <a:r>
              <a:rPr lang="en-US" i="1" dirty="0">
                <a:solidFill>
                  <a:srgbClr val="8A0000"/>
                </a:solidFill>
              </a:rPr>
              <a:t>when at least one of the IV medications was an IV anticoagulant. Do not include subcutaneous administration of anticoagulant medications. </a:t>
            </a:r>
            <a:endParaRPr lang="en-US" dirty="0">
              <a:solidFill>
                <a:srgbClr val="8A0000"/>
              </a:solidFill>
            </a:endParaRPr>
          </a:p>
          <a:p>
            <a:pPr marL="0" indent="0">
              <a:buNone/>
            </a:pPr>
            <a:r>
              <a:rPr lang="en-US" b="1" i="1" u="sng" dirty="0" smtClean="0">
                <a:solidFill>
                  <a:srgbClr val="8A0000"/>
                </a:solidFill>
              </a:rPr>
              <a:t>O0110H10</a:t>
            </a:r>
            <a:r>
              <a:rPr lang="en-US" b="1" i="1" u="sng" dirty="0">
                <a:solidFill>
                  <a:srgbClr val="8A0000"/>
                </a:solidFill>
              </a:rPr>
              <a:t>, </a:t>
            </a:r>
            <a:r>
              <a:rPr lang="en-US" b="1" i="1" u="sng" dirty="0" smtClean="0">
                <a:solidFill>
                  <a:srgbClr val="8A0000"/>
                </a:solidFill>
              </a:rPr>
              <a:t>Other </a:t>
            </a:r>
            <a:r>
              <a:rPr lang="en-US" b="1" i="1" dirty="0" smtClean="0">
                <a:solidFill>
                  <a:srgbClr val="8A0000"/>
                </a:solidFill>
              </a:rPr>
              <a:t>- </a:t>
            </a:r>
            <a:r>
              <a:rPr lang="en-US" i="1" dirty="0" smtClean="0">
                <a:solidFill>
                  <a:srgbClr val="8A0000"/>
                </a:solidFill>
              </a:rPr>
              <a:t>Check </a:t>
            </a:r>
            <a:r>
              <a:rPr lang="en-US" i="1" dirty="0">
                <a:solidFill>
                  <a:srgbClr val="8A0000"/>
                </a:solidFill>
              </a:rPr>
              <a:t>when at least one of the IV medications was not an IV vasoactive medication, IV antibiotic, or IV anticoagulant. Examples include IV analgesics (e.g., morphine) and IV diuretics (e.g., furosemide). </a:t>
            </a:r>
            <a:endParaRPr lang="en-US" dirty="0">
              <a:solidFill>
                <a:srgbClr val="8A0000"/>
              </a:solidFill>
            </a:endParaRPr>
          </a:p>
          <a:p>
            <a:endParaRPr lang="en-US" dirty="0">
              <a:solidFill>
                <a:srgbClr val="8A0000"/>
              </a:solidFill>
              <a:latin typeface="Times New Roman" panose="02020603050405020304" pitchFamily="18" charset="0"/>
            </a:endParaRPr>
          </a:p>
          <a:p>
            <a:pPr marL="0" indent="0">
              <a:buNone/>
            </a:pPr>
            <a:endParaRPr lang="en-US" dirty="0">
              <a:solidFill>
                <a:srgbClr val="000000"/>
              </a:solidFill>
              <a:latin typeface="Arial" panose="020B0604020202020204" pitchFamily="34" charset="0"/>
            </a:endParaRPr>
          </a:p>
          <a:p>
            <a:endParaRPr lang="en-US" dirty="0"/>
          </a:p>
        </p:txBody>
      </p:sp>
    </p:spTree>
    <p:extLst>
      <p:ext uri="{BB962C8B-B14F-4D97-AF65-F5344CB8AC3E}">
        <p14:creationId xmlns:p14="http://schemas.microsoft.com/office/powerpoint/2010/main" val="386543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O – No coding changes to:</a:t>
            </a:r>
            <a:endParaRPr lang="en-US" dirty="0"/>
          </a:p>
        </p:txBody>
      </p:sp>
      <p:sp>
        <p:nvSpPr>
          <p:cNvPr id="3" name="Content Placeholder 2"/>
          <p:cNvSpPr>
            <a:spLocks noGrp="1"/>
          </p:cNvSpPr>
          <p:nvPr>
            <p:ph idx="1"/>
          </p:nvPr>
        </p:nvSpPr>
        <p:spPr>
          <a:xfrm>
            <a:off x="457200" y="1063228"/>
            <a:ext cx="8229600" cy="3394472"/>
          </a:xfrm>
        </p:spPr>
        <p:txBody>
          <a:bodyPr>
            <a:normAutofit fontScale="85000" lnSpcReduction="20000"/>
          </a:bodyPr>
          <a:lstStyle/>
          <a:p>
            <a:r>
              <a:rPr lang="en-US" dirty="0" smtClean="0"/>
              <a:t>O0250 – Influenza Vaccine</a:t>
            </a:r>
          </a:p>
          <a:p>
            <a:pPr lvl="1">
              <a:buFont typeface="Wingdings" panose="05000000000000000000" pitchFamily="2" charset="2"/>
              <a:buChar char="ü"/>
            </a:pPr>
            <a:r>
              <a:rPr lang="en-US" sz="2000" i="1" dirty="0">
                <a:solidFill>
                  <a:srgbClr val="8A0000"/>
                </a:solidFill>
              </a:rPr>
              <a:t>More information about when facilities must offer residents the influenza vaccine is available in 42 CFR 483.80(d), Influenza and pneumococcal immunizations, which can be found in Appendix PP of the State Operations Manual: https://www.cms.gov/Regulations-and-Guidance/Guidance/Manuals/downloads/som107ap_pp_guidelines_ltcf.pdf#page=708. </a:t>
            </a:r>
            <a:endParaRPr lang="en-US" sz="2000" dirty="0">
              <a:solidFill>
                <a:srgbClr val="8A0000"/>
              </a:solidFill>
            </a:endParaRPr>
          </a:p>
          <a:p>
            <a:r>
              <a:rPr lang="en-US" dirty="0" smtClean="0"/>
              <a:t>O0300 – Pneumococcal Vaccine</a:t>
            </a:r>
          </a:p>
          <a:p>
            <a:pPr lvl="1">
              <a:buFont typeface="Wingdings" panose="05000000000000000000" pitchFamily="2" charset="2"/>
              <a:buChar char="v"/>
            </a:pPr>
            <a:r>
              <a:rPr lang="en-US" dirty="0" smtClean="0">
                <a:solidFill>
                  <a:srgbClr val="000000"/>
                </a:solidFill>
              </a:rPr>
              <a:t>For </a:t>
            </a:r>
            <a:r>
              <a:rPr lang="en-US" dirty="0">
                <a:solidFill>
                  <a:srgbClr val="000000"/>
                </a:solidFill>
              </a:rPr>
              <a:t>up-to-date information on timing and intervals between vaccines, please refer to ACIP vaccine recommendations available </a:t>
            </a:r>
            <a:r>
              <a:rPr lang="en-US" dirty="0" smtClean="0">
                <a:solidFill>
                  <a:srgbClr val="000000"/>
                </a:solidFill>
              </a:rPr>
              <a:t>at</a:t>
            </a:r>
          </a:p>
          <a:p>
            <a:pPr lvl="2">
              <a:buFont typeface="Wingdings" panose="05000000000000000000" pitchFamily="2" charset="2"/>
              <a:buChar char="ü"/>
            </a:pPr>
            <a:r>
              <a:rPr lang="en-US" dirty="0" smtClean="0">
                <a:solidFill>
                  <a:srgbClr val="0000FF"/>
                </a:solidFill>
              </a:rPr>
              <a:t>https</a:t>
            </a:r>
            <a:r>
              <a:rPr lang="en-US" dirty="0">
                <a:solidFill>
                  <a:srgbClr val="0000FF"/>
                </a:solidFill>
              </a:rPr>
              <a:t>://www.cdc.gov/vaccines/schedules/hcp/index.html </a:t>
            </a:r>
          </a:p>
          <a:p>
            <a:pPr lvl="2">
              <a:buFont typeface="Wingdings" panose="05000000000000000000" pitchFamily="2" charset="2"/>
              <a:buChar char="ü"/>
            </a:pPr>
            <a:r>
              <a:rPr lang="en-US" dirty="0">
                <a:solidFill>
                  <a:srgbClr val="0000FF"/>
                </a:solidFill>
              </a:rPr>
              <a:t>http://www.cdc.gov/vaccines/hcp/acip-recs/index.html </a:t>
            </a:r>
          </a:p>
          <a:p>
            <a:pPr lvl="2">
              <a:buFont typeface="Wingdings" panose="05000000000000000000" pitchFamily="2" charset="2"/>
              <a:buChar char="ü"/>
            </a:pPr>
            <a:r>
              <a:rPr lang="en-US" dirty="0">
                <a:solidFill>
                  <a:srgbClr val="0000FF"/>
                </a:solidFill>
              </a:rPr>
              <a:t>https://www.cdc.gov/pneumococcal/vaccination.html </a:t>
            </a:r>
          </a:p>
          <a:p>
            <a:endParaRPr lang="en-US" dirty="0">
              <a:solidFill>
                <a:srgbClr val="0000FF"/>
              </a:solidFill>
            </a:endParaRPr>
          </a:p>
          <a:p>
            <a:endParaRPr lang="en-US" dirty="0" smtClean="0"/>
          </a:p>
          <a:p>
            <a:endParaRPr lang="en-US" sz="3200" dirty="0">
              <a:solidFill>
                <a:srgbClr val="000000"/>
              </a:solidFill>
            </a:endParaRPr>
          </a:p>
          <a:p>
            <a:endParaRPr lang="en-US" dirty="0" smtClean="0"/>
          </a:p>
        </p:txBody>
      </p:sp>
    </p:spTree>
    <p:extLst>
      <p:ext uri="{BB962C8B-B14F-4D97-AF65-F5344CB8AC3E}">
        <p14:creationId xmlns:p14="http://schemas.microsoft.com/office/powerpoint/2010/main" val="4046593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O0400 - Therapies</a:t>
            </a:r>
            <a:endParaRPr lang="en-US" dirty="0"/>
          </a:p>
        </p:txBody>
      </p:sp>
      <p:sp>
        <p:nvSpPr>
          <p:cNvPr id="3" name="Content Placeholder 2"/>
          <p:cNvSpPr>
            <a:spLocks noGrp="1"/>
          </p:cNvSpPr>
          <p:nvPr>
            <p:ph idx="1"/>
          </p:nvPr>
        </p:nvSpPr>
        <p:spPr>
          <a:xfrm>
            <a:off x="457200" y="895350"/>
            <a:ext cx="8229600" cy="3699273"/>
          </a:xfrm>
        </p:spPr>
        <p:txBody>
          <a:bodyPr>
            <a:normAutofit fontScale="70000" lnSpcReduction="20000"/>
          </a:bodyPr>
          <a:lstStyle/>
          <a:p>
            <a:pPr marL="0" indent="0">
              <a:buNone/>
            </a:pPr>
            <a:r>
              <a:rPr lang="en-US" sz="3000" dirty="0" smtClean="0"/>
              <a:t>Coding Tips added:</a:t>
            </a:r>
          </a:p>
          <a:p>
            <a:pPr>
              <a:buFont typeface="Wingdings" panose="05000000000000000000" pitchFamily="2" charset="2"/>
              <a:buChar char="Ø"/>
            </a:pPr>
            <a:r>
              <a:rPr lang="en-US" sz="3000" dirty="0" smtClean="0">
                <a:solidFill>
                  <a:srgbClr val="000000"/>
                </a:solidFill>
              </a:rPr>
              <a:t>If a resident returns from a hospital stay, an initial evaluation must be performed after entry to the facility, and only those therapies that occurred since admission/reentry to the facility and after the initial evaluation shall be counted</a:t>
            </a:r>
            <a:r>
              <a:rPr lang="en-US" sz="3000" i="1" dirty="0" smtClean="0">
                <a:solidFill>
                  <a:srgbClr val="8A0000"/>
                </a:solidFill>
              </a:rPr>
              <a:t>, except in the case of an interrupted stay</a:t>
            </a:r>
            <a:r>
              <a:rPr lang="en-US" sz="3000" dirty="0" smtClean="0">
                <a:solidFill>
                  <a:srgbClr val="000000"/>
                </a:solidFill>
              </a:rPr>
              <a:t>. </a:t>
            </a:r>
          </a:p>
          <a:p>
            <a:pPr>
              <a:buFont typeface="Wingdings" panose="05000000000000000000" pitchFamily="2" charset="2"/>
              <a:buChar char="Ø"/>
            </a:pPr>
            <a:r>
              <a:rPr lang="en-US" sz="3000" i="1" dirty="0" smtClean="0">
                <a:solidFill>
                  <a:srgbClr val="8A0000"/>
                </a:solidFill>
              </a:rPr>
              <a:t>In the case of an interrupted stay, the therapy start date entered in O0400A5, O0400B5, and/or O0400C5 must reflect a date on or after the date in A2400B. Although the therapy start date occurred prior to the interrupted stay, the data specifications only accept a therapy start date that is on or after the date entered in A2400B. </a:t>
            </a:r>
            <a:endParaRPr lang="en-US" sz="3600" dirty="0">
              <a:solidFill>
                <a:srgbClr val="000000"/>
              </a:solidFill>
            </a:endParaRPr>
          </a:p>
          <a:p>
            <a:pPr>
              <a:buFont typeface="Wingdings" panose="05000000000000000000" pitchFamily="2" charset="2"/>
              <a:buChar char="Ø"/>
            </a:pPr>
            <a:r>
              <a:rPr lang="en-US" sz="3200" i="1" dirty="0">
                <a:solidFill>
                  <a:srgbClr val="8A0000"/>
                </a:solidFill>
              </a:rPr>
              <a:t>In the case of an interrupted stay, code medically necessary therapies that occurred during the entire current Medicare Part A PPS stay that meet the above-noted criteria. </a:t>
            </a:r>
            <a:endParaRPr lang="en-US" sz="3200" dirty="0">
              <a:solidFill>
                <a:srgbClr val="8A0000"/>
              </a:solidFill>
            </a:endParaRPr>
          </a:p>
          <a:p>
            <a:pPr>
              <a:buFont typeface="Wingdings" panose="05000000000000000000" pitchFamily="2" charset="2"/>
              <a:buChar char="Ø"/>
            </a:pPr>
            <a:endParaRPr lang="en-US" sz="3000" dirty="0" smtClean="0">
              <a:solidFill>
                <a:srgbClr val="8A0000"/>
              </a:solidFill>
              <a:latin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626880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O0500 – Restorative Nursing Programs</a:t>
            </a:r>
            <a:endParaRPr lang="en-US" dirty="0"/>
          </a:p>
        </p:txBody>
      </p:sp>
      <p:sp>
        <p:nvSpPr>
          <p:cNvPr id="3" name="Content Placeholder 2"/>
          <p:cNvSpPr>
            <a:spLocks noGrp="1"/>
          </p:cNvSpPr>
          <p:nvPr>
            <p:ph idx="1"/>
          </p:nvPr>
        </p:nvSpPr>
        <p:spPr/>
        <p:txBody>
          <a:bodyPr/>
          <a:lstStyle/>
          <a:p>
            <a:r>
              <a:rPr lang="en-US" dirty="0" smtClean="0"/>
              <a:t>No Coding Changes</a:t>
            </a:r>
            <a:endParaRPr lang="en-US" dirty="0"/>
          </a:p>
        </p:txBody>
      </p:sp>
      <p:pic>
        <p:nvPicPr>
          <p:cNvPr id="4" name="Picture 3" title="Woman helping senior woman dress in her bedroom"/>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600" y="1466850"/>
            <a:ext cx="4291610" cy="2861073"/>
          </a:xfrm>
          <a:prstGeom prst="rect">
            <a:avLst/>
          </a:prstGeom>
        </p:spPr>
      </p:pic>
    </p:spTree>
    <p:extLst>
      <p:ext uri="{BB962C8B-B14F-4D97-AF65-F5344CB8AC3E}">
        <p14:creationId xmlns:p14="http://schemas.microsoft.com/office/powerpoint/2010/main" val="1826843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Physician Visits and Orders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Removed from Federally Required Assessments</a:t>
            </a:r>
          </a:p>
          <a:p>
            <a:pPr>
              <a:buFont typeface="Wingdings" panose="05000000000000000000" pitchFamily="2" charset="2"/>
              <a:buChar char="Ø"/>
            </a:pPr>
            <a:endParaRPr lang="en-US" dirty="0" smtClean="0"/>
          </a:p>
          <a:p>
            <a:pPr>
              <a:buFont typeface="Wingdings" panose="05000000000000000000" pitchFamily="2" charset="2"/>
              <a:buChar char="Ø"/>
            </a:pPr>
            <a:r>
              <a:rPr lang="en-US" dirty="0" smtClean="0"/>
              <a:t>Will be on the PA OSA MDS</a:t>
            </a:r>
          </a:p>
          <a:p>
            <a:pPr marL="0" indent="0">
              <a:buNone/>
            </a:pPr>
            <a:endParaRPr lang="en-US" dirty="0" smtClean="0"/>
          </a:p>
          <a:p>
            <a:pPr>
              <a:buFont typeface="Wingdings" panose="05000000000000000000" pitchFamily="2" charset="2"/>
              <a:buChar char="Ø"/>
            </a:pPr>
            <a:r>
              <a:rPr lang="en-US" dirty="0" smtClean="0"/>
              <a:t>Unsure what WV is doing yet</a:t>
            </a:r>
            <a:endParaRPr lang="en-US" dirty="0"/>
          </a:p>
        </p:txBody>
      </p:sp>
    </p:spTree>
    <p:extLst>
      <p:ext uri="{BB962C8B-B14F-4D97-AF65-F5344CB8AC3E}">
        <p14:creationId xmlns:p14="http://schemas.microsoft.com/office/powerpoint/2010/main" val="840748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P – Restraints and Alarms</a:t>
            </a:r>
            <a:endParaRPr lang="en-US" dirty="0"/>
          </a:p>
        </p:txBody>
      </p:sp>
      <p:sp>
        <p:nvSpPr>
          <p:cNvPr id="3" name="Content Placeholder 2"/>
          <p:cNvSpPr>
            <a:spLocks noGrp="1"/>
          </p:cNvSpPr>
          <p:nvPr>
            <p:ph idx="1"/>
          </p:nvPr>
        </p:nvSpPr>
        <p:spPr/>
        <p:txBody>
          <a:bodyPr/>
          <a:lstStyle/>
          <a:p>
            <a:r>
              <a:rPr lang="en-US" dirty="0" smtClean="0"/>
              <a:t>No coding changes</a:t>
            </a:r>
            <a:endParaRPr lang="en-US" dirty="0"/>
          </a:p>
        </p:txBody>
      </p:sp>
      <p:pic>
        <p:nvPicPr>
          <p:cNvPr id="4" name="Picture 3" title="icon of an alar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440210"/>
            <a:ext cx="2914353" cy="2914353"/>
          </a:xfrm>
          <a:prstGeom prst="rect">
            <a:avLst/>
          </a:prstGeom>
        </p:spPr>
      </p:pic>
    </p:spTree>
    <p:extLst>
      <p:ext uri="{BB962C8B-B14F-4D97-AF65-F5344CB8AC3E}">
        <p14:creationId xmlns:p14="http://schemas.microsoft.com/office/powerpoint/2010/main" val="17420330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Q – Participation in Assessment and Goal Setting</a:t>
            </a:r>
            <a:endParaRPr lang="en-US" dirty="0"/>
          </a:p>
        </p:txBody>
      </p:sp>
      <p:pic>
        <p:nvPicPr>
          <p:cNvPr id="4" name="Picture 3" title="icon of information symbol surrounded by hospital, house, bank and docto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1063228"/>
            <a:ext cx="3295352" cy="3295352"/>
          </a:xfrm>
          <a:prstGeom prst="rect">
            <a:avLst/>
          </a:prstGeom>
        </p:spPr>
      </p:pic>
    </p:spTree>
    <p:extLst>
      <p:ext uri="{BB962C8B-B14F-4D97-AF65-F5344CB8AC3E}">
        <p14:creationId xmlns:p14="http://schemas.microsoft.com/office/powerpoint/2010/main" val="657095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CMS Library of Training Videos</a:t>
            </a:r>
            <a:endParaRPr lang="en-US" dirty="0"/>
          </a:p>
        </p:txBody>
      </p:sp>
      <p:sp>
        <p:nvSpPr>
          <p:cNvPr id="4" name="object 2" title="blue box"/>
          <p:cNvSpPr/>
          <p:nvPr/>
        </p:nvSpPr>
        <p:spPr>
          <a:xfrm>
            <a:off x="0" y="1009003"/>
            <a:ext cx="9144000" cy="3467747"/>
          </a:xfrm>
          <a:custGeom>
            <a:avLst/>
            <a:gdLst/>
            <a:ahLst/>
            <a:cxnLst/>
            <a:rect l="l" t="t" r="r" b="b"/>
            <a:pathLst>
              <a:path w="12177395" h="6858000">
                <a:moveTo>
                  <a:pt x="0" y="0"/>
                </a:moveTo>
                <a:lnTo>
                  <a:pt x="12176886" y="0"/>
                </a:lnTo>
                <a:lnTo>
                  <a:pt x="12176886" y="6857999"/>
                </a:lnTo>
                <a:lnTo>
                  <a:pt x="0" y="6857999"/>
                </a:lnTo>
                <a:lnTo>
                  <a:pt x="0" y="0"/>
                </a:lnTo>
                <a:close/>
              </a:path>
            </a:pathLst>
          </a:custGeom>
          <a:solidFill>
            <a:srgbClr val="06499C"/>
          </a:solidFill>
        </p:spPr>
        <p:txBody>
          <a:bodyPr wrap="square" lIns="0" tIns="0" rIns="0" bIns="0" rtlCol="0"/>
          <a:lstStyle/>
          <a:p>
            <a:endParaRPr sz="1351"/>
          </a:p>
        </p:txBody>
      </p:sp>
      <p:grpSp>
        <p:nvGrpSpPr>
          <p:cNvPr id="5" name="object 3" title="CMS: Section A: Identification Information"/>
          <p:cNvGrpSpPr/>
          <p:nvPr/>
        </p:nvGrpSpPr>
        <p:grpSpPr>
          <a:xfrm>
            <a:off x="941026" y="1160101"/>
            <a:ext cx="1726480" cy="904818"/>
            <a:chOff x="423672" y="233171"/>
            <a:chExt cx="3540760" cy="2005887"/>
          </a:xfrm>
        </p:grpSpPr>
        <p:pic>
          <p:nvPicPr>
            <p:cNvPr id="7" name="object 5" title="CMS Section A: Identification Information"/>
            <p:cNvPicPr/>
            <p:nvPr/>
          </p:nvPicPr>
          <p:blipFill>
            <a:blip r:embed="rId2" cstate="print"/>
            <a:stretch>
              <a:fillRect/>
            </a:stretch>
          </p:blipFill>
          <p:spPr>
            <a:xfrm>
              <a:off x="427230" y="248714"/>
              <a:ext cx="3537202" cy="1990344"/>
            </a:xfrm>
            <a:prstGeom prst="rect">
              <a:avLst/>
            </a:prstGeom>
          </p:spPr>
        </p:pic>
        <p:sp>
          <p:nvSpPr>
            <p:cNvPr id="8" name="object 6"/>
            <p:cNvSpPr/>
            <p:nvPr/>
          </p:nvSpPr>
          <p:spPr>
            <a:xfrm>
              <a:off x="423672" y="233171"/>
              <a:ext cx="3540760" cy="1993900"/>
            </a:xfrm>
            <a:custGeom>
              <a:avLst/>
              <a:gdLst/>
              <a:ahLst/>
              <a:cxnLst/>
              <a:rect l="l" t="t" r="r" b="b"/>
              <a:pathLst>
                <a:path w="3540760" h="1993900">
                  <a:moveTo>
                    <a:pt x="0" y="0"/>
                  </a:moveTo>
                  <a:lnTo>
                    <a:pt x="3540252" y="0"/>
                  </a:lnTo>
                  <a:lnTo>
                    <a:pt x="3540252" y="1993519"/>
                  </a:lnTo>
                  <a:lnTo>
                    <a:pt x="0" y="1993519"/>
                  </a:lnTo>
                  <a:lnTo>
                    <a:pt x="0" y="0"/>
                  </a:lnTo>
                  <a:close/>
                </a:path>
              </a:pathLst>
            </a:custGeom>
            <a:ln w="3175">
              <a:solidFill>
                <a:srgbClr val="D2D2D2"/>
              </a:solidFill>
            </a:ln>
          </p:spPr>
          <p:txBody>
            <a:bodyPr wrap="square" lIns="0" tIns="0" rIns="0" bIns="0" rtlCol="0"/>
            <a:lstStyle/>
            <a:p>
              <a:endParaRPr sz="1351" dirty="0"/>
            </a:p>
          </p:txBody>
        </p:sp>
      </p:grpSp>
      <p:grpSp>
        <p:nvGrpSpPr>
          <p:cNvPr id="9" name="object 7" title="CMS: Section B: Hearing, Speech &amp; Vision"/>
          <p:cNvGrpSpPr/>
          <p:nvPr/>
        </p:nvGrpSpPr>
        <p:grpSpPr>
          <a:xfrm>
            <a:off x="3722507" y="1115474"/>
            <a:ext cx="1725550" cy="899411"/>
            <a:chOff x="4326509" y="233171"/>
            <a:chExt cx="3538854" cy="1993900"/>
          </a:xfrm>
        </p:grpSpPr>
        <p:pic>
          <p:nvPicPr>
            <p:cNvPr id="11" name="object 9" title="CMS Section B: Hearing, Speech, and Vision"/>
            <p:cNvPicPr/>
            <p:nvPr/>
          </p:nvPicPr>
          <p:blipFill>
            <a:blip r:embed="rId3" cstate="print"/>
            <a:stretch>
              <a:fillRect/>
            </a:stretch>
          </p:blipFill>
          <p:spPr>
            <a:xfrm>
              <a:off x="4328159" y="234695"/>
              <a:ext cx="3535679" cy="1990344"/>
            </a:xfrm>
            <a:prstGeom prst="rect">
              <a:avLst/>
            </a:prstGeom>
          </p:spPr>
        </p:pic>
        <p:sp>
          <p:nvSpPr>
            <p:cNvPr id="12" name="object 10"/>
            <p:cNvSpPr/>
            <p:nvPr/>
          </p:nvSpPr>
          <p:spPr>
            <a:xfrm>
              <a:off x="4326509" y="233171"/>
              <a:ext cx="3538854" cy="1993900"/>
            </a:xfrm>
            <a:custGeom>
              <a:avLst/>
              <a:gdLst/>
              <a:ahLst/>
              <a:cxnLst/>
              <a:rect l="l" t="t" r="r" b="b"/>
              <a:pathLst>
                <a:path w="3538854" h="1993900">
                  <a:moveTo>
                    <a:pt x="0" y="0"/>
                  </a:moveTo>
                  <a:lnTo>
                    <a:pt x="3538854" y="0"/>
                  </a:lnTo>
                  <a:lnTo>
                    <a:pt x="3538854" y="1993519"/>
                  </a:lnTo>
                  <a:lnTo>
                    <a:pt x="0" y="1993519"/>
                  </a:lnTo>
                  <a:lnTo>
                    <a:pt x="0" y="0"/>
                  </a:lnTo>
                  <a:close/>
                </a:path>
              </a:pathLst>
            </a:custGeom>
            <a:ln w="3175">
              <a:solidFill>
                <a:srgbClr val="D2D2D2"/>
              </a:solidFill>
            </a:ln>
          </p:spPr>
          <p:txBody>
            <a:bodyPr wrap="square" lIns="0" tIns="0" rIns="0" bIns="0" rtlCol="0"/>
            <a:lstStyle/>
            <a:p>
              <a:endParaRPr sz="1351"/>
            </a:p>
          </p:txBody>
        </p:sp>
      </p:grpSp>
      <p:grpSp>
        <p:nvGrpSpPr>
          <p:cNvPr id="13" name="object 11" title="CMS: Section F: Preferences for Customary Routines and Activities"/>
          <p:cNvGrpSpPr/>
          <p:nvPr/>
        </p:nvGrpSpPr>
        <p:grpSpPr>
          <a:xfrm>
            <a:off x="6122171" y="1092801"/>
            <a:ext cx="1726480" cy="899411"/>
            <a:chOff x="8227948" y="233171"/>
            <a:chExt cx="3540760" cy="1993900"/>
          </a:xfrm>
        </p:grpSpPr>
        <p:pic>
          <p:nvPicPr>
            <p:cNvPr id="15" name="object 13" title="CMS: Section F: Preferences for Customary Routines and Activities"/>
            <p:cNvPicPr/>
            <p:nvPr/>
          </p:nvPicPr>
          <p:blipFill>
            <a:blip r:embed="rId4" cstate="print"/>
            <a:stretch>
              <a:fillRect/>
            </a:stretch>
          </p:blipFill>
          <p:spPr>
            <a:xfrm>
              <a:off x="8229600" y="234695"/>
              <a:ext cx="3537203" cy="1990344"/>
            </a:xfrm>
            <a:prstGeom prst="rect">
              <a:avLst/>
            </a:prstGeom>
          </p:spPr>
        </p:pic>
        <p:sp>
          <p:nvSpPr>
            <p:cNvPr id="16" name="object 14"/>
            <p:cNvSpPr/>
            <p:nvPr/>
          </p:nvSpPr>
          <p:spPr>
            <a:xfrm>
              <a:off x="8227948" y="233171"/>
              <a:ext cx="3540760" cy="1993900"/>
            </a:xfrm>
            <a:custGeom>
              <a:avLst/>
              <a:gdLst/>
              <a:ahLst/>
              <a:cxnLst/>
              <a:rect l="l" t="t" r="r" b="b"/>
              <a:pathLst>
                <a:path w="3540759" h="1993900">
                  <a:moveTo>
                    <a:pt x="0" y="0"/>
                  </a:moveTo>
                  <a:lnTo>
                    <a:pt x="3540379" y="0"/>
                  </a:lnTo>
                  <a:lnTo>
                    <a:pt x="3540379" y="1993519"/>
                  </a:lnTo>
                  <a:lnTo>
                    <a:pt x="0" y="1993519"/>
                  </a:lnTo>
                  <a:lnTo>
                    <a:pt x="0" y="0"/>
                  </a:lnTo>
                  <a:close/>
                </a:path>
              </a:pathLst>
            </a:custGeom>
            <a:ln w="3175">
              <a:solidFill>
                <a:srgbClr val="D2D2D2"/>
              </a:solidFill>
            </a:ln>
          </p:spPr>
          <p:txBody>
            <a:bodyPr wrap="square" lIns="0" tIns="0" rIns="0" bIns="0" rtlCol="0"/>
            <a:lstStyle/>
            <a:p>
              <a:endParaRPr sz="1351"/>
            </a:p>
          </p:txBody>
        </p:sp>
      </p:grpSp>
      <p:grpSp>
        <p:nvGrpSpPr>
          <p:cNvPr id="17" name="object 15" title="CMS: Section H: Bowel &amp; Bladder"/>
          <p:cNvGrpSpPr/>
          <p:nvPr/>
        </p:nvGrpSpPr>
        <p:grpSpPr>
          <a:xfrm>
            <a:off x="954527" y="2392838"/>
            <a:ext cx="1726480" cy="899411"/>
            <a:chOff x="423672" y="2438399"/>
            <a:chExt cx="3540760" cy="1993900"/>
          </a:xfrm>
        </p:grpSpPr>
        <p:pic>
          <p:nvPicPr>
            <p:cNvPr id="19" name="object 17" title="CMS Section H: Bowel &amp; Bladder"/>
            <p:cNvPicPr/>
            <p:nvPr/>
          </p:nvPicPr>
          <p:blipFill>
            <a:blip r:embed="rId5" cstate="print"/>
            <a:stretch>
              <a:fillRect/>
            </a:stretch>
          </p:blipFill>
          <p:spPr>
            <a:xfrm>
              <a:off x="425195" y="2439923"/>
              <a:ext cx="3537203" cy="1990344"/>
            </a:xfrm>
            <a:prstGeom prst="rect">
              <a:avLst/>
            </a:prstGeom>
          </p:spPr>
        </p:pic>
        <p:sp>
          <p:nvSpPr>
            <p:cNvPr id="20" name="object 18"/>
            <p:cNvSpPr/>
            <p:nvPr/>
          </p:nvSpPr>
          <p:spPr>
            <a:xfrm>
              <a:off x="423672" y="2438399"/>
              <a:ext cx="3540760" cy="1993900"/>
            </a:xfrm>
            <a:custGeom>
              <a:avLst/>
              <a:gdLst/>
              <a:ahLst/>
              <a:cxnLst/>
              <a:rect l="l" t="t" r="r" b="b"/>
              <a:pathLst>
                <a:path w="3540760" h="1993900">
                  <a:moveTo>
                    <a:pt x="0" y="0"/>
                  </a:moveTo>
                  <a:lnTo>
                    <a:pt x="3540252" y="0"/>
                  </a:lnTo>
                  <a:lnTo>
                    <a:pt x="3540252" y="1993519"/>
                  </a:lnTo>
                  <a:lnTo>
                    <a:pt x="0" y="1993519"/>
                  </a:lnTo>
                  <a:lnTo>
                    <a:pt x="0" y="0"/>
                  </a:lnTo>
                  <a:close/>
                </a:path>
              </a:pathLst>
            </a:custGeom>
            <a:ln w="3175">
              <a:solidFill>
                <a:srgbClr val="D2D2D2"/>
              </a:solidFill>
            </a:ln>
          </p:spPr>
          <p:txBody>
            <a:bodyPr wrap="square" lIns="0" tIns="0" rIns="0" bIns="0" rtlCol="0"/>
            <a:lstStyle/>
            <a:p>
              <a:endParaRPr sz="1351"/>
            </a:p>
          </p:txBody>
        </p:sp>
      </p:grpSp>
      <p:grpSp>
        <p:nvGrpSpPr>
          <p:cNvPr id="21" name="object 19" title="CMS: Section I: Active Diagnoses"/>
          <p:cNvGrpSpPr/>
          <p:nvPr/>
        </p:nvGrpSpPr>
        <p:grpSpPr>
          <a:xfrm>
            <a:off x="3719022" y="2380464"/>
            <a:ext cx="1725550" cy="899411"/>
            <a:chOff x="4326509" y="2438399"/>
            <a:chExt cx="3538854" cy="1993900"/>
          </a:xfrm>
        </p:grpSpPr>
        <p:pic>
          <p:nvPicPr>
            <p:cNvPr id="23" name="object 21" title="Section I: Active Diagnoses"/>
            <p:cNvPicPr/>
            <p:nvPr/>
          </p:nvPicPr>
          <p:blipFill>
            <a:blip r:embed="rId6" cstate="print"/>
            <a:stretch>
              <a:fillRect/>
            </a:stretch>
          </p:blipFill>
          <p:spPr>
            <a:xfrm>
              <a:off x="4328159" y="2439923"/>
              <a:ext cx="3535679" cy="1990344"/>
            </a:xfrm>
            <a:prstGeom prst="rect">
              <a:avLst/>
            </a:prstGeom>
          </p:spPr>
        </p:pic>
        <p:sp>
          <p:nvSpPr>
            <p:cNvPr id="24" name="object 22"/>
            <p:cNvSpPr/>
            <p:nvPr/>
          </p:nvSpPr>
          <p:spPr>
            <a:xfrm>
              <a:off x="4326509" y="2438399"/>
              <a:ext cx="3538854" cy="1993900"/>
            </a:xfrm>
            <a:custGeom>
              <a:avLst/>
              <a:gdLst/>
              <a:ahLst/>
              <a:cxnLst/>
              <a:rect l="l" t="t" r="r" b="b"/>
              <a:pathLst>
                <a:path w="3538854" h="1993900">
                  <a:moveTo>
                    <a:pt x="0" y="0"/>
                  </a:moveTo>
                  <a:lnTo>
                    <a:pt x="3538854" y="0"/>
                  </a:lnTo>
                  <a:lnTo>
                    <a:pt x="3538854" y="1993519"/>
                  </a:lnTo>
                  <a:lnTo>
                    <a:pt x="0" y="1993519"/>
                  </a:lnTo>
                  <a:lnTo>
                    <a:pt x="0" y="0"/>
                  </a:lnTo>
                  <a:close/>
                </a:path>
              </a:pathLst>
            </a:custGeom>
            <a:ln w="3175">
              <a:solidFill>
                <a:srgbClr val="D2D2D2"/>
              </a:solidFill>
            </a:ln>
          </p:spPr>
          <p:txBody>
            <a:bodyPr wrap="square" lIns="0" tIns="0" rIns="0" bIns="0" rtlCol="0"/>
            <a:lstStyle/>
            <a:p>
              <a:endParaRPr sz="1351"/>
            </a:p>
          </p:txBody>
        </p:sp>
      </p:grpSp>
      <p:grpSp>
        <p:nvGrpSpPr>
          <p:cNvPr id="25" name="object 23" title="CMS: Section M: Skin Conditions"/>
          <p:cNvGrpSpPr/>
          <p:nvPr/>
        </p:nvGrpSpPr>
        <p:grpSpPr>
          <a:xfrm>
            <a:off x="6122171" y="2368090"/>
            <a:ext cx="1726480" cy="899411"/>
            <a:chOff x="8227948" y="2438399"/>
            <a:chExt cx="3540760" cy="1993900"/>
          </a:xfrm>
        </p:grpSpPr>
        <p:pic>
          <p:nvPicPr>
            <p:cNvPr id="27" name="object 25" title="Section M: Skin Conditions"/>
            <p:cNvPicPr/>
            <p:nvPr/>
          </p:nvPicPr>
          <p:blipFill>
            <a:blip r:embed="rId7" cstate="print"/>
            <a:stretch>
              <a:fillRect/>
            </a:stretch>
          </p:blipFill>
          <p:spPr>
            <a:xfrm>
              <a:off x="8229600" y="2439923"/>
              <a:ext cx="3537203" cy="1990344"/>
            </a:xfrm>
            <a:prstGeom prst="rect">
              <a:avLst/>
            </a:prstGeom>
          </p:spPr>
        </p:pic>
        <p:sp>
          <p:nvSpPr>
            <p:cNvPr id="28" name="object 26"/>
            <p:cNvSpPr/>
            <p:nvPr/>
          </p:nvSpPr>
          <p:spPr>
            <a:xfrm>
              <a:off x="8227948" y="2438399"/>
              <a:ext cx="3540760" cy="1993900"/>
            </a:xfrm>
            <a:custGeom>
              <a:avLst/>
              <a:gdLst/>
              <a:ahLst/>
              <a:cxnLst/>
              <a:rect l="l" t="t" r="r" b="b"/>
              <a:pathLst>
                <a:path w="3540759" h="1993900">
                  <a:moveTo>
                    <a:pt x="0" y="0"/>
                  </a:moveTo>
                  <a:lnTo>
                    <a:pt x="3540379" y="0"/>
                  </a:lnTo>
                  <a:lnTo>
                    <a:pt x="3540379" y="1993519"/>
                  </a:lnTo>
                  <a:lnTo>
                    <a:pt x="0" y="1993519"/>
                  </a:lnTo>
                  <a:lnTo>
                    <a:pt x="0" y="0"/>
                  </a:lnTo>
                  <a:close/>
                </a:path>
              </a:pathLst>
            </a:custGeom>
            <a:ln w="3175">
              <a:solidFill>
                <a:srgbClr val="D2D2D2"/>
              </a:solidFill>
            </a:ln>
          </p:spPr>
          <p:txBody>
            <a:bodyPr wrap="square" lIns="0" tIns="0" rIns="0" bIns="0" rtlCol="0"/>
            <a:lstStyle/>
            <a:p>
              <a:endParaRPr sz="1351"/>
            </a:p>
          </p:txBody>
        </p:sp>
      </p:grpSp>
      <p:grpSp>
        <p:nvGrpSpPr>
          <p:cNvPr id="29" name="object 27" title="CMS: Section X: Correction Request"/>
          <p:cNvGrpSpPr/>
          <p:nvPr/>
        </p:nvGrpSpPr>
        <p:grpSpPr>
          <a:xfrm>
            <a:off x="3719022" y="3496265"/>
            <a:ext cx="1725550" cy="898551"/>
            <a:chOff x="4326509" y="4645151"/>
            <a:chExt cx="3538854" cy="1991995"/>
          </a:xfrm>
        </p:grpSpPr>
        <p:pic>
          <p:nvPicPr>
            <p:cNvPr id="31" name="object 29" title="Section X: Correction Request"/>
            <p:cNvPicPr/>
            <p:nvPr/>
          </p:nvPicPr>
          <p:blipFill>
            <a:blip r:embed="rId8" cstate="print"/>
            <a:stretch>
              <a:fillRect/>
            </a:stretch>
          </p:blipFill>
          <p:spPr>
            <a:xfrm>
              <a:off x="4328159" y="4646675"/>
              <a:ext cx="3535679" cy="1988820"/>
            </a:xfrm>
            <a:prstGeom prst="rect">
              <a:avLst/>
            </a:prstGeom>
          </p:spPr>
        </p:pic>
        <p:sp>
          <p:nvSpPr>
            <p:cNvPr id="32" name="object 30"/>
            <p:cNvSpPr/>
            <p:nvPr/>
          </p:nvSpPr>
          <p:spPr>
            <a:xfrm>
              <a:off x="4326509" y="4645151"/>
              <a:ext cx="3538854" cy="1991995"/>
            </a:xfrm>
            <a:custGeom>
              <a:avLst/>
              <a:gdLst/>
              <a:ahLst/>
              <a:cxnLst/>
              <a:rect l="l" t="t" r="r" b="b"/>
              <a:pathLst>
                <a:path w="3538854" h="1991995">
                  <a:moveTo>
                    <a:pt x="0" y="0"/>
                  </a:moveTo>
                  <a:lnTo>
                    <a:pt x="3538854" y="0"/>
                  </a:lnTo>
                  <a:lnTo>
                    <a:pt x="3538854" y="1991995"/>
                  </a:lnTo>
                  <a:lnTo>
                    <a:pt x="0" y="1991995"/>
                  </a:lnTo>
                  <a:lnTo>
                    <a:pt x="0" y="0"/>
                  </a:lnTo>
                  <a:close/>
                </a:path>
              </a:pathLst>
            </a:custGeom>
            <a:ln w="3175">
              <a:solidFill>
                <a:srgbClr val="D2D2D2"/>
              </a:solidFill>
            </a:ln>
          </p:spPr>
          <p:txBody>
            <a:bodyPr wrap="square" lIns="0" tIns="0" rIns="0" bIns="0" rtlCol="0"/>
            <a:lstStyle/>
            <a:p>
              <a:endParaRPr sz="1351"/>
            </a:p>
          </p:txBody>
        </p:sp>
      </p:grpSp>
    </p:spTree>
    <p:extLst>
      <p:ext uri="{BB962C8B-B14F-4D97-AF65-F5344CB8AC3E}">
        <p14:creationId xmlns:p14="http://schemas.microsoft.com/office/powerpoint/2010/main" val="17277723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Section Q – Participation in Assessment and Goal Setting</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b="1" dirty="0">
                <a:solidFill>
                  <a:srgbClr val="323299"/>
                </a:solidFill>
              </a:rPr>
              <a:t>Intent: </a:t>
            </a:r>
            <a:r>
              <a:rPr lang="en-US" i="1" dirty="0">
                <a:solidFill>
                  <a:srgbClr val="8A0000"/>
                </a:solidFill>
              </a:rPr>
              <a:t>Interviewing the resident or designated individuals places the resident or their family at the center of decision-making. </a:t>
            </a:r>
            <a:r>
              <a:rPr lang="en-US" dirty="0">
                <a:solidFill>
                  <a:srgbClr val="000000"/>
                </a:solidFill>
              </a:rPr>
              <a:t>The items in this section are intended to record the participation and expectations of the resident, family members, or significant other(s) in the assessment, and to understand the resident’s overall goals. Discharge planning follow-up is already a regulatory requirement (CFR 483.21(c)(1)). Section Q of the MDS uses a person-centered approach to ensure that all individuals have the opportunity to learn about home- and community-based services and to receive long term care in the least restrictive setting possible</a:t>
            </a:r>
            <a:r>
              <a:rPr lang="en-US" i="1" dirty="0">
                <a:solidFill>
                  <a:srgbClr val="8A0000"/>
                </a:solidFill>
              </a:rPr>
              <a:t>. This may not be a nursing home</a:t>
            </a:r>
            <a:r>
              <a:rPr lang="en-US" dirty="0">
                <a:solidFill>
                  <a:srgbClr val="000000"/>
                </a:solidFill>
              </a:rPr>
              <a:t>. This is also a civil right for all residents. </a:t>
            </a:r>
            <a:endParaRPr lang="en-US" dirty="0"/>
          </a:p>
        </p:txBody>
      </p:sp>
    </p:spTree>
    <p:extLst>
      <p:ext uri="{BB962C8B-B14F-4D97-AF65-F5344CB8AC3E}">
        <p14:creationId xmlns:p14="http://schemas.microsoft.com/office/powerpoint/2010/main" val="1582067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solidFill>
                  <a:srgbClr val="323299"/>
                </a:solidFill>
                <a:latin typeface="Arial" panose="020B0604020202020204" pitchFamily="34" charset="0"/>
              </a:rPr>
              <a:t>Q01</a:t>
            </a:r>
            <a:r>
              <a:rPr lang="en-US" i="1" dirty="0">
                <a:solidFill>
                  <a:srgbClr val="8A0000"/>
                </a:solidFill>
                <a:latin typeface="Arial" panose="020B0604020202020204" pitchFamily="34" charset="0"/>
              </a:rPr>
              <a:t>1</a:t>
            </a:r>
            <a:r>
              <a:rPr lang="en-US" dirty="0">
                <a:solidFill>
                  <a:srgbClr val="323299"/>
                </a:solidFill>
                <a:latin typeface="Arial" panose="020B0604020202020204" pitchFamily="34" charset="0"/>
              </a:rPr>
              <a:t>0: Participation in Assessment </a:t>
            </a:r>
            <a:r>
              <a:rPr lang="en-US" i="1" dirty="0">
                <a:solidFill>
                  <a:srgbClr val="8A0000"/>
                </a:solidFill>
                <a:latin typeface="Arial" panose="020B0604020202020204" pitchFamily="34" charset="0"/>
              </a:rPr>
              <a:t>and Goal Setting </a:t>
            </a:r>
            <a:endParaRPr lang="en-US" sz="4000" dirty="0"/>
          </a:p>
        </p:txBody>
      </p:sp>
      <p:pic>
        <p:nvPicPr>
          <p:cNvPr id="6" name="Content Placeholder 3" title="Q0110. Participation in Assessment and Goal Setting Screenshot"/>
          <p:cNvPicPr>
            <a:picLocks noGrp="1" noChangeAspect="1"/>
          </p:cNvPicPr>
          <p:nvPr>
            <p:ph sz="half" idx="1"/>
          </p:nvPr>
        </p:nvPicPr>
        <p:blipFill rotWithShape="1">
          <a:blip r:embed="rId3"/>
          <a:srcRect l="24919" t="55187" r="54952" b="23785"/>
          <a:stretch/>
        </p:blipFill>
        <p:spPr>
          <a:xfrm>
            <a:off x="152400" y="1267130"/>
            <a:ext cx="4038600" cy="3136585"/>
          </a:xfrm>
          <a:prstGeom prst="rect">
            <a:avLst/>
          </a:prstGeom>
        </p:spPr>
      </p:pic>
      <p:sp>
        <p:nvSpPr>
          <p:cNvPr id="3" name="Rectangle 2"/>
          <p:cNvSpPr/>
          <p:nvPr/>
        </p:nvSpPr>
        <p:spPr>
          <a:xfrm>
            <a:off x="4267200" y="855055"/>
            <a:ext cx="4572000" cy="3539430"/>
          </a:xfrm>
          <a:prstGeom prst="rect">
            <a:avLst/>
          </a:prstGeom>
        </p:spPr>
        <p:txBody>
          <a:bodyPr>
            <a:spAutoFit/>
          </a:bodyPr>
          <a:lstStyle/>
          <a:p>
            <a:r>
              <a:rPr lang="en-US" sz="1400" dirty="0"/>
              <a:t>Coding Instructions - </a:t>
            </a:r>
            <a:r>
              <a:rPr lang="en-US" sz="1400" i="1" dirty="0">
                <a:solidFill>
                  <a:srgbClr val="000000"/>
                </a:solidFill>
              </a:rPr>
              <a:t>Record the participation of </a:t>
            </a:r>
            <a:r>
              <a:rPr lang="en-US" sz="1400" i="1" dirty="0">
                <a:solidFill>
                  <a:srgbClr val="8A0000"/>
                </a:solidFill>
              </a:rPr>
              <a:t>all those who participated </a:t>
            </a:r>
            <a:r>
              <a:rPr lang="en-US" sz="1400" i="1" dirty="0">
                <a:solidFill>
                  <a:srgbClr val="000000"/>
                </a:solidFill>
              </a:rPr>
              <a:t>in the assessment process. </a:t>
            </a:r>
            <a:r>
              <a:rPr lang="en-US" sz="1400" i="1" dirty="0">
                <a:solidFill>
                  <a:srgbClr val="8A0000"/>
                </a:solidFill>
              </a:rPr>
              <a:t>Check all that apply. </a:t>
            </a:r>
            <a:endParaRPr lang="en-US" sz="1400" dirty="0">
              <a:solidFill>
                <a:srgbClr val="8A0000"/>
              </a:solidFill>
            </a:endParaRPr>
          </a:p>
          <a:p>
            <a:pPr>
              <a:buFont typeface="Wingdings" panose="05000000000000000000" pitchFamily="2" charset="2"/>
              <a:buChar char="ü"/>
            </a:pPr>
            <a:r>
              <a:rPr lang="en-US" sz="1400" b="1" dirty="0">
                <a:solidFill>
                  <a:srgbClr val="000000"/>
                </a:solidFill>
              </a:rPr>
              <a:t>Code </a:t>
            </a:r>
            <a:r>
              <a:rPr lang="en-US" sz="1400" b="1" dirty="0">
                <a:solidFill>
                  <a:srgbClr val="8A0000"/>
                </a:solidFill>
              </a:rPr>
              <a:t>A</a:t>
            </a:r>
            <a:r>
              <a:rPr lang="en-US" sz="1400" b="1" dirty="0">
                <a:solidFill>
                  <a:srgbClr val="000000"/>
                </a:solidFill>
              </a:rPr>
              <a:t>, </a:t>
            </a:r>
            <a:r>
              <a:rPr lang="en-US" sz="1400" b="1" dirty="0">
                <a:solidFill>
                  <a:srgbClr val="8A0000"/>
                </a:solidFill>
              </a:rPr>
              <a:t>Resident</a:t>
            </a:r>
            <a:r>
              <a:rPr lang="en-US" sz="1400" b="1" dirty="0">
                <a:solidFill>
                  <a:srgbClr val="000000"/>
                </a:solidFill>
              </a:rPr>
              <a:t>: </a:t>
            </a:r>
            <a:r>
              <a:rPr lang="en-US" sz="1400" dirty="0">
                <a:solidFill>
                  <a:srgbClr val="000000"/>
                </a:solidFill>
              </a:rPr>
              <a:t>if the resident actively participate</a:t>
            </a:r>
            <a:r>
              <a:rPr lang="en-US" sz="1400" i="1" dirty="0">
                <a:solidFill>
                  <a:srgbClr val="8A0000"/>
                </a:solidFill>
              </a:rPr>
              <a:t>d </a:t>
            </a:r>
            <a:r>
              <a:rPr lang="en-US" sz="1400" dirty="0">
                <a:solidFill>
                  <a:srgbClr val="000000"/>
                </a:solidFill>
              </a:rPr>
              <a:t>in the assessment process. </a:t>
            </a:r>
          </a:p>
          <a:p>
            <a:pPr>
              <a:buFont typeface="Wingdings" panose="05000000000000000000" pitchFamily="2" charset="2"/>
              <a:buChar char="ü"/>
            </a:pPr>
            <a:r>
              <a:rPr lang="en-US" sz="1400" b="1" dirty="0">
                <a:solidFill>
                  <a:srgbClr val="000000"/>
                </a:solidFill>
              </a:rPr>
              <a:t>Code </a:t>
            </a:r>
            <a:r>
              <a:rPr lang="en-US" sz="1400" b="1" dirty="0">
                <a:solidFill>
                  <a:srgbClr val="8A0000"/>
                </a:solidFill>
              </a:rPr>
              <a:t>B</a:t>
            </a:r>
            <a:r>
              <a:rPr lang="en-US" sz="1400" b="1" dirty="0">
                <a:solidFill>
                  <a:srgbClr val="000000"/>
                </a:solidFill>
              </a:rPr>
              <a:t>, </a:t>
            </a:r>
            <a:r>
              <a:rPr lang="en-US" sz="1400" b="1" dirty="0">
                <a:solidFill>
                  <a:srgbClr val="8A0000"/>
                </a:solidFill>
              </a:rPr>
              <a:t>Family</a:t>
            </a:r>
            <a:r>
              <a:rPr lang="en-US" sz="1400" b="1" dirty="0">
                <a:solidFill>
                  <a:srgbClr val="000000"/>
                </a:solidFill>
              </a:rPr>
              <a:t>: </a:t>
            </a:r>
            <a:r>
              <a:rPr lang="en-US" sz="1400" dirty="0">
                <a:solidFill>
                  <a:srgbClr val="000000"/>
                </a:solidFill>
              </a:rPr>
              <a:t>if </a:t>
            </a:r>
            <a:r>
              <a:rPr lang="en-US" sz="1400" i="1" dirty="0">
                <a:solidFill>
                  <a:srgbClr val="8A0000"/>
                </a:solidFill>
              </a:rPr>
              <a:t>a member of </a:t>
            </a:r>
            <a:r>
              <a:rPr lang="en-US" sz="1400" dirty="0">
                <a:solidFill>
                  <a:srgbClr val="000000"/>
                </a:solidFill>
              </a:rPr>
              <a:t>the resident</a:t>
            </a:r>
            <a:r>
              <a:rPr lang="en-US" sz="1400" i="1" dirty="0">
                <a:solidFill>
                  <a:srgbClr val="8A0000"/>
                </a:solidFill>
              </a:rPr>
              <a:t>’s family </a:t>
            </a:r>
            <a:r>
              <a:rPr lang="en-US" sz="1400" dirty="0">
                <a:solidFill>
                  <a:srgbClr val="000000"/>
                </a:solidFill>
              </a:rPr>
              <a:t>actively participated in the assessment process. </a:t>
            </a:r>
          </a:p>
          <a:p>
            <a:pPr>
              <a:buFont typeface="Wingdings" panose="05000000000000000000" pitchFamily="2" charset="2"/>
              <a:buChar char="ü"/>
            </a:pPr>
            <a:r>
              <a:rPr lang="en-US" sz="1400" b="1" dirty="0">
                <a:solidFill>
                  <a:srgbClr val="8A0000"/>
                </a:solidFill>
              </a:rPr>
              <a:t>Code C, Significant other: </a:t>
            </a:r>
            <a:r>
              <a:rPr lang="en-US" sz="1400" i="1" dirty="0">
                <a:solidFill>
                  <a:srgbClr val="8A0000"/>
                </a:solidFill>
              </a:rPr>
              <a:t>if a significant other of the resident actively participated in the assessment process. </a:t>
            </a:r>
            <a:endParaRPr lang="en-US" sz="1400" dirty="0">
              <a:solidFill>
                <a:srgbClr val="8A0000"/>
              </a:solidFill>
            </a:endParaRPr>
          </a:p>
          <a:p>
            <a:pPr>
              <a:buFont typeface="Wingdings" panose="05000000000000000000" pitchFamily="2" charset="2"/>
              <a:buChar char="ü"/>
            </a:pPr>
            <a:r>
              <a:rPr lang="en-US" sz="1400" b="1" dirty="0">
                <a:solidFill>
                  <a:srgbClr val="8A0000"/>
                </a:solidFill>
              </a:rPr>
              <a:t>Code D, Legal guardian: </a:t>
            </a:r>
            <a:r>
              <a:rPr lang="en-US" sz="1400" i="1" dirty="0">
                <a:solidFill>
                  <a:srgbClr val="8A0000"/>
                </a:solidFill>
              </a:rPr>
              <a:t>if a legal guardian actively participated in the assessment process. </a:t>
            </a:r>
            <a:endParaRPr lang="en-US" sz="1400" dirty="0">
              <a:solidFill>
                <a:srgbClr val="000000"/>
              </a:solidFill>
            </a:endParaRPr>
          </a:p>
          <a:p>
            <a:pPr>
              <a:buFont typeface="Wingdings" panose="05000000000000000000" pitchFamily="2" charset="2"/>
              <a:buChar char="ü"/>
            </a:pPr>
            <a:r>
              <a:rPr lang="en-US" sz="1400" b="1" dirty="0">
                <a:solidFill>
                  <a:srgbClr val="8A0000"/>
                </a:solidFill>
              </a:rPr>
              <a:t>Code E, Other legally authorized representative: </a:t>
            </a:r>
            <a:r>
              <a:rPr lang="en-US" sz="1400" i="1" dirty="0">
                <a:solidFill>
                  <a:srgbClr val="8A0000"/>
                </a:solidFill>
              </a:rPr>
              <a:t>if a legally authorized representative actively participated in the assessment process. </a:t>
            </a:r>
            <a:endParaRPr lang="en-US" sz="1400" dirty="0">
              <a:solidFill>
                <a:srgbClr val="8A0000"/>
              </a:solidFill>
            </a:endParaRPr>
          </a:p>
          <a:p>
            <a:pPr>
              <a:buFont typeface="Wingdings" panose="05000000000000000000" pitchFamily="2" charset="2"/>
              <a:buChar char="ü"/>
            </a:pPr>
            <a:r>
              <a:rPr lang="en-US" sz="1400" b="1" dirty="0">
                <a:solidFill>
                  <a:srgbClr val="8A0000"/>
                </a:solidFill>
              </a:rPr>
              <a:t>Code Z, None of the above: </a:t>
            </a:r>
            <a:r>
              <a:rPr lang="en-US" sz="1400" i="1" dirty="0">
                <a:solidFill>
                  <a:srgbClr val="8A0000"/>
                </a:solidFill>
              </a:rPr>
              <a:t>if none of the above actively participated in the assessment process </a:t>
            </a:r>
            <a:endParaRPr lang="en-US" sz="1400" dirty="0">
              <a:solidFill>
                <a:srgbClr val="8A0000"/>
              </a:solidFill>
            </a:endParaRPr>
          </a:p>
        </p:txBody>
      </p:sp>
    </p:spTree>
    <p:extLst>
      <p:ext uri="{BB962C8B-B14F-4D97-AF65-F5344CB8AC3E}">
        <p14:creationId xmlns:p14="http://schemas.microsoft.com/office/powerpoint/2010/main" val="36138439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4000" dirty="0">
                <a:solidFill>
                  <a:srgbClr val="323299"/>
                </a:solidFill>
                <a:latin typeface="Arial" panose="020B0604020202020204" pitchFamily="34" charset="0"/>
              </a:rPr>
              <a:t>Q03</a:t>
            </a:r>
            <a:r>
              <a:rPr lang="en-US" sz="4000" i="1" dirty="0">
                <a:solidFill>
                  <a:srgbClr val="8A0000"/>
                </a:solidFill>
                <a:latin typeface="Arial" panose="020B0604020202020204" pitchFamily="34" charset="0"/>
              </a:rPr>
              <a:t>1</a:t>
            </a:r>
            <a:r>
              <a:rPr lang="en-US" sz="4000" dirty="0">
                <a:solidFill>
                  <a:srgbClr val="323299"/>
                </a:solidFill>
                <a:latin typeface="Arial" panose="020B0604020202020204" pitchFamily="34" charset="0"/>
              </a:rPr>
              <a:t>0: Resident’s Overall </a:t>
            </a:r>
            <a:r>
              <a:rPr lang="en-US" sz="4000" i="1" dirty="0" smtClean="0">
                <a:solidFill>
                  <a:srgbClr val="8A0000"/>
                </a:solidFill>
                <a:latin typeface="Arial" panose="020B0604020202020204" pitchFamily="34" charset="0"/>
              </a:rPr>
              <a:t>Goal</a:t>
            </a:r>
            <a:endParaRPr lang="en-US" sz="4000" dirty="0"/>
          </a:p>
        </p:txBody>
      </p:sp>
      <p:pic>
        <p:nvPicPr>
          <p:cNvPr id="7" name="Content Placeholder 6" title="Q0310. Resident's Overall Goal Screenshot"/>
          <p:cNvPicPr>
            <a:picLocks noGrp="1" noChangeAspect="1"/>
          </p:cNvPicPr>
          <p:nvPr>
            <p:ph idx="1"/>
          </p:nvPr>
        </p:nvPicPr>
        <p:blipFill rotWithShape="1">
          <a:blip r:embed="rId3"/>
          <a:srcRect l="24743" t="20206" r="28531" b="54777"/>
          <a:stretch/>
        </p:blipFill>
        <p:spPr>
          <a:xfrm>
            <a:off x="533400" y="971551"/>
            <a:ext cx="8229599" cy="3428999"/>
          </a:xfrm>
          <a:prstGeom prst="rect">
            <a:avLst/>
          </a:prstGeom>
        </p:spPr>
      </p:pic>
      <p:sp>
        <p:nvSpPr>
          <p:cNvPr id="8" name="6-Point Star 7" title="icon of a star reading &quot;new&quot;"/>
          <p:cNvSpPr/>
          <p:nvPr/>
        </p:nvSpPr>
        <p:spPr>
          <a:xfrm rot="1201872">
            <a:off x="6324600" y="1809750"/>
            <a:ext cx="1981200" cy="1524000"/>
          </a:xfrm>
          <a:prstGeom prst="star6">
            <a:avLst/>
          </a:prstGeom>
          <a:solidFill>
            <a:srgbClr val="9BBD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NEW</a:t>
            </a:r>
            <a:endParaRPr lang="en-US" dirty="0"/>
          </a:p>
        </p:txBody>
      </p:sp>
    </p:spTree>
    <p:extLst>
      <p:ext uri="{BB962C8B-B14F-4D97-AF65-F5344CB8AC3E}">
        <p14:creationId xmlns:p14="http://schemas.microsoft.com/office/powerpoint/2010/main" val="33841177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519388"/>
          </a:xfrm>
        </p:spPr>
        <p:txBody>
          <a:bodyPr>
            <a:normAutofit fontScale="90000"/>
          </a:bodyPr>
          <a:lstStyle/>
          <a:p>
            <a:r>
              <a:rPr lang="en-US" dirty="0" smtClean="0"/>
              <a:t>Q0400 – Discharge Plan</a:t>
            </a:r>
            <a:endParaRPr lang="en-US" dirty="0"/>
          </a:p>
        </p:txBody>
      </p:sp>
      <p:pic>
        <p:nvPicPr>
          <p:cNvPr id="4" name="Content Placeholder 3" title="Q0400. Discharge Plan screenshot"/>
          <p:cNvPicPr>
            <a:picLocks noGrp="1" noChangeAspect="1"/>
          </p:cNvPicPr>
          <p:nvPr>
            <p:ph idx="1"/>
          </p:nvPr>
        </p:nvPicPr>
        <p:blipFill rotWithShape="1">
          <a:blip r:embed="rId3"/>
          <a:srcRect l="23480" t="40412" r="27268" b="50501"/>
          <a:stretch/>
        </p:blipFill>
        <p:spPr>
          <a:xfrm>
            <a:off x="38100" y="796333"/>
            <a:ext cx="9067800" cy="1295400"/>
          </a:xfrm>
          <a:prstGeom prst="rect">
            <a:avLst/>
          </a:prstGeom>
        </p:spPr>
      </p:pic>
      <p:sp>
        <p:nvSpPr>
          <p:cNvPr id="5" name="Rectangle 4"/>
          <p:cNvSpPr/>
          <p:nvPr/>
        </p:nvSpPr>
        <p:spPr>
          <a:xfrm>
            <a:off x="457200" y="2162700"/>
            <a:ext cx="8305800" cy="2308324"/>
          </a:xfrm>
          <a:prstGeom prst="rect">
            <a:avLst/>
          </a:prstGeom>
        </p:spPr>
        <p:txBody>
          <a:bodyPr wrap="square">
            <a:spAutoFit/>
          </a:bodyPr>
          <a:lstStyle/>
          <a:p>
            <a:r>
              <a:rPr lang="en-US" sz="1600" b="1" dirty="0">
                <a:solidFill>
                  <a:srgbClr val="8A0000"/>
                </a:solidFill>
              </a:rPr>
              <a:t>ACTIVE DISCHARGE PLANNING </a:t>
            </a:r>
            <a:endParaRPr lang="en-US" sz="1600" dirty="0">
              <a:solidFill>
                <a:srgbClr val="8A0000"/>
              </a:solidFill>
            </a:endParaRPr>
          </a:p>
          <a:p>
            <a:r>
              <a:rPr lang="en-US" sz="1600" i="1" dirty="0">
                <a:solidFill>
                  <a:srgbClr val="8A0000"/>
                </a:solidFill>
              </a:rPr>
              <a:t>An </a:t>
            </a:r>
            <a:r>
              <a:rPr lang="en-US" sz="1600" b="1" i="1" dirty="0">
                <a:solidFill>
                  <a:srgbClr val="8A0000"/>
                </a:solidFill>
              </a:rPr>
              <a:t>active </a:t>
            </a:r>
            <a:r>
              <a:rPr lang="en-US" sz="1600" i="1" dirty="0">
                <a:solidFill>
                  <a:srgbClr val="8A0000"/>
                </a:solidFill>
              </a:rPr>
              <a:t>discharge plan means a plan that is being currently implemented. In other words, the resident’s care plan has current goals to make specific arrangements for discharge, staff are taking active steps to accomplish discharge, and there is a target discharge date for the near future. </a:t>
            </a:r>
            <a:endParaRPr lang="en-US" sz="1600" dirty="0">
              <a:solidFill>
                <a:srgbClr val="8A0000"/>
              </a:solidFill>
            </a:endParaRPr>
          </a:p>
          <a:p>
            <a:r>
              <a:rPr lang="en-US" sz="1600" i="1" dirty="0">
                <a:solidFill>
                  <a:srgbClr val="8A0000"/>
                </a:solidFill>
              </a:rPr>
              <a:t>If there is not an </a:t>
            </a:r>
            <a:r>
              <a:rPr lang="en-US" sz="1600" b="1" i="1" dirty="0">
                <a:solidFill>
                  <a:srgbClr val="8A0000"/>
                </a:solidFill>
              </a:rPr>
              <a:t>active </a:t>
            </a:r>
            <a:r>
              <a:rPr lang="en-US" sz="1600" i="1" dirty="0">
                <a:solidFill>
                  <a:srgbClr val="8A0000"/>
                </a:solidFill>
              </a:rPr>
              <a:t>discharge plan, residents should be asked if they want to talk to someone about community living (Q0500B) and then referred to the LCA accordingly. Furthermore, referrals to the LCA are recommended as part of many residents’ discharge plans. Such referrals are a helpful source of information for residents and facilities in informing the discharge planning process. </a:t>
            </a:r>
            <a:endParaRPr lang="en-US" sz="2800" dirty="0"/>
          </a:p>
        </p:txBody>
      </p:sp>
    </p:spTree>
    <p:extLst>
      <p:ext uri="{BB962C8B-B14F-4D97-AF65-F5344CB8AC3E}">
        <p14:creationId xmlns:p14="http://schemas.microsoft.com/office/powerpoint/2010/main" val="23454516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Q0500 – Return to Community</a:t>
            </a:r>
            <a:endParaRPr lang="en-US" dirty="0"/>
          </a:p>
        </p:txBody>
      </p:sp>
      <p:pic>
        <p:nvPicPr>
          <p:cNvPr id="4" name="Content Placeholder 3" title="Q0500. Return to Community Screenshot"/>
          <p:cNvPicPr>
            <a:picLocks noGrp="1" noChangeAspect="1"/>
          </p:cNvPicPr>
          <p:nvPr>
            <p:ph idx="1"/>
          </p:nvPr>
        </p:nvPicPr>
        <p:blipFill rotWithShape="1">
          <a:blip r:embed="rId3"/>
          <a:srcRect l="23480" t="51047" r="27268" b="19175"/>
          <a:stretch/>
        </p:blipFill>
        <p:spPr>
          <a:xfrm>
            <a:off x="152400" y="1352550"/>
            <a:ext cx="8534399" cy="3124199"/>
          </a:xfrm>
          <a:prstGeom prst="rect">
            <a:avLst/>
          </a:prstGeom>
        </p:spPr>
      </p:pic>
      <p:sp>
        <p:nvSpPr>
          <p:cNvPr id="5" name="Left Arrow 4" title="left pointing arrow reading &quot;new&quot;"/>
          <p:cNvSpPr/>
          <p:nvPr/>
        </p:nvSpPr>
        <p:spPr>
          <a:xfrm>
            <a:off x="4038600" y="3333750"/>
            <a:ext cx="2057400" cy="789432"/>
          </a:xfrm>
          <a:prstGeom prst="leftArrow">
            <a:avLst/>
          </a:prstGeom>
          <a:solidFill>
            <a:srgbClr val="9BBD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New</a:t>
            </a:r>
            <a:endParaRPr lang="en-US" dirty="0"/>
          </a:p>
        </p:txBody>
      </p:sp>
    </p:spTree>
    <p:extLst>
      <p:ext uri="{BB962C8B-B14F-4D97-AF65-F5344CB8AC3E}">
        <p14:creationId xmlns:p14="http://schemas.microsoft.com/office/powerpoint/2010/main" val="31531313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title="Q0610 referral screenshot"/>
          <p:cNvPicPr>
            <a:picLocks noChangeAspect="1"/>
          </p:cNvPicPr>
          <p:nvPr/>
        </p:nvPicPr>
        <p:blipFill rotWithShape="1">
          <a:blip r:embed="rId2"/>
          <a:srcRect l="23858" t="31278" r="28039" b="59590"/>
          <a:stretch/>
        </p:blipFill>
        <p:spPr>
          <a:xfrm>
            <a:off x="190500" y="1436488"/>
            <a:ext cx="8763000" cy="1447800"/>
          </a:xfrm>
          <a:prstGeom prst="rect">
            <a:avLst/>
          </a:prstGeom>
        </p:spPr>
      </p:pic>
      <p:sp>
        <p:nvSpPr>
          <p:cNvPr id="2" name="Title 1"/>
          <p:cNvSpPr>
            <a:spLocks noGrp="1"/>
          </p:cNvSpPr>
          <p:nvPr>
            <p:ph type="title"/>
          </p:nvPr>
        </p:nvSpPr>
        <p:spPr/>
        <p:txBody>
          <a:bodyPr>
            <a:normAutofit/>
          </a:bodyPr>
          <a:lstStyle/>
          <a:p>
            <a:r>
              <a:rPr lang="en-US" dirty="0"/>
              <a:t>Section Q - </a:t>
            </a:r>
            <a:r>
              <a:rPr lang="en-US" dirty="0">
                <a:solidFill>
                  <a:srgbClr val="323299"/>
                </a:solidFill>
              </a:rPr>
              <a:t>Q06</a:t>
            </a:r>
            <a:r>
              <a:rPr lang="en-US" i="1" dirty="0">
                <a:solidFill>
                  <a:srgbClr val="8A0000"/>
                </a:solidFill>
              </a:rPr>
              <a:t>1</a:t>
            </a:r>
            <a:r>
              <a:rPr lang="en-US" dirty="0">
                <a:solidFill>
                  <a:srgbClr val="323299"/>
                </a:solidFill>
              </a:rPr>
              <a:t>0: Referral </a:t>
            </a:r>
            <a:endParaRPr lang="en-US" dirty="0"/>
          </a:p>
        </p:txBody>
      </p:sp>
      <p:sp>
        <p:nvSpPr>
          <p:cNvPr id="4" name="Content Placeholder 3"/>
          <p:cNvSpPr>
            <a:spLocks noGrp="1"/>
          </p:cNvSpPr>
          <p:nvPr>
            <p:ph idx="1"/>
          </p:nvPr>
        </p:nvSpPr>
        <p:spPr>
          <a:xfrm>
            <a:off x="457200" y="3257549"/>
            <a:ext cx="8229600" cy="1337073"/>
          </a:xfrm>
        </p:spPr>
        <p:txBody>
          <a:bodyPr>
            <a:normAutofit fontScale="70000" lnSpcReduction="20000"/>
          </a:bodyPr>
          <a:lstStyle/>
          <a:p>
            <a:pPr marL="0" indent="0">
              <a:buNone/>
            </a:pPr>
            <a:r>
              <a:rPr lang="en-US" sz="2400" b="1" dirty="0">
                <a:solidFill>
                  <a:srgbClr val="8A0000"/>
                </a:solidFill>
              </a:rPr>
              <a:t>Coding Instructions for Q0610: Has a referral been made to the Local Contact Agency (LCA)? </a:t>
            </a:r>
            <a:endParaRPr lang="en-US" sz="2400" dirty="0">
              <a:solidFill>
                <a:srgbClr val="8A0000"/>
              </a:solidFill>
            </a:endParaRPr>
          </a:p>
          <a:p>
            <a:pPr>
              <a:buFont typeface="Wingdings" panose="05000000000000000000" pitchFamily="2" charset="2"/>
              <a:buChar char="ü"/>
            </a:pPr>
            <a:r>
              <a:rPr lang="en-US" sz="2400" b="1" dirty="0">
                <a:solidFill>
                  <a:srgbClr val="000000"/>
                </a:solidFill>
              </a:rPr>
              <a:t>Code 0, No</a:t>
            </a:r>
            <a:r>
              <a:rPr lang="en-US" sz="2400" b="1" dirty="0">
                <a:solidFill>
                  <a:srgbClr val="8A0000"/>
                </a:solidFill>
              </a:rPr>
              <a:t>: </a:t>
            </a:r>
            <a:r>
              <a:rPr lang="en-US" sz="2400" i="1" dirty="0">
                <a:solidFill>
                  <a:srgbClr val="8A0000"/>
                </a:solidFill>
              </a:rPr>
              <a:t>if a referral has not been made. </a:t>
            </a:r>
            <a:endParaRPr lang="en-US" sz="2400" dirty="0">
              <a:solidFill>
                <a:srgbClr val="8A0000"/>
              </a:solidFill>
            </a:endParaRPr>
          </a:p>
          <a:p>
            <a:pPr>
              <a:buFont typeface="Wingdings" panose="05000000000000000000" pitchFamily="2" charset="2"/>
              <a:buChar char="ü"/>
            </a:pPr>
            <a:r>
              <a:rPr lang="en-US" sz="2400" b="1" dirty="0">
                <a:solidFill>
                  <a:srgbClr val="000000"/>
                </a:solidFill>
              </a:rPr>
              <a:t>Code 1, </a:t>
            </a:r>
            <a:r>
              <a:rPr lang="en-US" sz="2400" b="1" dirty="0">
                <a:solidFill>
                  <a:srgbClr val="8A0000"/>
                </a:solidFill>
              </a:rPr>
              <a:t>Yes: </a:t>
            </a:r>
            <a:r>
              <a:rPr lang="en-US" sz="2400" i="1" dirty="0">
                <a:solidFill>
                  <a:srgbClr val="8A0000"/>
                </a:solidFill>
              </a:rPr>
              <a:t>if a referral has been made. If a referral has been made skip to V0100. Items From the Most Recent Prior OBRA or Scheduled PPS Assessment. </a:t>
            </a:r>
            <a:endParaRPr lang="en-US" sz="2400" dirty="0">
              <a:solidFill>
                <a:srgbClr val="8A0000"/>
              </a:solidFill>
            </a:endParaRPr>
          </a:p>
          <a:p>
            <a:endParaRPr lang="en-US" dirty="0"/>
          </a:p>
        </p:txBody>
      </p:sp>
      <p:sp>
        <p:nvSpPr>
          <p:cNvPr id="6" name="6-Point Star 5" title="star icon reading &quot;new&quot;"/>
          <p:cNvSpPr/>
          <p:nvPr/>
        </p:nvSpPr>
        <p:spPr>
          <a:xfrm rot="984514">
            <a:off x="6355827" y="1547424"/>
            <a:ext cx="1066800" cy="914400"/>
          </a:xfrm>
          <a:prstGeom prst="star6">
            <a:avLst/>
          </a:prstGeom>
          <a:solidFill>
            <a:srgbClr val="9BBD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NEW</a:t>
            </a:r>
            <a:endParaRPr lang="en-US" dirty="0"/>
          </a:p>
        </p:txBody>
      </p:sp>
    </p:spTree>
    <p:extLst>
      <p:ext uri="{BB962C8B-B14F-4D97-AF65-F5344CB8AC3E}">
        <p14:creationId xmlns:p14="http://schemas.microsoft.com/office/powerpoint/2010/main" val="26683589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solidFill>
                  <a:srgbClr val="8A0000"/>
                </a:solidFill>
                <a:latin typeface="Arial" panose="020B0604020202020204" pitchFamily="34" charset="0"/>
              </a:rPr>
              <a:t>Q0620: Reason Referral to Local Contact Agency (LCA) Not Made </a:t>
            </a:r>
            <a:endParaRPr lang="en-US" dirty="0"/>
          </a:p>
        </p:txBody>
      </p:sp>
      <p:sp>
        <p:nvSpPr>
          <p:cNvPr id="4" name="Content Placeholder 3"/>
          <p:cNvSpPr>
            <a:spLocks noGrp="1"/>
          </p:cNvSpPr>
          <p:nvPr>
            <p:ph idx="1"/>
          </p:nvPr>
        </p:nvSpPr>
        <p:spPr>
          <a:xfrm>
            <a:off x="457200" y="3257549"/>
            <a:ext cx="8229600" cy="1337073"/>
          </a:xfrm>
        </p:spPr>
        <p:txBody>
          <a:bodyPr>
            <a:normAutofit fontScale="70000" lnSpcReduction="20000"/>
          </a:bodyPr>
          <a:lstStyle/>
          <a:p>
            <a:pPr marL="0" indent="0">
              <a:buNone/>
            </a:pPr>
            <a:r>
              <a:rPr lang="en-US" sz="2400" b="1" dirty="0">
                <a:solidFill>
                  <a:srgbClr val="8A0000"/>
                </a:solidFill>
              </a:rPr>
              <a:t>Item Rationale </a:t>
            </a:r>
            <a:r>
              <a:rPr lang="en-US" sz="2400" dirty="0">
                <a:solidFill>
                  <a:srgbClr val="8A0000"/>
                </a:solidFill>
              </a:rPr>
              <a:t>- </a:t>
            </a:r>
            <a:r>
              <a:rPr lang="en-US" sz="2400" b="1" dirty="0">
                <a:solidFill>
                  <a:srgbClr val="8A0000"/>
                </a:solidFill>
              </a:rPr>
              <a:t>Health-related Quality of Life </a:t>
            </a:r>
            <a:endParaRPr lang="en-US" sz="2400" dirty="0">
              <a:solidFill>
                <a:srgbClr val="8A0000"/>
              </a:solidFill>
            </a:endParaRPr>
          </a:p>
          <a:p>
            <a:pPr>
              <a:buFont typeface="Wingdings" panose="05000000000000000000" pitchFamily="2" charset="2"/>
              <a:buChar char="v"/>
            </a:pPr>
            <a:r>
              <a:rPr lang="en-US" i="1" dirty="0">
                <a:solidFill>
                  <a:srgbClr val="8A0000"/>
                </a:solidFill>
              </a:rPr>
              <a:t>Understanding the reason that referrals to the LCA were not made can help the care team support the resident to receive care that supports them to achieve their highest practicable level of functioning in the least restrictive setting. </a:t>
            </a:r>
            <a:endParaRPr lang="en-US" dirty="0">
              <a:solidFill>
                <a:srgbClr val="8A0000"/>
              </a:solidFill>
            </a:endParaRPr>
          </a:p>
          <a:p>
            <a:endParaRPr lang="en-US" dirty="0"/>
          </a:p>
        </p:txBody>
      </p:sp>
      <p:pic>
        <p:nvPicPr>
          <p:cNvPr id="5" name="Content Placeholder 5" title="Q0620. Reason Referral to Local Contact Agency (LCA) Not Made screenshot"/>
          <p:cNvPicPr>
            <a:picLocks noChangeAspect="1"/>
          </p:cNvPicPr>
          <p:nvPr/>
        </p:nvPicPr>
        <p:blipFill rotWithShape="1">
          <a:blip r:embed="rId2"/>
          <a:srcRect l="23486" t="18576" r="28262" b="61784"/>
          <a:stretch/>
        </p:blipFill>
        <p:spPr>
          <a:xfrm>
            <a:off x="457201" y="1200151"/>
            <a:ext cx="8077199" cy="1905000"/>
          </a:xfrm>
          <a:prstGeom prst="rect">
            <a:avLst/>
          </a:prstGeom>
        </p:spPr>
      </p:pic>
      <p:sp>
        <p:nvSpPr>
          <p:cNvPr id="6" name="6-Point Star 5" title="icon of a star reading &quot;new&quot;"/>
          <p:cNvSpPr/>
          <p:nvPr/>
        </p:nvSpPr>
        <p:spPr>
          <a:xfrm rot="984514">
            <a:off x="6355827" y="1547424"/>
            <a:ext cx="1066800" cy="914400"/>
          </a:xfrm>
          <a:prstGeom prst="star6">
            <a:avLst/>
          </a:prstGeom>
          <a:solidFill>
            <a:srgbClr val="9BBD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NEW</a:t>
            </a:r>
            <a:endParaRPr lang="en-US" dirty="0"/>
          </a:p>
        </p:txBody>
      </p:sp>
    </p:spTree>
    <p:extLst>
      <p:ext uri="{BB962C8B-B14F-4D97-AF65-F5344CB8AC3E}">
        <p14:creationId xmlns:p14="http://schemas.microsoft.com/office/powerpoint/2010/main" val="16804019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8A0000"/>
                </a:solidFill>
                <a:cs typeface="+mj-cs"/>
              </a:rPr>
              <a:t>Q0620</a:t>
            </a:r>
            <a:r>
              <a:rPr lang="en-US" i="1" dirty="0" smtClean="0">
                <a:solidFill>
                  <a:srgbClr val="8A0000"/>
                </a:solidFill>
                <a:cs typeface="+mj-cs"/>
              </a:rPr>
              <a:t>: </a:t>
            </a:r>
            <a:r>
              <a:rPr lang="en-US" dirty="0">
                <a:solidFill>
                  <a:srgbClr val="8A0000"/>
                </a:solidFill>
              </a:rPr>
              <a:t>Steps for Assessment </a:t>
            </a:r>
            <a:endParaRPr lang="en-US" dirty="0"/>
          </a:p>
        </p:txBody>
      </p:sp>
      <p:sp>
        <p:nvSpPr>
          <p:cNvPr id="3" name="Content Placeholder 2"/>
          <p:cNvSpPr>
            <a:spLocks noGrp="1"/>
          </p:cNvSpPr>
          <p:nvPr>
            <p:ph idx="1"/>
          </p:nvPr>
        </p:nvSpPr>
        <p:spPr>
          <a:xfrm>
            <a:off x="457200" y="895350"/>
            <a:ext cx="8229600" cy="3699273"/>
          </a:xfrm>
        </p:spPr>
        <p:txBody>
          <a:bodyPr>
            <a:normAutofit fontScale="55000" lnSpcReduction="20000"/>
          </a:bodyPr>
          <a:lstStyle/>
          <a:p>
            <a:pPr marL="0" indent="0">
              <a:buNone/>
            </a:pPr>
            <a:r>
              <a:rPr lang="en-US" i="1" dirty="0" smtClean="0">
                <a:solidFill>
                  <a:srgbClr val="8A0000"/>
                </a:solidFill>
              </a:rPr>
              <a:t>If </a:t>
            </a:r>
            <a:r>
              <a:rPr lang="en-US" i="1" dirty="0">
                <a:solidFill>
                  <a:srgbClr val="8A0000"/>
                </a:solidFill>
              </a:rPr>
              <a:t>Q0610: Referral = 0, No, indicate the primary reason that the referral has not been made to the LCA</a:t>
            </a:r>
            <a:r>
              <a:rPr lang="en-US" i="1" dirty="0" smtClean="0">
                <a:solidFill>
                  <a:srgbClr val="8A0000"/>
                </a:solidFill>
              </a:rPr>
              <a:t>.</a:t>
            </a:r>
          </a:p>
          <a:p>
            <a:pPr marL="0" indent="0">
              <a:buNone/>
            </a:pPr>
            <a:r>
              <a:rPr lang="en-US" i="1" dirty="0" smtClean="0">
                <a:solidFill>
                  <a:srgbClr val="8A0000"/>
                </a:solidFill>
              </a:rPr>
              <a:t> </a:t>
            </a:r>
            <a:endParaRPr lang="en-US" dirty="0">
              <a:solidFill>
                <a:srgbClr val="8A0000"/>
              </a:solidFill>
            </a:endParaRPr>
          </a:p>
          <a:p>
            <a:pPr marL="0" indent="0">
              <a:buNone/>
            </a:pPr>
            <a:r>
              <a:rPr lang="en-US" sz="3600" b="1" dirty="0">
                <a:solidFill>
                  <a:srgbClr val="8A0000"/>
                </a:solidFill>
              </a:rPr>
              <a:t>Coding Instructions for Q0620, Reason Referral to Local Contact Agency (LCA) Not Made </a:t>
            </a:r>
            <a:endParaRPr lang="en-US" sz="3600" dirty="0">
              <a:solidFill>
                <a:srgbClr val="8A0000"/>
              </a:solidFill>
            </a:endParaRPr>
          </a:p>
          <a:p>
            <a:pPr>
              <a:buFont typeface="Wingdings" panose="05000000000000000000" pitchFamily="2" charset="2"/>
              <a:buChar char="ü"/>
            </a:pPr>
            <a:r>
              <a:rPr lang="en-US" b="1" dirty="0">
                <a:solidFill>
                  <a:srgbClr val="8A0000"/>
                </a:solidFill>
              </a:rPr>
              <a:t>Code 1, LCA unknown </a:t>
            </a:r>
            <a:endParaRPr lang="en-US" dirty="0">
              <a:solidFill>
                <a:srgbClr val="8A0000"/>
              </a:solidFill>
            </a:endParaRPr>
          </a:p>
          <a:p>
            <a:pPr>
              <a:buFont typeface="Wingdings" panose="05000000000000000000" pitchFamily="2" charset="2"/>
              <a:buChar char="ü"/>
            </a:pPr>
            <a:r>
              <a:rPr lang="en-US" b="1" dirty="0">
                <a:solidFill>
                  <a:srgbClr val="8A0000"/>
                </a:solidFill>
              </a:rPr>
              <a:t>Code 2, Referral previously made: </a:t>
            </a:r>
            <a:r>
              <a:rPr lang="en-US" i="1" dirty="0">
                <a:solidFill>
                  <a:srgbClr val="8A0000"/>
                </a:solidFill>
              </a:rPr>
              <a:t>if a referral has previously been made to the LCA, which is currently working with the resident and facility staff on an active discharge plan to return to the community. </a:t>
            </a:r>
            <a:endParaRPr lang="en-US" dirty="0">
              <a:solidFill>
                <a:srgbClr val="8A0000"/>
              </a:solidFill>
            </a:endParaRPr>
          </a:p>
          <a:p>
            <a:pPr>
              <a:buFont typeface="Wingdings" panose="05000000000000000000" pitchFamily="2" charset="2"/>
              <a:buChar char="ü"/>
            </a:pPr>
            <a:r>
              <a:rPr lang="en-US" b="1" dirty="0">
                <a:solidFill>
                  <a:srgbClr val="8A0000"/>
                </a:solidFill>
              </a:rPr>
              <a:t>Code 3, Referral not wanted: </a:t>
            </a:r>
            <a:r>
              <a:rPr lang="en-US" i="1" dirty="0">
                <a:solidFill>
                  <a:srgbClr val="8A0000"/>
                </a:solidFill>
              </a:rPr>
              <a:t>if the resident (or family, significant other, legal guardian, or other legally authorized representative </a:t>
            </a:r>
            <a:r>
              <a:rPr lang="en-US" b="1" i="1" dirty="0">
                <a:solidFill>
                  <a:srgbClr val="8A0000"/>
                </a:solidFill>
              </a:rPr>
              <a:t>only </a:t>
            </a:r>
            <a:r>
              <a:rPr lang="en-US" i="1" dirty="0">
                <a:solidFill>
                  <a:srgbClr val="8A0000"/>
                </a:solidFill>
              </a:rPr>
              <a:t>if resident doesn’t understand or is unable to respond) responded they do not want a referral (Q0500B = 0). </a:t>
            </a:r>
            <a:endParaRPr lang="en-US" dirty="0">
              <a:solidFill>
                <a:srgbClr val="8A0000"/>
              </a:solidFill>
            </a:endParaRPr>
          </a:p>
          <a:p>
            <a:pPr>
              <a:buFont typeface="Wingdings" panose="05000000000000000000" pitchFamily="2" charset="2"/>
              <a:buChar char="ü"/>
            </a:pPr>
            <a:r>
              <a:rPr lang="en-US" b="1" dirty="0">
                <a:solidFill>
                  <a:srgbClr val="8A0000"/>
                </a:solidFill>
              </a:rPr>
              <a:t>Code 4, Discharge date 3 or fewer months away: </a:t>
            </a:r>
            <a:r>
              <a:rPr lang="en-US" i="1" dirty="0">
                <a:solidFill>
                  <a:srgbClr val="8A0000"/>
                </a:solidFill>
              </a:rPr>
              <a:t>if the resident has an expected discharge date of three (3) months or fewer, has an active discharge plan in progress, and the discharge plan could not be improved upon with a referral to the LCA. </a:t>
            </a:r>
            <a:endParaRPr lang="en-US" dirty="0">
              <a:solidFill>
                <a:srgbClr val="8A0000"/>
              </a:solidFill>
            </a:endParaRPr>
          </a:p>
          <a:p>
            <a:pPr>
              <a:buFont typeface="Wingdings" panose="05000000000000000000" pitchFamily="2" charset="2"/>
              <a:buChar char="ü"/>
            </a:pPr>
            <a:r>
              <a:rPr lang="en-US" b="1" dirty="0">
                <a:solidFill>
                  <a:srgbClr val="8A0000"/>
                </a:solidFill>
              </a:rPr>
              <a:t>Code 5, Discharge date more than 3 months away: </a:t>
            </a:r>
            <a:r>
              <a:rPr lang="en-US" i="1" dirty="0">
                <a:solidFill>
                  <a:srgbClr val="8A0000"/>
                </a:solidFill>
              </a:rPr>
              <a:t>if the resident has an expected discharge date of more than three (3) months and discharge plan is actively in progress. </a:t>
            </a:r>
            <a:endParaRPr lang="en-US" dirty="0">
              <a:solidFill>
                <a:srgbClr val="8A0000"/>
              </a:solidFill>
            </a:endParaRPr>
          </a:p>
          <a:p>
            <a:endParaRPr lang="en-US" dirty="0"/>
          </a:p>
        </p:txBody>
      </p:sp>
    </p:spTree>
    <p:extLst>
      <p:ext uri="{BB962C8B-B14F-4D97-AF65-F5344CB8AC3E}">
        <p14:creationId xmlns:p14="http://schemas.microsoft.com/office/powerpoint/2010/main" val="25694790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Picture 3" title="Q&amp;A ic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742950"/>
            <a:ext cx="3523952" cy="3523952"/>
          </a:xfrm>
          <a:prstGeom prst="rect">
            <a:avLst/>
          </a:prstGeom>
        </p:spPr>
      </p:pic>
    </p:spTree>
    <p:extLst>
      <p:ext uri="{BB962C8B-B14F-4D97-AF65-F5344CB8AC3E}">
        <p14:creationId xmlns:p14="http://schemas.microsoft.com/office/powerpoint/2010/main" val="22553827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a:bodyPr>
          <a:lstStyle/>
          <a:p>
            <a:r>
              <a:rPr lang="en-US" sz="2000" dirty="0">
                <a:hlinkClick r:id="rId2"/>
              </a:rPr>
              <a:t>https://www.cms.gov/files/document/draftmds-30-rai-manual-v11811october2023.pdf-0</a:t>
            </a:r>
            <a:r>
              <a:rPr lang="en-US" sz="2000" dirty="0"/>
              <a:t>     </a:t>
            </a:r>
          </a:p>
          <a:p>
            <a:r>
              <a:rPr lang="en-US" sz="2000" dirty="0">
                <a:hlinkClick r:id="rId3"/>
              </a:rPr>
              <a:t>https://www.cms.gov/medicare/quality-initiatives-patient-assessment-instruments/nursinghomequalityinits/mds30raimanual</a:t>
            </a:r>
            <a:r>
              <a:rPr lang="en-US" sz="2000" dirty="0"/>
              <a:t> </a:t>
            </a:r>
          </a:p>
          <a:p>
            <a:r>
              <a:rPr lang="en-US" sz="2000" dirty="0">
                <a:hlinkClick r:id="rId4"/>
              </a:rPr>
              <a:t>https://www.youtube.com/cmshhsgov</a:t>
            </a:r>
            <a:r>
              <a:rPr lang="en-US" sz="2000" dirty="0"/>
              <a:t> </a:t>
            </a:r>
          </a:p>
          <a:p>
            <a:endParaRPr lang="en-US" sz="2000" dirty="0"/>
          </a:p>
        </p:txBody>
      </p:sp>
      <p:sp>
        <p:nvSpPr>
          <p:cNvPr id="4" name="TextBox 3"/>
          <p:cNvSpPr txBox="1"/>
          <p:nvPr/>
        </p:nvSpPr>
        <p:spPr>
          <a:xfrm>
            <a:off x="304800" y="3741528"/>
            <a:ext cx="8686800" cy="830997"/>
          </a:xfrm>
          <a:prstGeom prst="rect">
            <a:avLst/>
          </a:prstGeom>
          <a:noFill/>
        </p:spPr>
        <p:txBody>
          <a:bodyPr wrap="square" rtlCol="0">
            <a:spAutoFit/>
          </a:bodyPr>
          <a:lstStyle/>
          <a:p>
            <a:r>
              <a:rPr lang="en-US" sz="1200" i="1" dirty="0"/>
              <a:t>This material was prepared by Quality Insights, a Quality Innovation Network - Quality Improvement Organization under contract with the Centers for Medicare &amp; Medicaid Services (CMS), an agency of the U.S. Department of Health and Human Services (HHS). Views expressed in this material do not necessarily reflect the official views or policy of CMS or HHS, and any reference to a specific product or entity herein does not constitute endorsement of that product or entity by CMS or HHS. Publication </a:t>
            </a:r>
            <a:r>
              <a:rPr lang="en-US" sz="1200" i="1"/>
              <a:t>number </a:t>
            </a:r>
            <a:r>
              <a:rPr lang="en-US" sz="1200" i="1" smtClean="0"/>
              <a:t>12SOW-QI-GEN-083023-KS-C</a:t>
            </a:r>
            <a:endParaRPr lang="en-US" sz="1200" i="1" dirty="0"/>
          </a:p>
        </p:txBody>
      </p:sp>
    </p:spTree>
    <p:extLst>
      <p:ext uri="{BB962C8B-B14F-4D97-AF65-F5344CB8AC3E}">
        <p14:creationId xmlns:p14="http://schemas.microsoft.com/office/powerpoint/2010/main" val="3384242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Global Changes to the MDS 3.0 RAI Manual</a:t>
            </a:r>
            <a:endParaRPr lang="en-US" dirty="0"/>
          </a:p>
        </p:txBody>
      </p:sp>
      <p:grpSp>
        <p:nvGrpSpPr>
          <p:cNvPr id="62" name="object 2" title="decorative graph with icons"/>
          <p:cNvGrpSpPr/>
          <p:nvPr/>
        </p:nvGrpSpPr>
        <p:grpSpPr>
          <a:xfrm>
            <a:off x="217873" y="1072763"/>
            <a:ext cx="8486280" cy="3202307"/>
            <a:chOff x="504190" y="1752853"/>
            <a:chExt cx="11303254" cy="4265295"/>
          </a:xfrm>
        </p:grpSpPr>
        <p:sp>
          <p:nvSpPr>
            <p:cNvPr id="64" name="object 4"/>
            <p:cNvSpPr/>
            <p:nvPr/>
          </p:nvSpPr>
          <p:spPr>
            <a:xfrm>
              <a:off x="504190" y="1752853"/>
              <a:ext cx="899160" cy="4265295"/>
            </a:xfrm>
            <a:custGeom>
              <a:avLst/>
              <a:gdLst/>
              <a:ahLst/>
              <a:cxnLst/>
              <a:rect l="l" t="t" r="r" b="b"/>
              <a:pathLst>
                <a:path w="899160" h="4265295">
                  <a:moveTo>
                    <a:pt x="15240" y="0"/>
                  </a:moveTo>
                  <a:lnTo>
                    <a:pt x="49215" y="34510"/>
                  </a:lnTo>
                  <a:lnTo>
                    <a:pt x="82524" y="69426"/>
                  </a:lnTo>
                  <a:lnTo>
                    <a:pt x="115167" y="104740"/>
                  </a:lnTo>
                  <a:lnTo>
                    <a:pt x="147144" y="140444"/>
                  </a:lnTo>
                  <a:lnTo>
                    <a:pt x="178455" y="176529"/>
                  </a:lnTo>
                  <a:lnTo>
                    <a:pt x="209099" y="212988"/>
                  </a:lnTo>
                  <a:lnTo>
                    <a:pt x="239077" y="249813"/>
                  </a:lnTo>
                  <a:lnTo>
                    <a:pt x="268390" y="286996"/>
                  </a:lnTo>
                  <a:lnTo>
                    <a:pt x="297035" y="324528"/>
                  </a:lnTo>
                  <a:lnTo>
                    <a:pt x="325015" y="362401"/>
                  </a:lnTo>
                  <a:lnTo>
                    <a:pt x="352329" y="400608"/>
                  </a:lnTo>
                  <a:lnTo>
                    <a:pt x="378976" y="439141"/>
                  </a:lnTo>
                  <a:lnTo>
                    <a:pt x="404957" y="477990"/>
                  </a:lnTo>
                  <a:lnTo>
                    <a:pt x="430272" y="517150"/>
                  </a:lnTo>
                  <a:lnTo>
                    <a:pt x="454921" y="556610"/>
                  </a:lnTo>
                  <a:lnTo>
                    <a:pt x="478904" y="596364"/>
                  </a:lnTo>
                  <a:lnTo>
                    <a:pt x="502220" y="636404"/>
                  </a:lnTo>
                  <a:lnTo>
                    <a:pt x="524871" y="676720"/>
                  </a:lnTo>
                  <a:lnTo>
                    <a:pt x="546855" y="717306"/>
                  </a:lnTo>
                  <a:lnTo>
                    <a:pt x="568173" y="758153"/>
                  </a:lnTo>
                  <a:lnTo>
                    <a:pt x="588824" y="799253"/>
                  </a:lnTo>
                  <a:lnTo>
                    <a:pt x="608810" y="840598"/>
                  </a:lnTo>
                  <a:lnTo>
                    <a:pt x="628129" y="882180"/>
                  </a:lnTo>
                  <a:lnTo>
                    <a:pt x="646782" y="923991"/>
                  </a:lnTo>
                  <a:lnTo>
                    <a:pt x="664769" y="966023"/>
                  </a:lnTo>
                  <a:lnTo>
                    <a:pt x="682090" y="1008269"/>
                  </a:lnTo>
                  <a:lnTo>
                    <a:pt x="698745" y="1050719"/>
                  </a:lnTo>
                  <a:lnTo>
                    <a:pt x="714733" y="1093366"/>
                  </a:lnTo>
                  <a:lnTo>
                    <a:pt x="730055" y="1136201"/>
                  </a:lnTo>
                  <a:lnTo>
                    <a:pt x="744711" y="1179218"/>
                  </a:lnTo>
                  <a:lnTo>
                    <a:pt x="758701" y="1222407"/>
                  </a:lnTo>
                  <a:lnTo>
                    <a:pt x="772025" y="1265762"/>
                  </a:lnTo>
                  <a:lnTo>
                    <a:pt x="784682" y="1309272"/>
                  </a:lnTo>
                  <a:lnTo>
                    <a:pt x="796674" y="1352932"/>
                  </a:lnTo>
                  <a:lnTo>
                    <a:pt x="807999" y="1396732"/>
                  </a:lnTo>
                  <a:lnTo>
                    <a:pt x="818658" y="1440665"/>
                  </a:lnTo>
                  <a:lnTo>
                    <a:pt x="828651" y="1484722"/>
                  </a:lnTo>
                  <a:lnTo>
                    <a:pt x="837977" y="1528896"/>
                  </a:lnTo>
                  <a:lnTo>
                    <a:pt x="846638" y="1573178"/>
                  </a:lnTo>
                  <a:lnTo>
                    <a:pt x="854632" y="1617561"/>
                  </a:lnTo>
                  <a:lnTo>
                    <a:pt x="861960" y="1662036"/>
                  </a:lnTo>
                  <a:lnTo>
                    <a:pt x="868622" y="1706596"/>
                  </a:lnTo>
                  <a:lnTo>
                    <a:pt x="874617" y="1751232"/>
                  </a:lnTo>
                  <a:lnTo>
                    <a:pt x="879947" y="1795936"/>
                  </a:lnTo>
                  <a:lnTo>
                    <a:pt x="884610" y="1840700"/>
                  </a:lnTo>
                  <a:lnTo>
                    <a:pt x="888607" y="1885517"/>
                  </a:lnTo>
                  <a:lnTo>
                    <a:pt x="891938" y="1930378"/>
                  </a:lnTo>
                  <a:lnTo>
                    <a:pt x="894603" y="1975275"/>
                  </a:lnTo>
                  <a:lnTo>
                    <a:pt x="896601" y="2020200"/>
                  </a:lnTo>
                  <a:lnTo>
                    <a:pt x="897934" y="2065145"/>
                  </a:lnTo>
                  <a:lnTo>
                    <a:pt x="898600" y="2110103"/>
                  </a:lnTo>
                  <a:lnTo>
                    <a:pt x="898600" y="2155064"/>
                  </a:lnTo>
                  <a:lnTo>
                    <a:pt x="897934" y="2200022"/>
                  </a:lnTo>
                  <a:lnTo>
                    <a:pt x="896601" y="2244967"/>
                  </a:lnTo>
                  <a:lnTo>
                    <a:pt x="894603" y="2289892"/>
                  </a:lnTo>
                  <a:lnTo>
                    <a:pt x="891938" y="2334789"/>
                  </a:lnTo>
                  <a:lnTo>
                    <a:pt x="888607" y="2379650"/>
                  </a:lnTo>
                  <a:lnTo>
                    <a:pt x="884610" y="2424467"/>
                  </a:lnTo>
                  <a:lnTo>
                    <a:pt x="879947" y="2469231"/>
                  </a:lnTo>
                  <a:lnTo>
                    <a:pt x="874617" y="2513935"/>
                  </a:lnTo>
                  <a:lnTo>
                    <a:pt x="868622" y="2558571"/>
                  </a:lnTo>
                  <a:lnTo>
                    <a:pt x="861960" y="2603131"/>
                  </a:lnTo>
                  <a:lnTo>
                    <a:pt x="854632" y="2647606"/>
                  </a:lnTo>
                  <a:lnTo>
                    <a:pt x="846638" y="2691989"/>
                  </a:lnTo>
                  <a:lnTo>
                    <a:pt x="837977" y="2736271"/>
                  </a:lnTo>
                  <a:lnTo>
                    <a:pt x="828651" y="2780445"/>
                  </a:lnTo>
                  <a:lnTo>
                    <a:pt x="818658" y="2824502"/>
                  </a:lnTo>
                  <a:lnTo>
                    <a:pt x="807999" y="2868435"/>
                  </a:lnTo>
                  <a:lnTo>
                    <a:pt x="796674" y="2912235"/>
                  </a:lnTo>
                  <a:lnTo>
                    <a:pt x="784682" y="2955895"/>
                  </a:lnTo>
                  <a:lnTo>
                    <a:pt x="772025" y="2999405"/>
                  </a:lnTo>
                  <a:lnTo>
                    <a:pt x="758701" y="3042760"/>
                  </a:lnTo>
                  <a:lnTo>
                    <a:pt x="744711" y="3085949"/>
                  </a:lnTo>
                  <a:lnTo>
                    <a:pt x="730055" y="3128966"/>
                  </a:lnTo>
                  <a:lnTo>
                    <a:pt x="714733" y="3171801"/>
                  </a:lnTo>
                  <a:lnTo>
                    <a:pt x="698745" y="3214448"/>
                  </a:lnTo>
                  <a:lnTo>
                    <a:pt x="682090" y="3256898"/>
                  </a:lnTo>
                  <a:lnTo>
                    <a:pt x="664769" y="3299144"/>
                  </a:lnTo>
                  <a:lnTo>
                    <a:pt x="646782" y="3341176"/>
                  </a:lnTo>
                  <a:lnTo>
                    <a:pt x="628129" y="3382987"/>
                  </a:lnTo>
                  <a:lnTo>
                    <a:pt x="608810" y="3424569"/>
                  </a:lnTo>
                  <a:lnTo>
                    <a:pt x="588824" y="3465914"/>
                  </a:lnTo>
                  <a:lnTo>
                    <a:pt x="568173" y="3507014"/>
                  </a:lnTo>
                  <a:lnTo>
                    <a:pt x="546855" y="3547861"/>
                  </a:lnTo>
                  <a:lnTo>
                    <a:pt x="524871" y="3588447"/>
                  </a:lnTo>
                  <a:lnTo>
                    <a:pt x="502220" y="3628763"/>
                  </a:lnTo>
                  <a:lnTo>
                    <a:pt x="478904" y="3668803"/>
                  </a:lnTo>
                  <a:lnTo>
                    <a:pt x="454921" y="3708557"/>
                  </a:lnTo>
                  <a:lnTo>
                    <a:pt x="430272" y="3748017"/>
                  </a:lnTo>
                  <a:lnTo>
                    <a:pt x="404957" y="3787177"/>
                  </a:lnTo>
                  <a:lnTo>
                    <a:pt x="378976" y="3826026"/>
                  </a:lnTo>
                  <a:lnTo>
                    <a:pt x="352329" y="3864559"/>
                  </a:lnTo>
                  <a:lnTo>
                    <a:pt x="325015" y="3902766"/>
                  </a:lnTo>
                  <a:lnTo>
                    <a:pt x="297035" y="3940639"/>
                  </a:lnTo>
                  <a:lnTo>
                    <a:pt x="268390" y="3978171"/>
                  </a:lnTo>
                  <a:lnTo>
                    <a:pt x="239077" y="4015354"/>
                  </a:lnTo>
                  <a:lnTo>
                    <a:pt x="209099" y="4052179"/>
                  </a:lnTo>
                  <a:lnTo>
                    <a:pt x="178455" y="4088638"/>
                  </a:lnTo>
                  <a:lnTo>
                    <a:pt x="147144" y="4124723"/>
                  </a:lnTo>
                  <a:lnTo>
                    <a:pt x="115167" y="4160427"/>
                  </a:lnTo>
                  <a:lnTo>
                    <a:pt x="82524" y="4195741"/>
                  </a:lnTo>
                  <a:lnTo>
                    <a:pt x="49215" y="4230657"/>
                  </a:lnTo>
                  <a:lnTo>
                    <a:pt x="15240" y="4265168"/>
                  </a:lnTo>
                  <a:lnTo>
                    <a:pt x="0" y="4249928"/>
                  </a:lnTo>
                  <a:lnTo>
                    <a:pt x="34057" y="4215325"/>
                  </a:lnTo>
                  <a:lnTo>
                    <a:pt x="67440" y="4180311"/>
                  </a:lnTo>
                  <a:lnTo>
                    <a:pt x="100148" y="4144895"/>
                  </a:lnTo>
                  <a:lnTo>
                    <a:pt x="132183" y="4109085"/>
                  </a:lnTo>
                  <a:lnTo>
                    <a:pt x="163542" y="4072889"/>
                  </a:lnTo>
                  <a:lnTo>
                    <a:pt x="194228" y="4036315"/>
                  </a:lnTo>
                  <a:lnTo>
                    <a:pt x="224239" y="3999371"/>
                  </a:lnTo>
                  <a:lnTo>
                    <a:pt x="253575" y="3962066"/>
                  </a:lnTo>
                  <a:lnTo>
                    <a:pt x="282237" y="3924407"/>
                  </a:lnTo>
                  <a:lnTo>
                    <a:pt x="310225" y="3886404"/>
                  </a:lnTo>
                  <a:lnTo>
                    <a:pt x="337539" y="3848063"/>
                  </a:lnTo>
                  <a:lnTo>
                    <a:pt x="364177" y="3809395"/>
                  </a:lnTo>
                  <a:lnTo>
                    <a:pt x="390142" y="3770405"/>
                  </a:lnTo>
                  <a:lnTo>
                    <a:pt x="415432" y="3731104"/>
                  </a:lnTo>
                  <a:lnTo>
                    <a:pt x="440048" y="3691499"/>
                  </a:lnTo>
                  <a:lnTo>
                    <a:pt x="463989" y="3651598"/>
                  </a:lnTo>
                  <a:lnTo>
                    <a:pt x="487256" y="3611409"/>
                  </a:lnTo>
                  <a:lnTo>
                    <a:pt x="509849" y="3570941"/>
                  </a:lnTo>
                  <a:lnTo>
                    <a:pt x="531767" y="3530202"/>
                  </a:lnTo>
                  <a:lnTo>
                    <a:pt x="553011" y="3489201"/>
                  </a:lnTo>
                  <a:lnTo>
                    <a:pt x="573580" y="3447944"/>
                  </a:lnTo>
                  <a:lnTo>
                    <a:pt x="593475" y="3406441"/>
                  </a:lnTo>
                  <a:lnTo>
                    <a:pt x="612695" y="3364700"/>
                  </a:lnTo>
                  <a:lnTo>
                    <a:pt x="631241" y="3322729"/>
                  </a:lnTo>
                  <a:lnTo>
                    <a:pt x="649113" y="3280536"/>
                  </a:lnTo>
                  <a:lnTo>
                    <a:pt x="666310" y="3238130"/>
                  </a:lnTo>
                  <a:lnTo>
                    <a:pt x="682833" y="3195518"/>
                  </a:lnTo>
                  <a:lnTo>
                    <a:pt x="698682" y="3152709"/>
                  </a:lnTo>
                  <a:lnTo>
                    <a:pt x="713856" y="3109711"/>
                  </a:lnTo>
                  <a:lnTo>
                    <a:pt x="728355" y="3066533"/>
                  </a:lnTo>
                  <a:lnTo>
                    <a:pt x="742181" y="3023181"/>
                  </a:lnTo>
                  <a:lnTo>
                    <a:pt x="755332" y="2979666"/>
                  </a:lnTo>
                  <a:lnTo>
                    <a:pt x="767808" y="2935995"/>
                  </a:lnTo>
                  <a:lnTo>
                    <a:pt x="779610" y="2892175"/>
                  </a:lnTo>
                  <a:lnTo>
                    <a:pt x="790738" y="2848216"/>
                  </a:lnTo>
                  <a:lnTo>
                    <a:pt x="801191" y="2804126"/>
                  </a:lnTo>
                  <a:lnTo>
                    <a:pt x="810970" y="2759912"/>
                  </a:lnTo>
                  <a:lnTo>
                    <a:pt x="820074" y="2715584"/>
                  </a:lnTo>
                  <a:lnTo>
                    <a:pt x="828504" y="2671148"/>
                  </a:lnTo>
                  <a:lnTo>
                    <a:pt x="836260" y="2626614"/>
                  </a:lnTo>
                  <a:lnTo>
                    <a:pt x="843341" y="2581990"/>
                  </a:lnTo>
                  <a:lnTo>
                    <a:pt x="849748" y="2537283"/>
                  </a:lnTo>
                  <a:lnTo>
                    <a:pt x="855481" y="2492503"/>
                  </a:lnTo>
                  <a:lnTo>
                    <a:pt x="860539" y="2447657"/>
                  </a:lnTo>
                  <a:lnTo>
                    <a:pt x="864922" y="2402753"/>
                  </a:lnTo>
                  <a:lnTo>
                    <a:pt x="868631" y="2357800"/>
                  </a:lnTo>
                  <a:lnTo>
                    <a:pt x="871666" y="2312806"/>
                  </a:lnTo>
                  <a:lnTo>
                    <a:pt x="874027" y="2267779"/>
                  </a:lnTo>
                  <a:lnTo>
                    <a:pt x="875713" y="2222728"/>
                  </a:lnTo>
                  <a:lnTo>
                    <a:pt x="876724" y="2177660"/>
                  </a:lnTo>
                  <a:lnTo>
                    <a:pt x="877062" y="2132584"/>
                  </a:lnTo>
                  <a:lnTo>
                    <a:pt x="876724" y="2087507"/>
                  </a:lnTo>
                  <a:lnTo>
                    <a:pt x="875713" y="2042439"/>
                  </a:lnTo>
                  <a:lnTo>
                    <a:pt x="874027" y="1997388"/>
                  </a:lnTo>
                  <a:lnTo>
                    <a:pt x="871666" y="1952361"/>
                  </a:lnTo>
                  <a:lnTo>
                    <a:pt x="868631" y="1907367"/>
                  </a:lnTo>
                  <a:lnTo>
                    <a:pt x="864922" y="1862414"/>
                  </a:lnTo>
                  <a:lnTo>
                    <a:pt x="860539" y="1817510"/>
                  </a:lnTo>
                  <a:lnTo>
                    <a:pt x="855481" y="1772664"/>
                  </a:lnTo>
                  <a:lnTo>
                    <a:pt x="849748" y="1727884"/>
                  </a:lnTo>
                  <a:lnTo>
                    <a:pt x="843341" y="1683177"/>
                  </a:lnTo>
                  <a:lnTo>
                    <a:pt x="836260" y="1638553"/>
                  </a:lnTo>
                  <a:lnTo>
                    <a:pt x="828504" y="1594019"/>
                  </a:lnTo>
                  <a:lnTo>
                    <a:pt x="820074" y="1549583"/>
                  </a:lnTo>
                  <a:lnTo>
                    <a:pt x="810970" y="1505255"/>
                  </a:lnTo>
                  <a:lnTo>
                    <a:pt x="801191" y="1461041"/>
                  </a:lnTo>
                  <a:lnTo>
                    <a:pt x="790738" y="1416951"/>
                  </a:lnTo>
                  <a:lnTo>
                    <a:pt x="779610" y="1372992"/>
                  </a:lnTo>
                  <a:lnTo>
                    <a:pt x="767808" y="1329172"/>
                  </a:lnTo>
                  <a:lnTo>
                    <a:pt x="755332" y="1285501"/>
                  </a:lnTo>
                  <a:lnTo>
                    <a:pt x="742181" y="1241986"/>
                  </a:lnTo>
                  <a:lnTo>
                    <a:pt x="728355" y="1198634"/>
                  </a:lnTo>
                  <a:lnTo>
                    <a:pt x="713856" y="1155456"/>
                  </a:lnTo>
                  <a:lnTo>
                    <a:pt x="698682" y="1112458"/>
                  </a:lnTo>
                  <a:lnTo>
                    <a:pt x="682833" y="1069649"/>
                  </a:lnTo>
                  <a:lnTo>
                    <a:pt x="666310" y="1027037"/>
                  </a:lnTo>
                  <a:lnTo>
                    <a:pt x="649113" y="984631"/>
                  </a:lnTo>
                  <a:lnTo>
                    <a:pt x="631241" y="942438"/>
                  </a:lnTo>
                  <a:lnTo>
                    <a:pt x="612695" y="900467"/>
                  </a:lnTo>
                  <a:lnTo>
                    <a:pt x="593475" y="858726"/>
                  </a:lnTo>
                  <a:lnTo>
                    <a:pt x="573580" y="817223"/>
                  </a:lnTo>
                  <a:lnTo>
                    <a:pt x="553011" y="775966"/>
                  </a:lnTo>
                  <a:lnTo>
                    <a:pt x="531767" y="734965"/>
                  </a:lnTo>
                  <a:lnTo>
                    <a:pt x="509849" y="694226"/>
                  </a:lnTo>
                  <a:lnTo>
                    <a:pt x="487256" y="653758"/>
                  </a:lnTo>
                  <a:lnTo>
                    <a:pt x="463989" y="613569"/>
                  </a:lnTo>
                  <a:lnTo>
                    <a:pt x="440048" y="573668"/>
                  </a:lnTo>
                  <a:lnTo>
                    <a:pt x="415432" y="534063"/>
                  </a:lnTo>
                  <a:lnTo>
                    <a:pt x="390142" y="494762"/>
                  </a:lnTo>
                  <a:lnTo>
                    <a:pt x="364177" y="455772"/>
                  </a:lnTo>
                  <a:lnTo>
                    <a:pt x="337539" y="417104"/>
                  </a:lnTo>
                  <a:lnTo>
                    <a:pt x="310225" y="378763"/>
                  </a:lnTo>
                  <a:lnTo>
                    <a:pt x="282237" y="340760"/>
                  </a:lnTo>
                  <a:lnTo>
                    <a:pt x="253575" y="303101"/>
                  </a:lnTo>
                  <a:lnTo>
                    <a:pt x="224239" y="265796"/>
                  </a:lnTo>
                  <a:lnTo>
                    <a:pt x="194228" y="228852"/>
                  </a:lnTo>
                  <a:lnTo>
                    <a:pt x="163542" y="192278"/>
                  </a:lnTo>
                  <a:lnTo>
                    <a:pt x="132183" y="156082"/>
                  </a:lnTo>
                  <a:lnTo>
                    <a:pt x="100148" y="120272"/>
                  </a:lnTo>
                  <a:lnTo>
                    <a:pt x="67440" y="84856"/>
                  </a:lnTo>
                  <a:lnTo>
                    <a:pt x="34057" y="49842"/>
                  </a:lnTo>
                  <a:lnTo>
                    <a:pt x="0" y="15240"/>
                  </a:lnTo>
                  <a:lnTo>
                    <a:pt x="15240" y="0"/>
                  </a:lnTo>
                  <a:close/>
                </a:path>
              </a:pathLst>
            </a:custGeom>
            <a:ln w="25400">
              <a:solidFill>
                <a:srgbClr val="8063A1"/>
              </a:solidFill>
            </a:ln>
          </p:spPr>
          <p:txBody>
            <a:bodyPr wrap="square" lIns="0" tIns="0" rIns="0" bIns="0" rtlCol="0"/>
            <a:lstStyle/>
            <a:p>
              <a:pPr defTabSz="686532"/>
              <a:endParaRPr sz="1351" kern="0">
                <a:solidFill>
                  <a:sysClr val="windowText" lastClr="000000"/>
                </a:solidFill>
              </a:endParaRPr>
            </a:p>
          </p:txBody>
        </p:sp>
        <p:sp>
          <p:nvSpPr>
            <p:cNvPr id="65" name="object 5"/>
            <p:cNvSpPr/>
            <p:nvPr/>
          </p:nvSpPr>
          <p:spPr>
            <a:xfrm>
              <a:off x="858774" y="1925573"/>
              <a:ext cx="10948670" cy="559435"/>
            </a:xfrm>
            <a:custGeom>
              <a:avLst/>
              <a:gdLst/>
              <a:ahLst/>
              <a:cxnLst/>
              <a:rect l="l" t="t" r="r" b="b"/>
              <a:pathLst>
                <a:path w="10948670" h="559435">
                  <a:moveTo>
                    <a:pt x="10948416" y="0"/>
                  </a:moveTo>
                  <a:lnTo>
                    <a:pt x="0" y="0"/>
                  </a:lnTo>
                  <a:lnTo>
                    <a:pt x="0" y="559308"/>
                  </a:lnTo>
                  <a:lnTo>
                    <a:pt x="10948416" y="559308"/>
                  </a:lnTo>
                  <a:lnTo>
                    <a:pt x="10948416" y="0"/>
                  </a:lnTo>
                  <a:close/>
                </a:path>
              </a:pathLst>
            </a:custGeom>
            <a:solidFill>
              <a:srgbClr val="9BBA58"/>
            </a:solidFill>
          </p:spPr>
          <p:txBody>
            <a:bodyPr wrap="square" lIns="0" tIns="0" rIns="0" bIns="0" rtlCol="0"/>
            <a:lstStyle/>
            <a:p>
              <a:pPr defTabSz="686532"/>
              <a:endParaRPr sz="1351" kern="0">
                <a:solidFill>
                  <a:sysClr val="windowText" lastClr="000000"/>
                </a:solidFill>
              </a:endParaRPr>
            </a:p>
          </p:txBody>
        </p:sp>
        <p:sp>
          <p:nvSpPr>
            <p:cNvPr id="66" name="object 6"/>
            <p:cNvSpPr/>
            <p:nvPr/>
          </p:nvSpPr>
          <p:spPr>
            <a:xfrm>
              <a:off x="858774" y="1925573"/>
              <a:ext cx="10948670" cy="559435"/>
            </a:xfrm>
            <a:custGeom>
              <a:avLst/>
              <a:gdLst/>
              <a:ahLst/>
              <a:cxnLst/>
              <a:rect l="l" t="t" r="r" b="b"/>
              <a:pathLst>
                <a:path w="10948670" h="559435">
                  <a:moveTo>
                    <a:pt x="0" y="0"/>
                  </a:moveTo>
                  <a:lnTo>
                    <a:pt x="10948416" y="0"/>
                  </a:lnTo>
                  <a:lnTo>
                    <a:pt x="10948416" y="559308"/>
                  </a:lnTo>
                  <a:lnTo>
                    <a:pt x="0" y="559308"/>
                  </a:lnTo>
                  <a:lnTo>
                    <a:pt x="0" y="0"/>
                  </a:lnTo>
                  <a:close/>
                </a:path>
              </a:pathLst>
            </a:custGeom>
            <a:ln w="25400">
              <a:solidFill>
                <a:srgbClr val="FFFFFF"/>
              </a:solidFill>
            </a:ln>
          </p:spPr>
          <p:txBody>
            <a:bodyPr wrap="square" lIns="0" tIns="0" rIns="0" bIns="0" rtlCol="0"/>
            <a:lstStyle/>
            <a:p>
              <a:pPr defTabSz="686532"/>
              <a:endParaRPr sz="1351" kern="0">
                <a:solidFill>
                  <a:sysClr val="windowText" lastClr="000000"/>
                </a:solidFill>
              </a:endParaRPr>
            </a:p>
          </p:txBody>
        </p:sp>
        <p:sp>
          <p:nvSpPr>
            <p:cNvPr id="67" name="object 7"/>
            <p:cNvSpPr/>
            <p:nvPr/>
          </p:nvSpPr>
          <p:spPr>
            <a:xfrm>
              <a:off x="508254" y="1855469"/>
              <a:ext cx="701040" cy="699770"/>
            </a:xfrm>
            <a:custGeom>
              <a:avLst/>
              <a:gdLst/>
              <a:ahLst/>
              <a:cxnLst/>
              <a:rect l="l" t="t" r="r" b="b"/>
              <a:pathLst>
                <a:path w="701040" h="699769">
                  <a:moveTo>
                    <a:pt x="350520" y="0"/>
                  </a:moveTo>
                  <a:lnTo>
                    <a:pt x="302964" y="3192"/>
                  </a:lnTo>
                  <a:lnTo>
                    <a:pt x="257351" y="12493"/>
                  </a:lnTo>
                  <a:lnTo>
                    <a:pt x="214098" y="27485"/>
                  </a:lnTo>
                  <a:lnTo>
                    <a:pt x="173623" y="47752"/>
                  </a:lnTo>
                  <a:lnTo>
                    <a:pt x="136344" y="72876"/>
                  </a:lnTo>
                  <a:lnTo>
                    <a:pt x="102679" y="102441"/>
                  </a:lnTo>
                  <a:lnTo>
                    <a:pt x="73047" y="136030"/>
                  </a:lnTo>
                  <a:lnTo>
                    <a:pt x="47864" y="173228"/>
                  </a:lnTo>
                  <a:lnTo>
                    <a:pt x="27551" y="213615"/>
                  </a:lnTo>
                  <a:lnTo>
                    <a:pt x="12523" y="256778"/>
                  </a:lnTo>
                  <a:lnTo>
                    <a:pt x="3200" y="302297"/>
                  </a:lnTo>
                  <a:lnTo>
                    <a:pt x="0" y="349758"/>
                  </a:lnTo>
                  <a:lnTo>
                    <a:pt x="3200" y="397218"/>
                  </a:lnTo>
                  <a:lnTo>
                    <a:pt x="12523" y="442737"/>
                  </a:lnTo>
                  <a:lnTo>
                    <a:pt x="27551" y="485900"/>
                  </a:lnTo>
                  <a:lnTo>
                    <a:pt x="47864" y="526288"/>
                  </a:lnTo>
                  <a:lnTo>
                    <a:pt x="73047" y="563485"/>
                  </a:lnTo>
                  <a:lnTo>
                    <a:pt x="102679" y="597074"/>
                  </a:lnTo>
                  <a:lnTo>
                    <a:pt x="136344" y="626639"/>
                  </a:lnTo>
                  <a:lnTo>
                    <a:pt x="173623" y="651764"/>
                  </a:lnTo>
                  <a:lnTo>
                    <a:pt x="214098" y="672030"/>
                  </a:lnTo>
                  <a:lnTo>
                    <a:pt x="257351" y="687022"/>
                  </a:lnTo>
                  <a:lnTo>
                    <a:pt x="302964" y="696323"/>
                  </a:lnTo>
                  <a:lnTo>
                    <a:pt x="350520" y="699516"/>
                  </a:lnTo>
                  <a:lnTo>
                    <a:pt x="398075" y="696323"/>
                  </a:lnTo>
                  <a:lnTo>
                    <a:pt x="443688" y="687022"/>
                  </a:lnTo>
                  <a:lnTo>
                    <a:pt x="486941" y="672030"/>
                  </a:lnTo>
                  <a:lnTo>
                    <a:pt x="527416" y="651764"/>
                  </a:lnTo>
                  <a:lnTo>
                    <a:pt x="564695" y="626639"/>
                  </a:lnTo>
                  <a:lnTo>
                    <a:pt x="598360" y="597074"/>
                  </a:lnTo>
                  <a:lnTo>
                    <a:pt x="627992" y="563485"/>
                  </a:lnTo>
                  <a:lnTo>
                    <a:pt x="653175" y="526288"/>
                  </a:lnTo>
                  <a:lnTo>
                    <a:pt x="673488" y="485900"/>
                  </a:lnTo>
                  <a:lnTo>
                    <a:pt x="688516" y="442737"/>
                  </a:lnTo>
                  <a:lnTo>
                    <a:pt x="697839" y="397218"/>
                  </a:lnTo>
                  <a:lnTo>
                    <a:pt x="701040" y="349758"/>
                  </a:lnTo>
                  <a:lnTo>
                    <a:pt x="697839" y="302297"/>
                  </a:lnTo>
                  <a:lnTo>
                    <a:pt x="688516" y="256778"/>
                  </a:lnTo>
                  <a:lnTo>
                    <a:pt x="673488" y="213615"/>
                  </a:lnTo>
                  <a:lnTo>
                    <a:pt x="653175" y="173228"/>
                  </a:lnTo>
                  <a:lnTo>
                    <a:pt x="627992" y="136030"/>
                  </a:lnTo>
                  <a:lnTo>
                    <a:pt x="598360" y="102441"/>
                  </a:lnTo>
                  <a:lnTo>
                    <a:pt x="564695" y="72876"/>
                  </a:lnTo>
                  <a:lnTo>
                    <a:pt x="527416" y="47752"/>
                  </a:lnTo>
                  <a:lnTo>
                    <a:pt x="486941" y="27485"/>
                  </a:lnTo>
                  <a:lnTo>
                    <a:pt x="443688" y="12493"/>
                  </a:lnTo>
                  <a:lnTo>
                    <a:pt x="398075" y="3192"/>
                  </a:lnTo>
                  <a:lnTo>
                    <a:pt x="350520" y="0"/>
                  </a:lnTo>
                  <a:close/>
                </a:path>
              </a:pathLst>
            </a:custGeom>
            <a:solidFill>
              <a:srgbClr val="FFFFFF"/>
            </a:solidFill>
          </p:spPr>
          <p:txBody>
            <a:bodyPr wrap="square" lIns="0" tIns="0" rIns="0" bIns="0" rtlCol="0"/>
            <a:lstStyle/>
            <a:p>
              <a:pPr defTabSz="686532"/>
              <a:endParaRPr sz="1351" kern="0">
                <a:solidFill>
                  <a:sysClr val="windowText" lastClr="000000"/>
                </a:solidFill>
              </a:endParaRPr>
            </a:p>
          </p:txBody>
        </p:sp>
        <p:sp>
          <p:nvSpPr>
            <p:cNvPr id="68" name="object 8"/>
            <p:cNvSpPr/>
            <p:nvPr/>
          </p:nvSpPr>
          <p:spPr>
            <a:xfrm>
              <a:off x="508254" y="1855469"/>
              <a:ext cx="701040" cy="699770"/>
            </a:xfrm>
            <a:custGeom>
              <a:avLst/>
              <a:gdLst/>
              <a:ahLst/>
              <a:cxnLst/>
              <a:rect l="l" t="t" r="r" b="b"/>
              <a:pathLst>
                <a:path w="701040" h="699769">
                  <a:moveTo>
                    <a:pt x="0" y="349758"/>
                  </a:moveTo>
                  <a:lnTo>
                    <a:pt x="3200" y="302297"/>
                  </a:lnTo>
                  <a:lnTo>
                    <a:pt x="12523" y="256778"/>
                  </a:lnTo>
                  <a:lnTo>
                    <a:pt x="27551" y="213615"/>
                  </a:lnTo>
                  <a:lnTo>
                    <a:pt x="47864" y="173228"/>
                  </a:lnTo>
                  <a:lnTo>
                    <a:pt x="73047" y="136030"/>
                  </a:lnTo>
                  <a:lnTo>
                    <a:pt x="102679" y="102441"/>
                  </a:lnTo>
                  <a:lnTo>
                    <a:pt x="136344" y="72876"/>
                  </a:lnTo>
                  <a:lnTo>
                    <a:pt x="173623" y="47752"/>
                  </a:lnTo>
                  <a:lnTo>
                    <a:pt x="214098" y="27485"/>
                  </a:lnTo>
                  <a:lnTo>
                    <a:pt x="257351" y="12493"/>
                  </a:lnTo>
                  <a:lnTo>
                    <a:pt x="302964" y="3192"/>
                  </a:lnTo>
                  <a:lnTo>
                    <a:pt x="350520" y="0"/>
                  </a:lnTo>
                  <a:lnTo>
                    <a:pt x="398075" y="3192"/>
                  </a:lnTo>
                  <a:lnTo>
                    <a:pt x="443688" y="12493"/>
                  </a:lnTo>
                  <a:lnTo>
                    <a:pt x="486941" y="27485"/>
                  </a:lnTo>
                  <a:lnTo>
                    <a:pt x="527416" y="47752"/>
                  </a:lnTo>
                  <a:lnTo>
                    <a:pt x="564695" y="72876"/>
                  </a:lnTo>
                  <a:lnTo>
                    <a:pt x="598360" y="102441"/>
                  </a:lnTo>
                  <a:lnTo>
                    <a:pt x="627992" y="136030"/>
                  </a:lnTo>
                  <a:lnTo>
                    <a:pt x="653175" y="173228"/>
                  </a:lnTo>
                  <a:lnTo>
                    <a:pt x="673488" y="213615"/>
                  </a:lnTo>
                  <a:lnTo>
                    <a:pt x="688516" y="256778"/>
                  </a:lnTo>
                  <a:lnTo>
                    <a:pt x="697839" y="302297"/>
                  </a:lnTo>
                  <a:lnTo>
                    <a:pt x="701040" y="349758"/>
                  </a:lnTo>
                  <a:lnTo>
                    <a:pt x="697839" y="397218"/>
                  </a:lnTo>
                  <a:lnTo>
                    <a:pt x="688516" y="442737"/>
                  </a:lnTo>
                  <a:lnTo>
                    <a:pt x="673488" y="485900"/>
                  </a:lnTo>
                  <a:lnTo>
                    <a:pt x="653175" y="526288"/>
                  </a:lnTo>
                  <a:lnTo>
                    <a:pt x="627992" y="563485"/>
                  </a:lnTo>
                  <a:lnTo>
                    <a:pt x="598360" y="597074"/>
                  </a:lnTo>
                  <a:lnTo>
                    <a:pt x="564695" y="626639"/>
                  </a:lnTo>
                  <a:lnTo>
                    <a:pt x="527416" y="651764"/>
                  </a:lnTo>
                  <a:lnTo>
                    <a:pt x="486941" y="672030"/>
                  </a:lnTo>
                  <a:lnTo>
                    <a:pt x="443688" y="687022"/>
                  </a:lnTo>
                  <a:lnTo>
                    <a:pt x="398075" y="696323"/>
                  </a:lnTo>
                  <a:lnTo>
                    <a:pt x="350520" y="699516"/>
                  </a:lnTo>
                  <a:lnTo>
                    <a:pt x="302964" y="696323"/>
                  </a:lnTo>
                  <a:lnTo>
                    <a:pt x="257351" y="687022"/>
                  </a:lnTo>
                  <a:lnTo>
                    <a:pt x="214098" y="672030"/>
                  </a:lnTo>
                  <a:lnTo>
                    <a:pt x="173623" y="651764"/>
                  </a:lnTo>
                  <a:lnTo>
                    <a:pt x="136344" y="626639"/>
                  </a:lnTo>
                  <a:lnTo>
                    <a:pt x="102679" y="597074"/>
                  </a:lnTo>
                  <a:lnTo>
                    <a:pt x="73047" y="563485"/>
                  </a:lnTo>
                  <a:lnTo>
                    <a:pt x="47864" y="526288"/>
                  </a:lnTo>
                  <a:lnTo>
                    <a:pt x="27551" y="485900"/>
                  </a:lnTo>
                  <a:lnTo>
                    <a:pt x="12523" y="442737"/>
                  </a:lnTo>
                  <a:lnTo>
                    <a:pt x="3200" y="397218"/>
                  </a:lnTo>
                  <a:lnTo>
                    <a:pt x="0" y="349758"/>
                  </a:lnTo>
                  <a:close/>
                </a:path>
              </a:pathLst>
            </a:custGeom>
            <a:ln w="25400">
              <a:solidFill>
                <a:srgbClr val="9BBA58"/>
              </a:solidFill>
            </a:ln>
          </p:spPr>
          <p:txBody>
            <a:bodyPr wrap="square" lIns="0" tIns="0" rIns="0" bIns="0" rtlCol="0"/>
            <a:lstStyle/>
            <a:p>
              <a:pPr defTabSz="686532"/>
              <a:endParaRPr sz="1351" kern="0">
                <a:solidFill>
                  <a:sysClr val="windowText" lastClr="000000"/>
                </a:solidFill>
              </a:endParaRPr>
            </a:p>
          </p:txBody>
        </p:sp>
        <p:sp>
          <p:nvSpPr>
            <p:cNvPr id="69" name="object 9"/>
            <p:cNvSpPr/>
            <p:nvPr/>
          </p:nvSpPr>
          <p:spPr>
            <a:xfrm>
              <a:off x="1261109" y="2765297"/>
              <a:ext cx="10546080" cy="559435"/>
            </a:xfrm>
            <a:custGeom>
              <a:avLst/>
              <a:gdLst/>
              <a:ahLst/>
              <a:cxnLst/>
              <a:rect l="l" t="t" r="r" b="b"/>
              <a:pathLst>
                <a:path w="10546080" h="559435">
                  <a:moveTo>
                    <a:pt x="10546080" y="0"/>
                  </a:moveTo>
                  <a:lnTo>
                    <a:pt x="0" y="0"/>
                  </a:lnTo>
                  <a:lnTo>
                    <a:pt x="0" y="559308"/>
                  </a:lnTo>
                  <a:lnTo>
                    <a:pt x="10546080" y="559308"/>
                  </a:lnTo>
                  <a:lnTo>
                    <a:pt x="10546080" y="0"/>
                  </a:lnTo>
                  <a:close/>
                </a:path>
              </a:pathLst>
            </a:custGeom>
            <a:solidFill>
              <a:srgbClr val="5CB564"/>
            </a:solidFill>
          </p:spPr>
          <p:txBody>
            <a:bodyPr wrap="square" lIns="0" tIns="0" rIns="0" bIns="0" rtlCol="0"/>
            <a:lstStyle/>
            <a:p>
              <a:pPr defTabSz="686532"/>
              <a:endParaRPr sz="1351" kern="0">
                <a:solidFill>
                  <a:sysClr val="windowText" lastClr="000000"/>
                </a:solidFill>
              </a:endParaRPr>
            </a:p>
          </p:txBody>
        </p:sp>
        <p:sp>
          <p:nvSpPr>
            <p:cNvPr id="70" name="object 10"/>
            <p:cNvSpPr/>
            <p:nvPr/>
          </p:nvSpPr>
          <p:spPr>
            <a:xfrm>
              <a:off x="1261109" y="2765297"/>
              <a:ext cx="10546080" cy="559435"/>
            </a:xfrm>
            <a:custGeom>
              <a:avLst/>
              <a:gdLst/>
              <a:ahLst/>
              <a:cxnLst/>
              <a:rect l="l" t="t" r="r" b="b"/>
              <a:pathLst>
                <a:path w="10546080" h="559435">
                  <a:moveTo>
                    <a:pt x="0" y="0"/>
                  </a:moveTo>
                  <a:lnTo>
                    <a:pt x="10546080" y="0"/>
                  </a:lnTo>
                  <a:lnTo>
                    <a:pt x="10546080" y="559308"/>
                  </a:lnTo>
                  <a:lnTo>
                    <a:pt x="0" y="559308"/>
                  </a:lnTo>
                  <a:lnTo>
                    <a:pt x="0" y="0"/>
                  </a:lnTo>
                  <a:close/>
                </a:path>
              </a:pathLst>
            </a:custGeom>
            <a:ln w="25400">
              <a:solidFill>
                <a:srgbClr val="FFFFFF"/>
              </a:solidFill>
            </a:ln>
          </p:spPr>
          <p:txBody>
            <a:bodyPr wrap="square" lIns="0" tIns="0" rIns="0" bIns="0" rtlCol="0"/>
            <a:lstStyle/>
            <a:p>
              <a:pPr defTabSz="686532"/>
              <a:endParaRPr sz="1351" kern="0">
                <a:solidFill>
                  <a:sysClr val="windowText" lastClr="000000"/>
                </a:solidFill>
              </a:endParaRPr>
            </a:p>
          </p:txBody>
        </p:sp>
        <p:sp>
          <p:nvSpPr>
            <p:cNvPr id="71" name="object 11"/>
            <p:cNvSpPr/>
            <p:nvPr/>
          </p:nvSpPr>
          <p:spPr>
            <a:xfrm>
              <a:off x="910590" y="2695193"/>
              <a:ext cx="699770" cy="699770"/>
            </a:xfrm>
            <a:custGeom>
              <a:avLst/>
              <a:gdLst/>
              <a:ahLst/>
              <a:cxnLst/>
              <a:rect l="l" t="t" r="r" b="b"/>
              <a:pathLst>
                <a:path w="699769" h="699770">
                  <a:moveTo>
                    <a:pt x="349758" y="0"/>
                  </a:moveTo>
                  <a:lnTo>
                    <a:pt x="302297" y="3192"/>
                  </a:lnTo>
                  <a:lnTo>
                    <a:pt x="256778" y="12493"/>
                  </a:lnTo>
                  <a:lnTo>
                    <a:pt x="213615" y="27485"/>
                  </a:lnTo>
                  <a:lnTo>
                    <a:pt x="173227" y="47752"/>
                  </a:lnTo>
                  <a:lnTo>
                    <a:pt x="136030" y="72876"/>
                  </a:lnTo>
                  <a:lnTo>
                    <a:pt x="102441" y="102441"/>
                  </a:lnTo>
                  <a:lnTo>
                    <a:pt x="72876" y="136030"/>
                  </a:lnTo>
                  <a:lnTo>
                    <a:pt x="47751" y="173228"/>
                  </a:lnTo>
                  <a:lnTo>
                    <a:pt x="27485" y="213615"/>
                  </a:lnTo>
                  <a:lnTo>
                    <a:pt x="12493" y="256778"/>
                  </a:lnTo>
                  <a:lnTo>
                    <a:pt x="3192" y="302297"/>
                  </a:lnTo>
                  <a:lnTo>
                    <a:pt x="0" y="349758"/>
                  </a:lnTo>
                  <a:lnTo>
                    <a:pt x="3192" y="397218"/>
                  </a:lnTo>
                  <a:lnTo>
                    <a:pt x="12493" y="442737"/>
                  </a:lnTo>
                  <a:lnTo>
                    <a:pt x="27485" y="485900"/>
                  </a:lnTo>
                  <a:lnTo>
                    <a:pt x="47752" y="526288"/>
                  </a:lnTo>
                  <a:lnTo>
                    <a:pt x="72876" y="563485"/>
                  </a:lnTo>
                  <a:lnTo>
                    <a:pt x="102441" y="597074"/>
                  </a:lnTo>
                  <a:lnTo>
                    <a:pt x="136030" y="626639"/>
                  </a:lnTo>
                  <a:lnTo>
                    <a:pt x="173228" y="651764"/>
                  </a:lnTo>
                  <a:lnTo>
                    <a:pt x="213615" y="672030"/>
                  </a:lnTo>
                  <a:lnTo>
                    <a:pt x="256778" y="687022"/>
                  </a:lnTo>
                  <a:lnTo>
                    <a:pt x="302297" y="696323"/>
                  </a:lnTo>
                  <a:lnTo>
                    <a:pt x="349758" y="699516"/>
                  </a:lnTo>
                  <a:lnTo>
                    <a:pt x="397218" y="696323"/>
                  </a:lnTo>
                  <a:lnTo>
                    <a:pt x="442737" y="687022"/>
                  </a:lnTo>
                  <a:lnTo>
                    <a:pt x="485900" y="672030"/>
                  </a:lnTo>
                  <a:lnTo>
                    <a:pt x="526288" y="651764"/>
                  </a:lnTo>
                  <a:lnTo>
                    <a:pt x="563485" y="626639"/>
                  </a:lnTo>
                  <a:lnTo>
                    <a:pt x="597074" y="597074"/>
                  </a:lnTo>
                  <a:lnTo>
                    <a:pt x="626639" y="563485"/>
                  </a:lnTo>
                  <a:lnTo>
                    <a:pt x="651763" y="526288"/>
                  </a:lnTo>
                  <a:lnTo>
                    <a:pt x="672030" y="485900"/>
                  </a:lnTo>
                  <a:lnTo>
                    <a:pt x="687022" y="442737"/>
                  </a:lnTo>
                  <a:lnTo>
                    <a:pt x="696323" y="397218"/>
                  </a:lnTo>
                  <a:lnTo>
                    <a:pt x="699516" y="349758"/>
                  </a:lnTo>
                  <a:lnTo>
                    <a:pt x="696323" y="302297"/>
                  </a:lnTo>
                  <a:lnTo>
                    <a:pt x="687022" y="256778"/>
                  </a:lnTo>
                  <a:lnTo>
                    <a:pt x="672030" y="213615"/>
                  </a:lnTo>
                  <a:lnTo>
                    <a:pt x="651763" y="173228"/>
                  </a:lnTo>
                  <a:lnTo>
                    <a:pt x="626639" y="136030"/>
                  </a:lnTo>
                  <a:lnTo>
                    <a:pt x="597074" y="102441"/>
                  </a:lnTo>
                  <a:lnTo>
                    <a:pt x="563485" y="72876"/>
                  </a:lnTo>
                  <a:lnTo>
                    <a:pt x="526288" y="47752"/>
                  </a:lnTo>
                  <a:lnTo>
                    <a:pt x="485900" y="27485"/>
                  </a:lnTo>
                  <a:lnTo>
                    <a:pt x="442737" y="12493"/>
                  </a:lnTo>
                  <a:lnTo>
                    <a:pt x="397218" y="3192"/>
                  </a:lnTo>
                  <a:lnTo>
                    <a:pt x="349758" y="0"/>
                  </a:lnTo>
                  <a:close/>
                </a:path>
              </a:pathLst>
            </a:custGeom>
            <a:solidFill>
              <a:srgbClr val="FFFFFF"/>
            </a:solidFill>
          </p:spPr>
          <p:txBody>
            <a:bodyPr wrap="square" lIns="0" tIns="0" rIns="0" bIns="0" rtlCol="0"/>
            <a:lstStyle/>
            <a:p>
              <a:pPr defTabSz="686532"/>
              <a:endParaRPr sz="1351" kern="0">
                <a:solidFill>
                  <a:sysClr val="windowText" lastClr="000000"/>
                </a:solidFill>
              </a:endParaRPr>
            </a:p>
          </p:txBody>
        </p:sp>
        <p:sp>
          <p:nvSpPr>
            <p:cNvPr id="72" name="object 12"/>
            <p:cNvSpPr/>
            <p:nvPr/>
          </p:nvSpPr>
          <p:spPr>
            <a:xfrm>
              <a:off x="910590" y="2695193"/>
              <a:ext cx="699770" cy="699770"/>
            </a:xfrm>
            <a:custGeom>
              <a:avLst/>
              <a:gdLst/>
              <a:ahLst/>
              <a:cxnLst/>
              <a:rect l="l" t="t" r="r" b="b"/>
              <a:pathLst>
                <a:path w="699769" h="699770">
                  <a:moveTo>
                    <a:pt x="0" y="349758"/>
                  </a:moveTo>
                  <a:lnTo>
                    <a:pt x="3192" y="302297"/>
                  </a:lnTo>
                  <a:lnTo>
                    <a:pt x="12493" y="256778"/>
                  </a:lnTo>
                  <a:lnTo>
                    <a:pt x="27485" y="213615"/>
                  </a:lnTo>
                  <a:lnTo>
                    <a:pt x="47751" y="173228"/>
                  </a:lnTo>
                  <a:lnTo>
                    <a:pt x="72876" y="136030"/>
                  </a:lnTo>
                  <a:lnTo>
                    <a:pt x="102441" y="102441"/>
                  </a:lnTo>
                  <a:lnTo>
                    <a:pt x="136030" y="72876"/>
                  </a:lnTo>
                  <a:lnTo>
                    <a:pt x="173227" y="47752"/>
                  </a:lnTo>
                  <a:lnTo>
                    <a:pt x="213615" y="27485"/>
                  </a:lnTo>
                  <a:lnTo>
                    <a:pt x="256778" y="12493"/>
                  </a:lnTo>
                  <a:lnTo>
                    <a:pt x="302297" y="3192"/>
                  </a:lnTo>
                  <a:lnTo>
                    <a:pt x="349758" y="0"/>
                  </a:lnTo>
                  <a:lnTo>
                    <a:pt x="397218" y="3192"/>
                  </a:lnTo>
                  <a:lnTo>
                    <a:pt x="442737" y="12493"/>
                  </a:lnTo>
                  <a:lnTo>
                    <a:pt x="485900" y="27485"/>
                  </a:lnTo>
                  <a:lnTo>
                    <a:pt x="526288" y="47752"/>
                  </a:lnTo>
                  <a:lnTo>
                    <a:pt x="563485" y="72876"/>
                  </a:lnTo>
                  <a:lnTo>
                    <a:pt x="597074" y="102441"/>
                  </a:lnTo>
                  <a:lnTo>
                    <a:pt x="626639" y="136030"/>
                  </a:lnTo>
                  <a:lnTo>
                    <a:pt x="651763" y="173228"/>
                  </a:lnTo>
                  <a:lnTo>
                    <a:pt x="672030" y="213615"/>
                  </a:lnTo>
                  <a:lnTo>
                    <a:pt x="687022" y="256778"/>
                  </a:lnTo>
                  <a:lnTo>
                    <a:pt x="696323" y="302297"/>
                  </a:lnTo>
                  <a:lnTo>
                    <a:pt x="699516" y="349758"/>
                  </a:lnTo>
                  <a:lnTo>
                    <a:pt x="696323" y="397218"/>
                  </a:lnTo>
                  <a:lnTo>
                    <a:pt x="687022" y="442737"/>
                  </a:lnTo>
                  <a:lnTo>
                    <a:pt x="672030" y="485900"/>
                  </a:lnTo>
                  <a:lnTo>
                    <a:pt x="651763" y="526288"/>
                  </a:lnTo>
                  <a:lnTo>
                    <a:pt x="626639" y="563485"/>
                  </a:lnTo>
                  <a:lnTo>
                    <a:pt x="597074" y="597074"/>
                  </a:lnTo>
                  <a:lnTo>
                    <a:pt x="563485" y="626639"/>
                  </a:lnTo>
                  <a:lnTo>
                    <a:pt x="526288" y="651764"/>
                  </a:lnTo>
                  <a:lnTo>
                    <a:pt x="485900" y="672030"/>
                  </a:lnTo>
                  <a:lnTo>
                    <a:pt x="442737" y="687022"/>
                  </a:lnTo>
                  <a:lnTo>
                    <a:pt x="397218" y="696323"/>
                  </a:lnTo>
                  <a:lnTo>
                    <a:pt x="349758" y="699516"/>
                  </a:lnTo>
                  <a:lnTo>
                    <a:pt x="302297" y="696323"/>
                  </a:lnTo>
                  <a:lnTo>
                    <a:pt x="256778" y="687022"/>
                  </a:lnTo>
                  <a:lnTo>
                    <a:pt x="213615" y="672030"/>
                  </a:lnTo>
                  <a:lnTo>
                    <a:pt x="173228" y="651764"/>
                  </a:lnTo>
                  <a:lnTo>
                    <a:pt x="136030" y="626639"/>
                  </a:lnTo>
                  <a:lnTo>
                    <a:pt x="102441" y="597074"/>
                  </a:lnTo>
                  <a:lnTo>
                    <a:pt x="72876" y="563485"/>
                  </a:lnTo>
                  <a:lnTo>
                    <a:pt x="47752" y="526288"/>
                  </a:lnTo>
                  <a:lnTo>
                    <a:pt x="27485" y="485900"/>
                  </a:lnTo>
                  <a:lnTo>
                    <a:pt x="12493" y="442737"/>
                  </a:lnTo>
                  <a:lnTo>
                    <a:pt x="3192" y="397218"/>
                  </a:lnTo>
                  <a:lnTo>
                    <a:pt x="0" y="349758"/>
                  </a:lnTo>
                  <a:close/>
                </a:path>
              </a:pathLst>
            </a:custGeom>
            <a:ln w="25400">
              <a:solidFill>
                <a:srgbClr val="5CB564"/>
              </a:solidFill>
            </a:ln>
          </p:spPr>
          <p:txBody>
            <a:bodyPr wrap="square" lIns="0" tIns="0" rIns="0" bIns="0" rtlCol="0"/>
            <a:lstStyle/>
            <a:p>
              <a:pPr defTabSz="686532"/>
              <a:endParaRPr sz="1351" kern="0">
                <a:solidFill>
                  <a:sysClr val="windowText" lastClr="000000"/>
                </a:solidFill>
              </a:endParaRPr>
            </a:p>
          </p:txBody>
        </p:sp>
        <p:sp>
          <p:nvSpPr>
            <p:cNvPr id="73" name="object 13"/>
            <p:cNvSpPr/>
            <p:nvPr/>
          </p:nvSpPr>
          <p:spPr>
            <a:xfrm>
              <a:off x="1383029" y="3605021"/>
              <a:ext cx="10424160" cy="561340"/>
            </a:xfrm>
            <a:custGeom>
              <a:avLst/>
              <a:gdLst/>
              <a:ahLst/>
              <a:cxnLst/>
              <a:rect l="l" t="t" r="r" b="b"/>
              <a:pathLst>
                <a:path w="10424160" h="561339">
                  <a:moveTo>
                    <a:pt x="10424160" y="0"/>
                  </a:moveTo>
                  <a:lnTo>
                    <a:pt x="0" y="0"/>
                  </a:lnTo>
                  <a:lnTo>
                    <a:pt x="0" y="560832"/>
                  </a:lnTo>
                  <a:lnTo>
                    <a:pt x="10424160" y="560832"/>
                  </a:lnTo>
                  <a:lnTo>
                    <a:pt x="10424160" y="0"/>
                  </a:lnTo>
                  <a:close/>
                </a:path>
              </a:pathLst>
            </a:custGeom>
            <a:solidFill>
              <a:srgbClr val="5EAEA6"/>
            </a:solidFill>
          </p:spPr>
          <p:txBody>
            <a:bodyPr wrap="square" lIns="0" tIns="0" rIns="0" bIns="0" rtlCol="0"/>
            <a:lstStyle/>
            <a:p>
              <a:pPr defTabSz="686532"/>
              <a:endParaRPr sz="1351" kern="0">
                <a:solidFill>
                  <a:sysClr val="windowText" lastClr="000000"/>
                </a:solidFill>
              </a:endParaRPr>
            </a:p>
          </p:txBody>
        </p:sp>
        <p:sp>
          <p:nvSpPr>
            <p:cNvPr id="74" name="object 14"/>
            <p:cNvSpPr/>
            <p:nvPr/>
          </p:nvSpPr>
          <p:spPr>
            <a:xfrm>
              <a:off x="1383029" y="3605021"/>
              <a:ext cx="10424160" cy="561340"/>
            </a:xfrm>
            <a:custGeom>
              <a:avLst/>
              <a:gdLst/>
              <a:ahLst/>
              <a:cxnLst/>
              <a:rect l="l" t="t" r="r" b="b"/>
              <a:pathLst>
                <a:path w="10424160" h="561339">
                  <a:moveTo>
                    <a:pt x="0" y="0"/>
                  </a:moveTo>
                  <a:lnTo>
                    <a:pt x="10424160" y="0"/>
                  </a:lnTo>
                  <a:lnTo>
                    <a:pt x="10424160" y="560832"/>
                  </a:lnTo>
                  <a:lnTo>
                    <a:pt x="0" y="560832"/>
                  </a:lnTo>
                  <a:lnTo>
                    <a:pt x="0" y="0"/>
                  </a:lnTo>
                  <a:close/>
                </a:path>
              </a:pathLst>
            </a:custGeom>
            <a:ln w="25400">
              <a:solidFill>
                <a:srgbClr val="FFFFFF"/>
              </a:solidFill>
            </a:ln>
          </p:spPr>
          <p:txBody>
            <a:bodyPr wrap="square" lIns="0" tIns="0" rIns="0" bIns="0" rtlCol="0"/>
            <a:lstStyle/>
            <a:p>
              <a:pPr defTabSz="686532"/>
              <a:endParaRPr sz="1351" kern="0">
                <a:solidFill>
                  <a:sysClr val="windowText" lastClr="000000"/>
                </a:solidFill>
              </a:endParaRPr>
            </a:p>
          </p:txBody>
        </p:sp>
        <p:sp>
          <p:nvSpPr>
            <p:cNvPr id="75" name="object 15"/>
            <p:cNvSpPr/>
            <p:nvPr/>
          </p:nvSpPr>
          <p:spPr>
            <a:xfrm>
              <a:off x="1034034" y="3534917"/>
              <a:ext cx="699770" cy="701040"/>
            </a:xfrm>
            <a:custGeom>
              <a:avLst/>
              <a:gdLst/>
              <a:ahLst/>
              <a:cxnLst/>
              <a:rect l="l" t="t" r="r" b="b"/>
              <a:pathLst>
                <a:path w="699769" h="701039">
                  <a:moveTo>
                    <a:pt x="349758" y="0"/>
                  </a:moveTo>
                  <a:lnTo>
                    <a:pt x="302297" y="3200"/>
                  </a:lnTo>
                  <a:lnTo>
                    <a:pt x="256778" y="12523"/>
                  </a:lnTo>
                  <a:lnTo>
                    <a:pt x="213615" y="27551"/>
                  </a:lnTo>
                  <a:lnTo>
                    <a:pt x="173227" y="47864"/>
                  </a:lnTo>
                  <a:lnTo>
                    <a:pt x="136030" y="73047"/>
                  </a:lnTo>
                  <a:lnTo>
                    <a:pt x="102441" y="102679"/>
                  </a:lnTo>
                  <a:lnTo>
                    <a:pt x="72876" y="136344"/>
                  </a:lnTo>
                  <a:lnTo>
                    <a:pt x="47751" y="173623"/>
                  </a:lnTo>
                  <a:lnTo>
                    <a:pt x="27485" y="214098"/>
                  </a:lnTo>
                  <a:lnTo>
                    <a:pt x="12493" y="257351"/>
                  </a:lnTo>
                  <a:lnTo>
                    <a:pt x="3192" y="302964"/>
                  </a:lnTo>
                  <a:lnTo>
                    <a:pt x="0" y="350519"/>
                  </a:lnTo>
                  <a:lnTo>
                    <a:pt x="3192" y="398075"/>
                  </a:lnTo>
                  <a:lnTo>
                    <a:pt x="12493" y="443688"/>
                  </a:lnTo>
                  <a:lnTo>
                    <a:pt x="27485" y="486941"/>
                  </a:lnTo>
                  <a:lnTo>
                    <a:pt x="47752" y="527416"/>
                  </a:lnTo>
                  <a:lnTo>
                    <a:pt x="72876" y="564695"/>
                  </a:lnTo>
                  <a:lnTo>
                    <a:pt x="102441" y="598360"/>
                  </a:lnTo>
                  <a:lnTo>
                    <a:pt x="136030" y="627992"/>
                  </a:lnTo>
                  <a:lnTo>
                    <a:pt x="173228" y="653175"/>
                  </a:lnTo>
                  <a:lnTo>
                    <a:pt x="213615" y="673488"/>
                  </a:lnTo>
                  <a:lnTo>
                    <a:pt x="256778" y="688516"/>
                  </a:lnTo>
                  <a:lnTo>
                    <a:pt x="302297" y="697839"/>
                  </a:lnTo>
                  <a:lnTo>
                    <a:pt x="349758" y="701040"/>
                  </a:lnTo>
                  <a:lnTo>
                    <a:pt x="397218" y="697839"/>
                  </a:lnTo>
                  <a:lnTo>
                    <a:pt x="442737" y="688516"/>
                  </a:lnTo>
                  <a:lnTo>
                    <a:pt x="485900" y="673488"/>
                  </a:lnTo>
                  <a:lnTo>
                    <a:pt x="526288" y="653175"/>
                  </a:lnTo>
                  <a:lnTo>
                    <a:pt x="563485" y="627992"/>
                  </a:lnTo>
                  <a:lnTo>
                    <a:pt x="597074" y="598360"/>
                  </a:lnTo>
                  <a:lnTo>
                    <a:pt x="626639" y="564695"/>
                  </a:lnTo>
                  <a:lnTo>
                    <a:pt x="651763" y="527416"/>
                  </a:lnTo>
                  <a:lnTo>
                    <a:pt x="672030" y="486941"/>
                  </a:lnTo>
                  <a:lnTo>
                    <a:pt x="687022" y="443688"/>
                  </a:lnTo>
                  <a:lnTo>
                    <a:pt x="696323" y="398075"/>
                  </a:lnTo>
                  <a:lnTo>
                    <a:pt x="699516" y="350519"/>
                  </a:lnTo>
                  <a:lnTo>
                    <a:pt x="696323" y="302964"/>
                  </a:lnTo>
                  <a:lnTo>
                    <a:pt x="687022" y="257351"/>
                  </a:lnTo>
                  <a:lnTo>
                    <a:pt x="672030" y="214098"/>
                  </a:lnTo>
                  <a:lnTo>
                    <a:pt x="651763" y="173623"/>
                  </a:lnTo>
                  <a:lnTo>
                    <a:pt x="626639" y="136344"/>
                  </a:lnTo>
                  <a:lnTo>
                    <a:pt x="597074" y="102679"/>
                  </a:lnTo>
                  <a:lnTo>
                    <a:pt x="563485" y="73047"/>
                  </a:lnTo>
                  <a:lnTo>
                    <a:pt x="526288" y="47864"/>
                  </a:lnTo>
                  <a:lnTo>
                    <a:pt x="485900" y="27551"/>
                  </a:lnTo>
                  <a:lnTo>
                    <a:pt x="442737" y="12523"/>
                  </a:lnTo>
                  <a:lnTo>
                    <a:pt x="397218" y="3200"/>
                  </a:lnTo>
                  <a:lnTo>
                    <a:pt x="349758" y="0"/>
                  </a:lnTo>
                  <a:close/>
                </a:path>
              </a:pathLst>
            </a:custGeom>
            <a:solidFill>
              <a:srgbClr val="FFFFFF"/>
            </a:solidFill>
          </p:spPr>
          <p:txBody>
            <a:bodyPr wrap="square" lIns="0" tIns="0" rIns="0" bIns="0" rtlCol="0"/>
            <a:lstStyle/>
            <a:p>
              <a:pPr defTabSz="686532"/>
              <a:endParaRPr sz="1351" kern="0">
                <a:solidFill>
                  <a:sysClr val="windowText" lastClr="000000"/>
                </a:solidFill>
              </a:endParaRPr>
            </a:p>
          </p:txBody>
        </p:sp>
        <p:sp>
          <p:nvSpPr>
            <p:cNvPr id="76" name="object 16"/>
            <p:cNvSpPr/>
            <p:nvPr/>
          </p:nvSpPr>
          <p:spPr>
            <a:xfrm>
              <a:off x="1034034" y="3534917"/>
              <a:ext cx="699770" cy="701040"/>
            </a:xfrm>
            <a:custGeom>
              <a:avLst/>
              <a:gdLst/>
              <a:ahLst/>
              <a:cxnLst/>
              <a:rect l="l" t="t" r="r" b="b"/>
              <a:pathLst>
                <a:path w="699769" h="701039">
                  <a:moveTo>
                    <a:pt x="0" y="350519"/>
                  </a:moveTo>
                  <a:lnTo>
                    <a:pt x="3192" y="302964"/>
                  </a:lnTo>
                  <a:lnTo>
                    <a:pt x="12493" y="257351"/>
                  </a:lnTo>
                  <a:lnTo>
                    <a:pt x="27485" y="214098"/>
                  </a:lnTo>
                  <a:lnTo>
                    <a:pt x="47751" y="173623"/>
                  </a:lnTo>
                  <a:lnTo>
                    <a:pt x="72876" y="136344"/>
                  </a:lnTo>
                  <a:lnTo>
                    <a:pt x="102441" y="102679"/>
                  </a:lnTo>
                  <a:lnTo>
                    <a:pt x="136030" y="73047"/>
                  </a:lnTo>
                  <a:lnTo>
                    <a:pt x="173227" y="47864"/>
                  </a:lnTo>
                  <a:lnTo>
                    <a:pt x="213615" y="27551"/>
                  </a:lnTo>
                  <a:lnTo>
                    <a:pt x="256778" y="12523"/>
                  </a:lnTo>
                  <a:lnTo>
                    <a:pt x="302297" y="3200"/>
                  </a:lnTo>
                  <a:lnTo>
                    <a:pt x="349758" y="0"/>
                  </a:lnTo>
                  <a:lnTo>
                    <a:pt x="397218" y="3200"/>
                  </a:lnTo>
                  <a:lnTo>
                    <a:pt x="442737" y="12523"/>
                  </a:lnTo>
                  <a:lnTo>
                    <a:pt x="485900" y="27551"/>
                  </a:lnTo>
                  <a:lnTo>
                    <a:pt x="526288" y="47864"/>
                  </a:lnTo>
                  <a:lnTo>
                    <a:pt x="563485" y="73047"/>
                  </a:lnTo>
                  <a:lnTo>
                    <a:pt x="597074" y="102679"/>
                  </a:lnTo>
                  <a:lnTo>
                    <a:pt x="626639" y="136344"/>
                  </a:lnTo>
                  <a:lnTo>
                    <a:pt x="651763" y="173623"/>
                  </a:lnTo>
                  <a:lnTo>
                    <a:pt x="672030" y="214098"/>
                  </a:lnTo>
                  <a:lnTo>
                    <a:pt x="687022" y="257351"/>
                  </a:lnTo>
                  <a:lnTo>
                    <a:pt x="696323" y="302964"/>
                  </a:lnTo>
                  <a:lnTo>
                    <a:pt x="699516" y="350519"/>
                  </a:lnTo>
                  <a:lnTo>
                    <a:pt x="696323" y="398075"/>
                  </a:lnTo>
                  <a:lnTo>
                    <a:pt x="687022" y="443688"/>
                  </a:lnTo>
                  <a:lnTo>
                    <a:pt x="672030" y="486941"/>
                  </a:lnTo>
                  <a:lnTo>
                    <a:pt x="651763" y="527416"/>
                  </a:lnTo>
                  <a:lnTo>
                    <a:pt x="626639" y="564695"/>
                  </a:lnTo>
                  <a:lnTo>
                    <a:pt x="597074" y="598360"/>
                  </a:lnTo>
                  <a:lnTo>
                    <a:pt x="563485" y="627992"/>
                  </a:lnTo>
                  <a:lnTo>
                    <a:pt x="526288" y="653175"/>
                  </a:lnTo>
                  <a:lnTo>
                    <a:pt x="485900" y="673488"/>
                  </a:lnTo>
                  <a:lnTo>
                    <a:pt x="442737" y="688516"/>
                  </a:lnTo>
                  <a:lnTo>
                    <a:pt x="397218" y="697839"/>
                  </a:lnTo>
                  <a:lnTo>
                    <a:pt x="349758" y="701040"/>
                  </a:lnTo>
                  <a:lnTo>
                    <a:pt x="302297" y="697839"/>
                  </a:lnTo>
                  <a:lnTo>
                    <a:pt x="256778" y="688516"/>
                  </a:lnTo>
                  <a:lnTo>
                    <a:pt x="213615" y="673488"/>
                  </a:lnTo>
                  <a:lnTo>
                    <a:pt x="173228" y="653175"/>
                  </a:lnTo>
                  <a:lnTo>
                    <a:pt x="136030" y="627992"/>
                  </a:lnTo>
                  <a:lnTo>
                    <a:pt x="102441" y="598360"/>
                  </a:lnTo>
                  <a:lnTo>
                    <a:pt x="72876" y="564695"/>
                  </a:lnTo>
                  <a:lnTo>
                    <a:pt x="47752" y="527416"/>
                  </a:lnTo>
                  <a:lnTo>
                    <a:pt x="27485" y="486941"/>
                  </a:lnTo>
                  <a:lnTo>
                    <a:pt x="12493" y="443688"/>
                  </a:lnTo>
                  <a:lnTo>
                    <a:pt x="3192" y="398075"/>
                  </a:lnTo>
                  <a:lnTo>
                    <a:pt x="0" y="350519"/>
                  </a:lnTo>
                  <a:close/>
                </a:path>
              </a:pathLst>
            </a:custGeom>
            <a:ln w="25400">
              <a:solidFill>
                <a:srgbClr val="5EAEA6"/>
              </a:solidFill>
            </a:ln>
          </p:spPr>
          <p:txBody>
            <a:bodyPr wrap="square" lIns="0" tIns="0" rIns="0" bIns="0" rtlCol="0"/>
            <a:lstStyle/>
            <a:p>
              <a:pPr defTabSz="686532"/>
              <a:endParaRPr sz="1351" kern="0">
                <a:solidFill>
                  <a:sysClr val="windowText" lastClr="000000"/>
                </a:solidFill>
              </a:endParaRPr>
            </a:p>
          </p:txBody>
        </p:sp>
        <p:sp>
          <p:nvSpPr>
            <p:cNvPr id="77" name="object 17"/>
            <p:cNvSpPr/>
            <p:nvPr/>
          </p:nvSpPr>
          <p:spPr>
            <a:xfrm>
              <a:off x="1261109" y="4444745"/>
              <a:ext cx="10546080" cy="561340"/>
            </a:xfrm>
            <a:custGeom>
              <a:avLst/>
              <a:gdLst/>
              <a:ahLst/>
              <a:cxnLst/>
              <a:rect l="l" t="t" r="r" b="b"/>
              <a:pathLst>
                <a:path w="10546080" h="561339">
                  <a:moveTo>
                    <a:pt x="10546080" y="0"/>
                  </a:moveTo>
                  <a:lnTo>
                    <a:pt x="0" y="0"/>
                  </a:lnTo>
                  <a:lnTo>
                    <a:pt x="0" y="560832"/>
                  </a:lnTo>
                  <a:lnTo>
                    <a:pt x="10546080" y="560832"/>
                  </a:lnTo>
                  <a:lnTo>
                    <a:pt x="10546080" y="0"/>
                  </a:lnTo>
                  <a:close/>
                </a:path>
              </a:pathLst>
            </a:custGeom>
            <a:solidFill>
              <a:srgbClr val="6079A8"/>
            </a:solidFill>
          </p:spPr>
          <p:txBody>
            <a:bodyPr wrap="square" lIns="0" tIns="0" rIns="0" bIns="0" rtlCol="0"/>
            <a:lstStyle/>
            <a:p>
              <a:pPr defTabSz="686532"/>
              <a:endParaRPr sz="1351" kern="0">
                <a:solidFill>
                  <a:sysClr val="windowText" lastClr="000000"/>
                </a:solidFill>
              </a:endParaRPr>
            </a:p>
          </p:txBody>
        </p:sp>
        <p:sp>
          <p:nvSpPr>
            <p:cNvPr id="78" name="object 18"/>
            <p:cNvSpPr/>
            <p:nvPr/>
          </p:nvSpPr>
          <p:spPr>
            <a:xfrm>
              <a:off x="1261109" y="4444745"/>
              <a:ext cx="10546080" cy="561340"/>
            </a:xfrm>
            <a:custGeom>
              <a:avLst/>
              <a:gdLst/>
              <a:ahLst/>
              <a:cxnLst/>
              <a:rect l="l" t="t" r="r" b="b"/>
              <a:pathLst>
                <a:path w="10546080" h="561339">
                  <a:moveTo>
                    <a:pt x="0" y="0"/>
                  </a:moveTo>
                  <a:lnTo>
                    <a:pt x="10546080" y="0"/>
                  </a:lnTo>
                  <a:lnTo>
                    <a:pt x="10546080" y="560832"/>
                  </a:lnTo>
                  <a:lnTo>
                    <a:pt x="0" y="560832"/>
                  </a:lnTo>
                  <a:lnTo>
                    <a:pt x="0" y="0"/>
                  </a:lnTo>
                  <a:close/>
                </a:path>
              </a:pathLst>
            </a:custGeom>
            <a:ln w="25400">
              <a:solidFill>
                <a:srgbClr val="FFFFFF"/>
              </a:solidFill>
            </a:ln>
          </p:spPr>
          <p:txBody>
            <a:bodyPr wrap="square" lIns="0" tIns="0" rIns="0" bIns="0" rtlCol="0"/>
            <a:lstStyle/>
            <a:p>
              <a:pPr defTabSz="686532"/>
              <a:endParaRPr sz="1351" kern="0">
                <a:solidFill>
                  <a:sysClr val="windowText" lastClr="000000"/>
                </a:solidFill>
              </a:endParaRPr>
            </a:p>
          </p:txBody>
        </p:sp>
        <p:sp>
          <p:nvSpPr>
            <p:cNvPr id="79" name="object 19"/>
            <p:cNvSpPr/>
            <p:nvPr/>
          </p:nvSpPr>
          <p:spPr>
            <a:xfrm>
              <a:off x="910590" y="4374641"/>
              <a:ext cx="699770" cy="701040"/>
            </a:xfrm>
            <a:custGeom>
              <a:avLst/>
              <a:gdLst/>
              <a:ahLst/>
              <a:cxnLst/>
              <a:rect l="l" t="t" r="r" b="b"/>
              <a:pathLst>
                <a:path w="699769" h="701039">
                  <a:moveTo>
                    <a:pt x="349758" y="0"/>
                  </a:moveTo>
                  <a:lnTo>
                    <a:pt x="302297" y="3200"/>
                  </a:lnTo>
                  <a:lnTo>
                    <a:pt x="256778" y="12523"/>
                  </a:lnTo>
                  <a:lnTo>
                    <a:pt x="213615" y="27551"/>
                  </a:lnTo>
                  <a:lnTo>
                    <a:pt x="173227" y="47864"/>
                  </a:lnTo>
                  <a:lnTo>
                    <a:pt x="136030" y="73047"/>
                  </a:lnTo>
                  <a:lnTo>
                    <a:pt x="102441" y="102679"/>
                  </a:lnTo>
                  <a:lnTo>
                    <a:pt x="72876" y="136344"/>
                  </a:lnTo>
                  <a:lnTo>
                    <a:pt x="47751" y="173623"/>
                  </a:lnTo>
                  <a:lnTo>
                    <a:pt x="27485" y="214098"/>
                  </a:lnTo>
                  <a:lnTo>
                    <a:pt x="12493" y="257351"/>
                  </a:lnTo>
                  <a:lnTo>
                    <a:pt x="3192" y="302964"/>
                  </a:lnTo>
                  <a:lnTo>
                    <a:pt x="0" y="350519"/>
                  </a:lnTo>
                  <a:lnTo>
                    <a:pt x="3192" y="398075"/>
                  </a:lnTo>
                  <a:lnTo>
                    <a:pt x="12493" y="443688"/>
                  </a:lnTo>
                  <a:lnTo>
                    <a:pt x="27485" y="486941"/>
                  </a:lnTo>
                  <a:lnTo>
                    <a:pt x="47752" y="527416"/>
                  </a:lnTo>
                  <a:lnTo>
                    <a:pt x="72876" y="564695"/>
                  </a:lnTo>
                  <a:lnTo>
                    <a:pt x="102441" y="598360"/>
                  </a:lnTo>
                  <a:lnTo>
                    <a:pt x="136030" y="627992"/>
                  </a:lnTo>
                  <a:lnTo>
                    <a:pt x="173228" y="653175"/>
                  </a:lnTo>
                  <a:lnTo>
                    <a:pt x="213615" y="673488"/>
                  </a:lnTo>
                  <a:lnTo>
                    <a:pt x="256778" y="688516"/>
                  </a:lnTo>
                  <a:lnTo>
                    <a:pt x="302297" y="697839"/>
                  </a:lnTo>
                  <a:lnTo>
                    <a:pt x="349758" y="701039"/>
                  </a:lnTo>
                  <a:lnTo>
                    <a:pt x="397218" y="697839"/>
                  </a:lnTo>
                  <a:lnTo>
                    <a:pt x="442737" y="688516"/>
                  </a:lnTo>
                  <a:lnTo>
                    <a:pt x="485900" y="673488"/>
                  </a:lnTo>
                  <a:lnTo>
                    <a:pt x="526288" y="653175"/>
                  </a:lnTo>
                  <a:lnTo>
                    <a:pt x="563485" y="627992"/>
                  </a:lnTo>
                  <a:lnTo>
                    <a:pt x="597074" y="598360"/>
                  </a:lnTo>
                  <a:lnTo>
                    <a:pt x="626639" y="564695"/>
                  </a:lnTo>
                  <a:lnTo>
                    <a:pt x="651763" y="527416"/>
                  </a:lnTo>
                  <a:lnTo>
                    <a:pt x="672030" y="486941"/>
                  </a:lnTo>
                  <a:lnTo>
                    <a:pt x="687022" y="443688"/>
                  </a:lnTo>
                  <a:lnTo>
                    <a:pt x="696323" y="398075"/>
                  </a:lnTo>
                  <a:lnTo>
                    <a:pt x="699516" y="350519"/>
                  </a:lnTo>
                  <a:lnTo>
                    <a:pt x="696323" y="302964"/>
                  </a:lnTo>
                  <a:lnTo>
                    <a:pt x="687022" y="257351"/>
                  </a:lnTo>
                  <a:lnTo>
                    <a:pt x="672030" y="214098"/>
                  </a:lnTo>
                  <a:lnTo>
                    <a:pt x="651763" y="173623"/>
                  </a:lnTo>
                  <a:lnTo>
                    <a:pt x="626639" y="136344"/>
                  </a:lnTo>
                  <a:lnTo>
                    <a:pt x="597074" y="102679"/>
                  </a:lnTo>
                  <a:lnTo>
                    <a:pt x="563485" y="73047"/>
                  </a:lnTo>
                  <a:lnTo>
                    <a:pt x="526288" y="47864"/>
                  </a:lnTo>
                  <a:lnTo>
                    <a:pt x="485900" y="27551"/>
                  </a:lnTo>
                  <a:lnTo>
                    <a:pt x="442737" y="12523"/>
                  </a:lnTo>
                  <a:lnTo>
                    <a:pt x="397218" y="3200"/>
                  </a:lnTo>
                  <a:lnTo>
                    <a:pt x="349758" y="0"/>
                  </a:lnTo>
                  <a:close/>
                </a:path>
              </a:pathLst>
            </a:custGeom>
            <a:solidFill>
              <a:srgbClr val="FFFFFF"/>
            </a:solidFill>
          </p:spPr>
          <p:txBody>
            <a:bodyPr wrap="square" lIns="0" tIns="0" rIns="0" bIns="0" rtlCol="0"/>
            <a:lstStyle/>
            <a:p>
              <a:pPr defTabSz="686532"/>
              <a:endParaRPr sz="1351" kern="0">
                <a:solidFill>
                  <a:sysClr val="windowText" lastClr="000000"/>
                </a:solidFill>
              </a:endParaRPr>
            </a:p>
          </p:txBody>
        </p:sp>
        <p:sp>
          <p:nvSpPr>
            <p:cNvPr id="80" name="object 20"/>
            <p:cNvSpPr/>
            <p:nvPr/>
          </p:nvSpPr>
          <p:spPr>
            <a:xfrm>
              <a:off x="910590" y="4374641"/>
              <a:ext cx="699770" cy="701040"/>
            </a:xfrm>
            <a:custGeom>
              <a:avLst/>
              <a:gdLst/>
              <a:ahLst/>
              <a:cxnLst/>
              <a:rect l="l" t="t" r="r" b="b"/>
              <a:pathLst>
                <a:path w="699769" h="701039">
                  <a:moveTo>
                    <a:pt x="0" y="350519"/>
                  </a:moveTo>
                  <a:lnTo>
                    <a:pt x="3192" y="302964"/>
                  </a:lnTo>
                  <a:lnTo>
                    <a:pt x="12493" y="257351"/>
                  </a:lnTo>
                  <a:lnTo>
                    <a:pt x="27485" y="214098"/>
                  </a:lnTo>
                  <a:lnTo>
                    <a:pt x="47751" y="173623"/>
                  </a:lnTo>
                  <a:lnTo>
                    <a:pt x="72876" y="136344"/>
                  </a:lnTo>
                  <a:lnTo>
                    <a:pt x="102441" y="102679"/>
                  </a:lnTo>
                  <a:lnTo>
                    <a:pt x="136030" y="73047"/>
                  </a:lnTo>
                  <a:lnTo>
                    <a:pt x="173227" y="47864"/>
                  </a:lnTo>
                  <a:lnTo>
                    <a:pt x="213615" y="27551"/>
                  </a:lnTo>
                  <a:lnTo>
                    <a:pt x="256778" y="12523"/>
                  </a:lnTo>
                  <a:lnTo>
                    <a:pt x="302297" y="3200"/>
                  </a:lnTo>
                  <a:lnTo>
                    <a:pt x="349758" y="0"/>
                  </a:lnTo>
                  <a:lnTo>
                    <a:pt x="397218" y="3200"/>
                  </a:lnTo>
                  <a:lnTo>
                    <a:pt x="442737" y="12523"/>
                  </a:lnTo>
                  <a:lnTo>
                    <a:pt x="485900" y="27551"/>
                  </a:lnTo>
                  <a:lnTo>
                    <a:pt x="526288" y="47864"/>
                  </a:lnTo>
                  <a:lnTo>
                    <a:pt x="563485" y="73047"/>
                  </a:lnTo>
                  <a:lnTo>
                    <a:pt x="597074" y="102679"/>
                  </a:lnTo>
                  <a:lnTo>
                    <a:pt x="626639" y="136344"/>
                  </a:lnTo>
                  <a:lnTo>
                    <a:pt x="651763" y="173623"/>
                  </a:lnTo>
                  <a:lnTo>
                    <a:pt x="672030" y="214098"/>
                  </a:lnTo>
                  <a:lnTo>
                    <a:pt x="687022" y="257351"/>
                  </a:lnTo>
                  <a:lnTo>
                    <a:pt x="696323" y="302964"/>
                  </a:lnTo>
                  <a:lnTo>
                    <a:pt x="699516" y="350519"/>
                  </a:lnTo>
                  <a:lnTo>
                    <a:pt x="696323" y="398075"/>
                  </a:lnTo>
                  <a:lnTo>
                    <a:pt x="687022" y="443688"/>
                  </a:lnTo>
                  <a:lnTo>
                    <a:pt x="672030" y="486941"/>
                  </a:lnTo>
                  <a:lnTo>
                    <a:pt x="651763" y="527416"/>
                  </a:lnTo>
                  <a:lnTo>
                    <a:pt x="626639" y="564695"/>
                  </a:lnTo>
                  <a:lnTo>
                    <a:pt x="597074" y="598360"/>
                  </a:lnTo>
                  <a:lnTo>
                    <a:pt x="563485" y="627992"/>
                  </a:lnTo>
                  <a:lnTo>
                    <a:pt x="526288" y="653175"/>
                  </a:lnTo>
                  <a:lnTo>
                    <a:pt x="485900" y="673488"/>
                  </a:lnTo>
                  <a:lnTo>
                    <a:pt x="442737" y="688516"/>
                  </a:lnTo>
                  <a:lnTo>
                    <a:pt x="397218" y="697839"/>
                  </a:lnTo>
                  <a:lnTo>
                    <a:pt x="349758" y="701039"/>
                  </a:lnTo>
                  <a:lnTo>
                    <a:pt x="302297" y="697839"/>
                  </a:lnTo>
                  <a:lnTo>
                    <a:pt x="256778" y="688516"/>
                  </a:lnTo>
                  <a:lnTo>
                    <a:pt x="213615" y="673488"/>
                  </a:lnTo>
                  <a:lnTo>
                    <a:pt x="173228" y="653175"/>
                  </a:lnTo>
                  <a:lnTo>
                    <a:pt x="136030" y="627992"/>
                  </a:lnTo>
                  <a:lnTo>
                    <a:pt x="102441" y="598360"/>
                  </a:lnTo>
                  <a:lnTo>
                    <a:pt x="72876" y="564695"/>
                  </a:lnTo>
                  <a:lnTo>
                    <a:pt x="47752" y="527416"/>
                  </a:lnTo>
                  <a:lnTo>
                    <a:pt x="27485" y="486941"/>
                  </a:lnTo>
                  <a:lnTo>
                    <a:pt x="12493" y="443688"/>
                  </a:lnTo>
                  <a:lnTo>
                    <a:pt x="3192" y="398075"/>
                  </a:lnTo>
                  <a:lnTo>
                    <a:pt x="0" y="350519"/>
                  </a:lnTo>
                  <a:close/>
                </a:path>
              </a:pathLst>
            </a:custGeom>
            <a:ln w="25400">
              <a:solidFill>
                <a:srgbClr val="6079A8"/>
              </a:solidFill>
            </a:ln>
          </p:spPr>
          <p:txBody>
            <a:bodyPr wrap="square" lIns="0" tIns="0" rIns="0" bIns="0" rtlCol="0"/>
            <a:lstStyle/>
            <a:p>
              <a:pPr defTabSz="686532"/>
              <a:endParaRPr sz="1351" kern="0">
                <a:solidFill>
                  <a:sysClr val="windowText" lastClr="000000"/>
                </a:solidFill>
              </a:endParaRPr>
            </a:p>
          </p:txBody>
        </p:sp>
        <p:sp>
          <p:nvSpPr>
            <p:cNvPr id="81" name="object 21"/>
            <p:cNvSpPr/>
            <p:nvPr/>
          </p:nvSpPr>
          <p:spPr>
            <a:xfrm>
              <a:off x="858774" y="5244845"/>
              <a:ext cx="10948670" cy="640080"/>
            </a:xfrm>
            <a:custGeom>
              <a:avLst/>
              <a:gdLst/>
              <a:ahLst/>
              <a:cxnLst/>
              <a:rect l="l" t="t" r="r" b="b"/>
              <a:pathLst>
                <a:path w="10948670" h="640079">
                  <a:moveTo>
                    <a:pt x="10948416" y="0"/>
                  </a:moveTo>
                  <a:lnTo>
                    <a:pt x="0" y="0"/>
                  </a:lnTo>
                  <a:lnTo>
                    <a:pt x="0" y="640080"/>
                  </a:lnTo>
                  <a:lnTo>
                    <a:pt x="10948416" y="640080"/>
                  </a:lnTo>
                  <a:lnTo>
                    <a:pt x="10948416" y="0"/>
                  </a:lnTo>
                  <a:close/>
                </a:path>
              </a:pathLst>
            </a:custGeom>
            <a:solidFill>
              <a:srgbClr val="8063A1"/>
            </a:solidFill>
          </p:spPr>
          <p:txBody>
            <a:bodyPr wrap="square" lIns="0" tIns="0" rIns="0" bIns="0" rtlCol="0"/>
            <a:lstStyle/>
            <a:p>
              <a:pPr defTabSz="686532"/>
              <a:endParaRPr sz="1351" kern="0">
                <a:solidFill>
                  <a:sysClr val="windowText" lastClr="000000"/>
                </a:solidFill>
              </a:endParaRPr>
            </a:p>
          </p:txBody>
        </p:sp>
        <p:sp>
          <p:nvSpPr>
            <p:cNvPr id="82" name="object 22"/>
            <p:cNvSpPr/>
            <p:nvPr/>
          </p:nvSpPr>
          <p:spPr>
            <a:xfrm>
              <a:off x="858774" y="5244845"/>
              <a:ext cx="10948670" cy="640080"/>
            </a:xfrm>
            <a:custGeom>
              <a:avLst/>
              <a:gdLst/>
              <a:ahLst/>
              <a:cxnLst/>
              <a:rect l="l" t="t" r="r" b="b"/>
              <a:pathLst>
                <a:path w="10948670" h="640079">
                  <a:moveTo>
                    <a:pt x="0" y="0"/>
                  </a:moveTo>
                  <a:lnTo>
                    <a:pt x="10948416" y="0"/>
                  </a:lnTo>
                  <a:lnTo>
                    <a:pt x="10948416" y="640080"/>
                  </a:lnTo>
                  <a:lnTo>
                    <a:pt x="0" y="640080"/>
                  </a:lnTo>
                  <a:lnTo>
                    <a:pt x="0" y="0"/>
                  </a:lnTo>
                  <a:close/>
                </a:path>
              </a:pathLst>
            </a:custGeom>
            <a:ln w="25400">
              <a:solidFill>
                <a:srgbClr val="FFFFFF"/>
              </a:solidFill>
            </a:ln>
          </p:spPr>
          <p:txBody>
            <a:bodyPr wrap="square" lIns="0" tIns="0" rIns="0" bIns="0" rtlCol="0"/>
            <a:lstStyle/>
            <a:p>
              <a:pPr defTabSz="686532"/>
              <a:endParaRPr sz="1351" kern="0">
                <a:solidFill>
                  <a:sysClr val="windowText" lastClr="000000"/>
                </a:solidFill>
              </a:endParaRPr>
            </a:p>
          </p:txBody>
        </p:sp>
      </p:grpSp>
      <p:grpSp>
        <p:nvGrpSpPr>
          <p:cNvPr id="83" name="object 27" title="icons in order from top to bottom: person shrugging, pencil, lightbulb, laptop, courthouse"/>
          <p:cNvGrpSpPr/>
          <p:nvPr/>
        </p:nvGrpSpPr>
        <p:grpSpPr>
          <a:xfrm>
            <a:off x="198840" y="1232188"/>
            <a:ext cx="861481" cy="2985387"/>
            <a:chOff x="495554" y="1952174"/>
            <a:chExt cx="1147445" cy="3976370"/>
          </a:xfrm>
        </p:grpSpPr>
        <p:sp>
          <p:nvSpPr>
            <p:cNvPr id="84" name="object 28"/>
            <p:cNvSpPr/>
            <p:nvPr/>
          </p:nvSpPr>
          <p:spPr>
            <a:xfrm>
              <a:off x="508254" y="5215889"/>
              <a:ext cx="701040" cy="699770"/>
            </a:xfrm>
            <a:custGeom>
              <a:avLst/>
              <a:gdLst/>
              <a:ahLst/>
              <a:cxnLst/>
              <a:rect l="l" t="t" r="r" b="b"/>
              <a:pathLst>
                <a:path w="701040" h="699770">
                  <a:moveTo>
                    <a:pt x="350520" y="0"/>
                  </a:moveTo>
                  <a:lnTo>
                    <a:pt x="302964" y="3192"/>
                  </a:lnTo>
                  <a:lnTo>
                    <a:pt x="257351" y="12493"/>
                  </a:lnTo>
                  <a:lnTo>
                    <a:pt x="214098" y="27485"/>
                  </a:lnTo>
                  <a:lnTo>
                    <a:pt x="173623" y="47751"/>
                  </a:lnTo>
                  <a:lnTo>
                    <a:pt x="136344" y="72876"/>
                  </a:lnTo>
                  <a:lnTo>
                    <a:pt x="102679" y="102441"/>
                  </a:lnTo>
                  <a:lnTo>
                    <a:pt x="73047" y="136030"/>
                  </a:lnTo>
                  <a:lnTo>
                    <a:pt x="47864" y="173227"/>
                  </a:lnTo>
                  <a:lnTo>
                    <a:pt x="27551" y="213615"/>
                  </a:lnTo>
                  <a:lnTo>
                    <a:pt x="12523" y="256778"/>
                  </a:lnTo>
                  <a:lnTo>
                    <a:pt x="3200" y="302297"/>
                  </a:lnTo>
                  <a:lnTo>
                    <a:pt x="0" y="349757"/>
                  </a:lnTo>
                  <a:lnTo>
                    <a:pt x="3200" y="397218"/>
                  </a:lnTo>
                  <a:lnTo>
                    <a:pt x="12523" y="442737"/>
                  </a:lnTo>
                  <a:lnTo>
                    <a:pt x="27551" y="485900"/>
                  </a:lnTo>
                  <a:lnTo>
                    <a:pt x="47864" y="526287"/>
                  </a:lnTo>
                  <a:lnTo>
                    <a:pt x="73047" y="563485"/>
                  </a:lnTo>
                  <a:lnTo>
                    <a:pt x="102679" y="597074"/>
                  </a:lnTo>
                  <a:lnTo>
                    <a:pt x="136344" y="626639"/>
                  </a:lnTo>
                  <a:lnTo>
                    <a:pt x="173623" y="651763"/>
                  </a:lnTo>
                  <a:lnTo>
                    <a:pt x="214098" y="672030"/>
                  </a:lnTo>
                  <a:lnTo>
                    <a:pt x="257351" y="687022"/>
                  </a:lnTo>
                  <a:lnTo>
                    <a:pt x="302964" y="696323"/>
                  </a:lnTo>
                  <a:lnTo>
                    <a:pt x="350520" y="699515"/>
                  </a:lnTo>
                  <a:lnTo>
                    <a:pt x="398075" y="696323"/>
                  </a:lnTo>
                  <a:lnTo>
                    <a:pt x="443688" y="687022"/>
                  </a:lnTo>
                  <a:lnTo>
                    <a:pt x="486941" y="672030"/>
                  </a:lnTo>
                  <a:lnTo>
                    <a:pt x="527416" y="651763"/>
                  </a:lnTo>
                  <a:lnTo>
                    <a:pt x="564695" y="626639"/>
                  </a:lnTo>
                  <a:lnTo>
                    <a:pt x="598360" y="597074"/>
                  </a:lnTo>
                  <a:lnTo>
                    <a:pt x="627992" y="563485"/>
                  </a:lnTo>
                  <a:lnTo>
                    <a:pt x="653175" y="526287"/>
                  </a:lnTo>
                  <a:lnTo>
                    <a:pt x="673488" y="485900"/>
                  </a:lnTo>
                  <a:lnTo>
                    <a:pt x="688516" y="442737"/>
                  </a:lnTo>
                  <a:lnTo>
                    <a:pt x="697839" y="397218"/>
                  </a:lnTo>
                  <a:lnTo>
                    <a:pt x="701040" y="349757"/>
                  </a:lnTo>
                  <a:lnTo>
                    <a:pt x="697839" y="302297"/>
                  </a:lnTo>
                  <a:lnTo>
                    <a:pt x="688516" y="256778"/>
                  </a:lnTo>
                  <a:lnTo>
                    <a:pt x="673488" y="213615"/>
                  </a:lnTo>
                  <a:lnTo>
                    <a:pt x="653175" y="173227"/>
                  </a:lnTo>
                  <a:lnTo>
                    <a:pt x="627992" y="136030"/>
                  </a:lnTo>
                  <a:lnTo>
                    <a:pt x="598360" y="102441"/>
                  </a:lnTo>
                  <a:lnTo>
                    <a:pt x="564695" y="72876"/>
                  </a:lnTo>
                  <a:lnTo>
                    <a:pt x="527416" y="47751"/>
                  </a:lnTo>
                  <a:lnTo>
                    <a:pt x="486941" y="27485"/>
                  </a:lnTo>
                  <a:lnTo>
                    <a:pt x="443688" y="12493"/>
                  </a:lnTo>
                  <a:lnTo>
                    <a:pt x="398075" y="3192"/>
                  </a:lnTo>
                  <a:lnTo>
                    <a:pt x="350520" y="0"/>
                  </a:lnTo>
                  <a:close/>
                </a:path>
              </a:pathLst>
            </a:custGeom>
            <a:solidFill>
              <a:srgbClr val="FFFFFF"/>
            </a:solidFill>
          </p:spPr>
          <p:txBody>
            <a:bodyPr wrap="square" lIns="0" tIns="0" rIns="0" bIns="0" rtlCol="0"/>
            <a:lstStyle/>
            <a:p>
              <a:pPr defTabSz="686532"/>
              <a:endParaRPr sz="1351" kern="0">
                <a:solidFill>
                  <a:sysClr val="windowText" lastClr="000000"/>
                </a:solidFill>
              </a:endParaRPr>
            </a:p>
          </p:txBody>
        </p:sp>
        <p:sp>
          <p:nvSpPr>
            <p:cNvPr id="85" name="object 29"/>
            <p:cNvSpPr/>
            <p:nvPr/>
          </p:nvSpPr>
          <p:spPr>
            <a:xfrm>
              <a:off x="508254" y="5215889"/>
              <a:ext cx="701040" cy="699770"/>
            </a:xfrm>
            <a:custGeom>
              <a:avLst/>
              <a:gdLst/>
              <a:ahLst/>
              <a:cxnLst/>
              <a:rect l="l" t="t" r="r" b="b"/>
              <a:pathLst>
                <a:path w="701040" h="699770">
                  <a:moveTo>
                    <a:pt x="0" y="349757"/>
                  </a:moveTo>
                  <a:lnTo>
                    <a:pt x="3200" y="302297"/>
                  </a:lnTo>
                  <a:lnTo>
                    <a:pt x="12523" y="256778"/>
                  </a:lnTo>
                  <a:lnTo>
                    <a:pt x="27551" y="213615"/>
                  </a:lnTo>
                  <a:lnTo>
                    <a:pt x="47864" y="173227"/>
                  </a:lnTo>
                  <a:lnTo>
                    <a:pt x="73047" y="136030"/>
                  </a:lnTo>
                  <a:lnTo>
                    <a:pt x="102679" y="102441"/>
                  </a:lnTo>
                  <a:lnTo>
                    <a:pt x="136344" y="72876"/>
                  </a:lnTo>
                  <a:lnTo>
                    <a:pt x="173623" y="47751"/>
                  </a:lnTo>
                  <a:lnTo>
                    <a:pt x="214098" y="27485"/>
                  </a:lnTo>
                  <a:lnTo>
                    <a:pt x="257351" y="12493"/>
                  </a:lnTo>
                  <a:lnTo>
                    <a:pt x="302964" y="3192"/>
                  </a:lnTo>
                  <a:lnTo>
                    <a:pt x="350520" y="0"/>
                  </a:lnTo>
                  <a:lnTo>
                    <a:pt x="398075" y="3192"/>
                  </a:lnTo>
                  <a:lnTo>
                    <a:pt x="443688" y="12493"/>
                  </a:lnTo>
                  <a:lnTo>
                    <a:pt x="486941" y="27485"/>
                  </a:lnTo>
                  <a:lnTo>
                    <a:pt x="527416" y="47751"/>
                  </a:lnTo>
                  <a:lnTo>
                    <a:pt x="564695" y="72876"/>
                  </a:lnTo>
                  <a:lnTo>
                    <a:pt x="598360" y="102441"/>
                  </a:lnTo>
                  <a:lnTo>
                    <a:pt x="627992" y="136030"/>
                  </a:lnTo>
                  <a:lnTo>
                    <a:pt x="653175" y="173227"/>
                  </a:lnTo>
                  <a:lnTo>
                    <a:pt x="673488" y="213615"/>
                  </a:lnTo>
                  <a:lnTo>
                    <a:pt x="688516" y="256778"/>
                  </a:lnTo>
                  <a:lnTo>
                    <a:pt x="697839" y="302297"/>
                  </a:lnTo>
                  <a:lnTo>
                    <a:pt x="701040" y="349757"/>
                  </a:lnTo>
                  <a:lnTo>
                    <a:pt x="697839" y="397218"/>
                  </a:lnTo>
                  <a:lnTo>
                    <a:pt x="688516" y="442737"/>
                  </a:lnTo>
                  <a:lnTo>
                    <a:pt x="673488" y="485900"/>
                  </a:lnTo>
                  <a:lnTo>
                    <a:pt x="653175" y="526287"/>
                  </a:lnTo>
                  <a:lnTo>
                    <a:pt x="627992" y="563485"/>
                  </a:lnTo>
                  <a:lnTo>
                    <a:pt x="598360" y="597074"/>
                  </a:lnTo>
                  <a:lnTo>
                    <a:pt x="564695" y="626639"/>
                  </a:lnTo>
                  <a:lnTo>
                    <a:pt x="527416" y="651763"/>
                  </a:lnTo>
                  <a:lnTo>
                    <a:pt x="486941" y="672030"/>
                  </a:lnTo>
                  <a:lnTo>
                    <a:pt x="443688" y="687022"/>
                  </a:lnTo>
                  <a:lnTo>
                    <a:pt x="398075" y="696323"/>
                  </a:lnTo>
                  <a:lnTo>
                    <a:pt x="350520" y="699515"/>
                  </a:lnTo>
                  <a:lnTo>
                    <a:pt x="302964" y="696323"/>
                  </a:lnTo>
                  <a:lnTo>
                    <a:pt x="257351" y="687022"/>
                  </a:lnTo>
                  <a:lnTo>
                    <a:pt x="214098" y="672030"/>
                  </a:lnTo>
                  <a:lnTo>
                    <a:pt x="173623" y="651763"/>
                  </a:lnTo>
                  <a:lnTo>
                    <a:pt x="136344" y="626639"/>
                  </a:lnTo>
                  <a:lnTo>
                    <a:pt x="102679" y="597074"/>
                  </a:lnTo>
                  <a:lnTo>
                    <a:pt x="73047" y="563485"/>
                  </a:lnTo>
                  <a:lnTo>
                    <a:pt x="47864" y="526287"/>
                  </a:lnTo>
                  <a:lnTo>
                    <a:pt x="27551" y="485900"/>
                  </a:lnTo>
                  <a:lnTo>
                    <a:pt x="12523" y="442737"/>
                  </a:lnTo>
                  <a:lnTo>
                    <a:pt x="3200" y="397218"/>
                  </a:lnTo>
                  <a:lnTo>
                    <a:pt x="0" y="349757"/>
                  </a:lnTo>
                  <a:close/>
                </a:path>
              </a:pathLst>
            </a:custGeom>
            <a:ln w="25400">
              <a:solidFill>
                <a:srgbClr val="8063A1"/>
              </a:solidFill>
            </a:ln>
          </p:spPr>
          <p:txBody>
            <a:bodyPr wrap="square" lIns="0" tIns="0" rIns="0" bIns="0" rtlCol="0"/>
            <a:lstStyle/>
            <a:p>
              <a:pPr defTabSz="686532"/>
              <a:endParaRPr sz="1351" kern="0">
                <a:solidFill>
                  <a:sysClr val="windowText" lastClr="000000"/>
                </a:solidFill>
              </a:endParaRPr>
            </a:p>
          </p:txBody>
        </p:sp>
        <p:pic>
          <p:nvPicPr>
            <p:cNvPr id="86" name="object 30" title="icon of a person"/>
            <p:cNvPicPr/>
            <p:nvPr/>
          </p:nvPicPr>
          <p:blipFill>
            <a:blip r:embed="rId2" cstate="print"/>
            <a:stretch>
              <a:fillRect/>
            </a:stretch>
          </p:blipFill>
          <p:spPr>
            <a:xfrm>
              <a:off x="814652" y="1952174"/>
              <a:ext cx="90511" cy="90468"/>
            </a:xfrm>
            <a:prstGeom prst="rect">
              <a:avLst/>
            </a:prstGeom>
          </p:spPr>
        </p:pic>
        <p:sp>
          <p:nvSpPr>
            <p:cNvPr id="87" name="object 31"/>
            <p:cNvSpPr/>
            <p:nvPr/>
          </p:nvSpPr>
          <p:spPr>
            <a:xfrm>
              <a:off x="683463" y="2053957"/>
              <a:ext cx="353060" cy="407670"/>
            </a:xfrm>
            <a:custGeom>
              <a:avLst/>
              <a:gdLst/>
              <a:ahLst/>
              <a:cxnLst/>
              <a:rect l="l" t="t" r="r" b="b"/>
              <a:pathLst>
                <a:path w="353059" h="407669">
                  <a:moveTo>
                    <a:pt x="233006" y="64744"/>
                  </a:moveTo>
                  <a:lnTo>
                    <a:pt x="230466" y="62191"/>
                  </a:lnTo>
                  <a:lnTo>
                    <a:pt x="227355" y="62191"/>
                  </a:lnTo>
                  <a:lnTo>
                    <a:pt x="224243" y="62191"/>
                  </a:lnTo>
                  <a:lnTo>
                    <a:pt x="221691" y="64744"/>
                  </a:lnTo>
                  <a:lnTo>
                    <a:pt x="221691" y="395795"/>
                  </a:lnTo>
                  <a:lnTo>
                    <a:pt x="182092" y="395795"/>
                  </a:lnTo>
                  <a:lnTo>
                    <a:pt x="182092" y="203555"/>
                  </a:lnTo>
                  <a:lnTo>
                    <a:pt x="170776" y="203555"/>
                  </a:lnTo>
                  <a:lnTo>
                    <a:pt x="170776" y="395795"/>
                  </a:lnTo>
                  <a:lnTo>
                    <a:pt x="131178" y="395795"/>
                  </a:lnTo>
                  <a:lnTo>
                    <a:pt x="131178" y="64744"/>
                  </a:lnTo>
                  <a:lnTo>
                    <a:pt x="128638" y="62191"/>
                  </a:lnTo>
                  <a:lnTo>
                    <a:pt x="122415" y="62191"/>
                  </a:lnTo>
                  <a:lnTo>
                    <a:pt x="119862" y="64744"/>
                  </a:lnTo>
                  <a:lnTo>
                    <a:pt x="119862" y="407111"/>
                  </a:lnTo>
                  <a:lnTo>
                    <a:pt x="233006" y="407111"/>
                  </a:lnTo>
                  <a:lnTo>
                    <a:pt x="233006" y="64744"/>
                  </a:lnTo>
                  <a:close/>
                </a:path>
                <a:path w="353059" h="407669">
                  <a:moveTo>
                    <a:pt x="352882" y="95440"/>
                  </a:moveTo>
                  <a:lnTo>
                    <a:pt x="349237" y="85610"/>
                  </a:lnTo>
                  <a:lnTo>
                    <a:pt x="342341" y="78219"/>
                  </a:lnTo>
                  <a:lnTo>
                    <a:pt x="333184" y="73926"/>
                  </a:lnTo>
                  <a:lnTo>
                    <a:pt x="322732" y="73444"/>
                  </a:lnTo>
                  <a:lnTo>
                    <a:pt x="281546" y="79946"/>
                  </a:lnTo>
                  <a:lnTo>
                    <a:pt x="262712" y="31102"/>
                  </a:lnTo>
                  <a:lnTo>
                    <a:pt x="251028" y="15214"/>
                  </a:lnTo>
                  <a:lnTo>
                    <a:pt x="232956" y="5753"/>
                  </a:lnTo>
                  <a:lnTo>
                    <a:pt x="208191" y="1181"/>
                  </a:lnTo>
                  <a:lnTo>
                    <a:pt x="176441" y="0"/>
                  </a:lnTo>
                  <a:lnTo>
                    <a:pt x="144691" y="1181"/>
                  </a:lnTo>
                  <a:lnTo>
                    <a:pt x="119913" y="5765"/>
                  </a:lnTo>
                  <a:lnTo>
                    <a:pt x="101815" y="15240"/>
                  </a:lnTo>
                  <a:lnTo>
                    <a:pt x="90119" y="31153"/>
                  </a:lnTo>
                  <a:lnTo>
                    <a:pt x="71335" y="79946"/>
                  </a:lnTo>
                  <a:lnTo>
                    <a:pt x="30149" y="73444"/>
                  </a:lnTo>
                  <a:lnTo>
                    <a:pt x="19697" y="73901"/>
                  </a:lnTo>
                  <a:lnTo>
                    <a:pt x="10528" y="78193"/>
                  </a:lnTo>
                  <a:lnTo>
                    <a:pt x="3644" y="85610"/>
                  </a:lnTo>
                  <a:lnTo>
                    <a:pt x="0" y="95440"/>
                  </a:lnTo>
                  <a:lnTo>
                    <a:pt x="457" y="105892"/>
                  </a:lnTo>
                  <a:lnTo>
                    <a:pt x="4737" y="115049"/>
                  </a:lnTo>
                  <a:lnTo>
                    <a:pt x="12141" y="121932"/>
                  </a:lnTo>
                  <a:lnTo>
                    <a:pt x="21945" y="125577"/>
                  </a:lnTo>
                  <a:lnTo>
                    <a:pt x="90170" y="136321"/>
                  </a:lnTo>
                  <a:lnTo>
                    <a:pt x="96278" y="135191"/>
                  </a:lnTo>
                  <a:lnTo>
                    <a:pt x="104203" y="130619"/>
                  </a:lnTo>
                  <a:lnTo>
                    <a:pt x="105105" y="127114"/>
                  </a:lnTo>
                  <a:lnTo>
                    <a:pt x="101930" y="121742"/>
                  </a:lnTo>
                  <a:lnTo>
                    <a:pt x="98539" y="120827"/>
                  </a:lnTo>
                  <a:lnTo>
                    <a:pt x="92887" y="124117"/>
                  </a:lnTo>
                  <a:lnTo>
                    <a:pt x="89382" y="124739"/>
                  </a:lnTo>
                  <a:lnTo>
                    <a:pt x="15494" y="113144"/>
                  </a:lnTo>
                  <a:lnTo>
                    <a:pt x="9893" y="105397"/>
                  </a:lnTo>
                  <a:lnTo>
                    <a:pt x="12496" y="88938"/>
                  </a:lnTo>
                  <a:lnTo>
                    <a:pt x="20193" y="83350"/>
                  </a:lnTo>
                  <a:lnTo>
                    <a:pt x="78574" y="92506"/>
                  </a:lnTo>
                  <a:lnTo>
                    <a:pt x="100520" y="35623"/>
                  </a:lnTo>
                  <a:lnTo>
                    <a:pt x="108889" y="24142"/>
                  </a:lnTo>
                  <a:lnTo>
                    <a:pt x="123190" y="16637"/>
                  </a:lnTo>
                  <a:lnTo>
                    <a:pt x="145148" y="12547"/>
                  </a:lnTo>
                  <a:lnTo>
                    <a:pt x="176491" y="11303"/>
                  </a:lnTo>
                  <a:lnTo>
                    <a:pt x="207810" y="12560"/>
                  </a:lnTo>
                  <a:lnTo>
                    <a:pt x="229743" y="16649"/>
                  </a:lnTo>
                  <a:lnTo>
                    <a:pt x="244017" y="24142"/>
                  </a:lnTo>
                  <a:lnTo>
                    <a:pt x="252349" y="35560"/>
                  </a:lnTo>
                  <a:lnTo>
                    <a:pt x="274307" y="92557"/>
                  </a:lnTo>
                  <a:lnTo>
                    <a:pt x="324485" y="84645"/>
                  </a:lnTo>
                  <a:lnTo>
                    <a:pt x="332689" y="83172"/>
                  </a:lnTo>
                  <a:lnTo>
                    <a:pt x="340550" y="88658"/>
                  </a:lnTo>
                  <a:lnTo>
                    <a:pt x="343433" y="105054"/>
                  </a:lnTo>
                  <a:lnTo>
                    <a:pt x="337947" y="112915"/>
                  </a:lnTo>
                  <a:lnTo>
                    <a:pt x="329171" y="114439"/>
                  </a:lnTo>
                  <a:lnTo>
                    <a:pt x="263550" y="124790"/>
                  </a:lnTo>
                  <a:lnTo>
                    <a:pt x="260045" y="124117"/>
                  </a:lnTo>
                  <a:lnTo>
                    <a:pt x="254330" y="120827"/>
                  </a:lnTo>
                  <a:lnTo>
                    <a:pt x="250888" y="121793"/>
                  </a:lnTo>
                  <a:lnTo>
                    <a:pt x="247827" y="127165"/>
                  </a:lnTo>
                  <a:lnTo>
                    <a:pt x="248729" y="130619"/>
                  </a:lnTo>
                  <a:lnTo>
                    <a:pt x="255409" y="134454"/>
                  </a:lnTo>
                  <a:lnTo>
                    <a:pt x="259930" y="135699"/>
                  </a:lnTo>
                  <a:lnTo>
                    <a:pt x="265925" y="135699"/>
                  </a:lnTo>
                  <a:lnTo>
                    <a:pt x="330923" y="125577"/>
                  </a:lnTo>
                  <a:lnTo>
                    <a:pt x="352425" y="105892"/>
                  </a:lnTo>
                  <a:lnTo>
                    <a:pt x="352882" y="95440"/>
                  </a:lnTo>
                  <a:close/>
                </a:path>
              </a:pathLst>
            </a:custGeom>
            <a:solidFill>
              <a:srgbClr val="9CBA58"/>
            </a:solidFill>
          </p:spPr>
          <p:txBody>
            <a:bodyPr wrap="square" lIns="0" tIns="0" rIns="0" bIns="0" rtlCol="0"/>
            <a:lstStyle/>
            <a:p>
              <a:pPr defTabSz="686532"/>
              <a:endParaRPr sz="1351" kern="0">
                <a:solidFill>
                  <a:sysClr val="windowText" lastClr="000000"/>
                </a:solidFill>
              </a:endParaRPr>
            </a:p>
          </p:txBody>
        </p:sp>
        <p:sp>
          <p:nvSpPr>
            <p:cNvPr id="88" name="object 32"/>
            <p:cNvSpPr/>
            <p:nvPr/>
          </p:nvSpPr>
          <p:spPr>
            <a:xfrm>
              <a:off x="1032807" y="2865037"/>
              <a:ext cx="391160" cy="391160"/>
            </a:xfrm>
            <a:custGeom>
              <a:avLst/>
              <a:gdLst/>
              <a:ahLst/>
              <a:cxnLst/>
              <a:rect l="l" t="t" r="r" b="b"/>
              <a:pathLst>
                <a:path w="391159" h="391160">
                  <a:moveTo>
                    <a:pt x="318486" y="0"/>
                  </a:moveTo>
                  <a:lnTo>
                    <a:pt x="35638" y="283280"/>
                  </a:lnTo>
                  <a:lnTo>
                    <a:pt x="0" y="390711"/>
                  </a:lnTo>
                  <a:lnTo>
                    <a:pt x="108047" y="355089"/>
                  </a:lnTo>
                  <a:lnTo>
                    <a:pt x="112007" y="351131"/>
                  </a:lnTo>
                  <a:lnTo>
                    <a:pt x="48084" y="351131"/>
                  </a:lnTo>
                  <a:lnTo>
                    <a:pt x="39598" y="342650"/>
                  </a:lnTo>
                  <a:lnTo>
                    <a:pt x="55438" y="294588"/>
                  </a:lnTo>
                  <a:lnTo>
                    <a:pt x="65222" y="288554"/>
                  </a:lnTo>
                  <a:lnTo>
                    <a:pt x="76015" y="286602"/>
                  </a:lnTo>
                  <a:lnTo>
                    <a:pt x="176567" y="286602"/>
                  </a:lnTo>
                  <a:lnTo>
                    <a:pt x="390896" y="72374"/>
                  </a:lnTo>
                  <a:lnTo>
                    <a:pt x="318486" y="0"/>
                  </a:lnTo>
                  <a:close/>
                </a:path>
                <a:path w="391159" h="391160">
                  <a:moveTo>
                    <a:pt x="176567" y="286602"/>
                  </a:moveTo>
                  <a:lnTo>
                    <a:pt x="76015" y="286602"/>
                  </a:lnTo>
                  <a:lnTo>
                    <a:pt x="86701" y="288784"/>
                  </a:lnTo>
                  <a:lnTo>
                    <a:pt x="96168" y="295154"/>
                  </a:lnTo>
                  <a:lnTo>
                    <a:pt x="102532" y="304607"/>
                  </a:lnTo>
                  <a:lnTo>
                    <a:pt x="104653" y="315226"/>
                  </a:lnTo>
                  <a:lnTo>
                    <a:pt x="102532" y="325846"/>
                  </a:lnTo>
                  <a:lnTo>
                    <a:pt x="96168" y="335299"/>
                  </a:lnTo>
                  <a:lnTo>
                    <a:pt x="48084" y="351131"/>
                  </a:lnTo>
                  <a:lnTo>
                    <a:pt x="112007" y="351131"/>
                  </a:lnTo>
                  <a:lnTo>
                    <a:pt x="176567" y="286602"/>
                  </a:lnTo>
                  <a:close/>
                </a:path>
              </a:pathLst>
            </a:custGeom>
            <a:solidFill>
              <a:srgbClr val="5CB47B"/>
            </a:solidFill>
          </p:spPr>
          <p:txBody>
            <a:bodyPr wrap="square" lIns="0" tIns="0" rIns="0" bIns="0" rtlCol="0"/>
            <a:lstStyle/>
            <a:p>
              <a:pPr defTabSz="686532"/>
              <a:endParaRPr sz="1351" kern="0">
                <a:solidFill>
                  <a:sysClr val="windowText" lastClr="000000"/>
                </a:solidFill>
              </a:endParaRPr>
            </a:p>
          </p:txBody>
        </p:sp>
        <p:pic>
          <p:nvPicPr>
            <p:cNvPr id="89" name="object 33" title="icon of pencil eraser"/>
            <p:cNvPicPr/>
            <p:nvPr/>
          </p:nvPicPr>
          <p:blipFill>
            <a:blip r:embed="rId3" cstate="print"/>
            <a:stretch>
              <a:fillRect/>
            </a:stretch>
          </p:blipFill>
          <p:spPr>
            <a:xfrm>
              <a:off x="1367134" y="2802840"/>
              <a:ext cx="118725" cy="118174"/>
            </a:xfrm>
            <a:prstGeom prst="rect">
              <a:avLst/>
            </a:prstGeom>
          </p:spPr>
        </p:pic>
        <p:sp>
          <p:nvSpPr>
            <p:cNvPr id="90" name="object 34"/>
            <p:cNvSpPr/>
            <p:nvPr/>
          </p:nvSpPr>
          <p:spPr>
            <a:xfrm>
              <a:off x="1116545" y="3588689"/>
              <a:ext cx="526415" cy="569595"/>
            </a:xfrm>
            <a:custGeom>
              <a:avLst/>
              <a:gdLst/>
              <a:ahLst/>
              <a:cxnLst/>
              <a:rect l="l" t="t" r="r" b="b"/>
              <a:pathLst>
                <a:path w="526414" h="569595">
                  <a:moveTo>
                    <a:pt x="72593" y="253314"/>
                  </a:moveTo>
                  <a:lnTo>
                    <a:pt x="66649" y="247370"/>
                  </a:lnTo>
                  <a:lnTo>
                    <a:pt x="59397" y="247370"/>
                  </a:lnTo>
                  <a:lnTo>
                    <a:pt x="5930" y="247370"/>
                  </a:lnTo>
                  <a:lnTo>
                    <a:pt x="0" y="253314"/>
                  </a:lnTo>
                  <a:lnTo>
                    <a:pt x="0" y="267817"/>
                  </a:lnTo>
                  <a:lnTo>
                    <a:pt x="5930" y="273761"/>
                  </a:lnTo>
                  <a:lnTo>
                    <a:pt x="66649" y="273761"/>
                  </a:lnTo>
                  <a:lnTo>
                    <a:pt x="72593" y="267817"/>
                  </a:lnTo>
                  <a:lnTo>
                    <a:pt x="72593" y="253314"/>
                  </a:lnTo>
                  <a:close/>
                </a:path>
                <a:path w="526414" h="569595">
                  <a:moveTo>
                    <a:pt x="131787" y="395338"/>
                  </a:moveTo>
                  <a:lnTo>
                    <a:pt x="121627" y="384848"/>
                  </a:lnTo>
                  <a:lnTo>
                    <a:pt x="113309" y="384708"/>
                  </a:lnTo>
                  <a:lnTo>
                    <a:pt x="107708" y="390118"/>
                  </a:lnTo>
                  <a:lnTo>
                    <a:pt x="75107" y="422770"/>
                  </a:lnTo>
                  <a:lnTo>
                    <a:pt x="69684" y="427659"/>
                  </a:lnTo>
                  <a:lnTo>
                    <a:pt x="69354" y="436041"/>
                  </a:lnTo>
                  <a:lnTo>
                    <a:pt x="79197" y="446786"/>
                  </a:lnTo>
                  <a:lnTo>
                    <a:pt x="87579" y="447116"/>
                  </a:lnTo>
                  <a:lnTo>
                    <a:pt x="93713" y="441375"/>
                  </a:lnTo>
                  <a:lnTo>
                    <a:pt x="126377" y="408724"/>
                  </a:lnTo>
                  <a:lnTo>
                    <a:pt x="131597" y="403707"/>
                  </a:lnTo>
                  <a:lnTo>
                    <a:pt x="131787" y="395338"/>
                  </a:lnTo>
                  <a:close/>
                </a:path>
                <a:path w="526414" h="569595">
                  <a:moveTo>
                    <a:pt x="131787" y="117551"/>
                  </a:moveTo>
                  <a:lnTo>
                    <a:pt x="126377" y="111937"/>
                  </a:lnTo>
                  <a:lnTo>
                    <a:pt x="93713" y="79286"/>
                  </a:lnTo>
                  <a:lnTo>
                    <a:pt x="88493" y="74206"/>
                  </a:lnTo>
                  <a:lnTo>
                    <a:pt x="80111" y="74345"/>
                  </a:lnTo>
                  <a:lnTo>
                    <a:pt x="70091" y="84696"/>
                  </a:lnTo>
                  <a:lnTo>
                    <a:pt x="70091" y="92811"/>
                  </a:lnTo>
                  <a:lnTo>
                    <a:pt x="75031" y="97955"/>
                  </a:lnTo>
                  <a:lnTo>
                    <a:pt x="107772" y="130606"/>
                  </a:lnTo>
                  <a:lnTo>
                    <a:pt x="112788" y="135826"/>
                  </a:lnTo>
                  <a:lnTo>
                    <a:pt x="121170" y="136017"/>
                  </a:lnTo>
                  <a:lnTo>
                    <a:pt x="131660" y="125857"/>
                  </a:lnTo>
                  <a:lnTo>
                    <a:pt x="131787" y="117551"/>
                  </a:lnTo>
                  <a:close/>
                </a:path>
                <a:path w="526414" h="569595">
                  <a:moveTo>
                    <a:pt x="277583" y="5930"/>
                  </a:moveTo>
                  <a:lnTo>
                    <a:pt x="271703" y="0"/>
                  </a:lnTo>
                  <a:lnTo>
                    <a:pt x="257124" y="0"/>
                  </a:lnTo>
                  <a:lnTo>
                    <a:pt x="251180" y="5930"/>
                  </a:lnTo>
                  <a:lnTo>
                    <a:pt x="251180" y="66624"/>
                  </a:lnTo>
                  <a:lnTo>
                    <a:pt x="257124" y="72555"/>
                  </a:lnTo>
                  <a:lnTo>
                    <a:pt x="264375" y="72555"/>
                  </a:lnTo>
                  <a:lnTo>
                    <a:pt x="271703" y="72555"/>
                  </a:lnTo>
                  <a:lnTo>
                    <a:pt x="277583" y="66624"/>
                  </a:lnTo>
                  <a:lnTo>
                    <a:pt x="277583" y="5930"/>
                  </a:lnTo>
                  <a:close/>
                </a:path>
                <a:path w="526414" h="569595">
                  <a:moveTo>
                    <a:pt x="304304" y="531418"/>
                  </a:moveTo>
                  <a:lnTo>
                    <a:pt x="221881" y="531418"/>
                  </a:lnTo>
                  <a:lnTo>
                    <a:pt x="226009" y="546417"/>
                  </a:lnTo>
                  <a:lnTo>
                    <a:pt x="235051" y="558495"/>
                  </a:lnTo>
                  <a:lnTo>
                    <a:pt x="247815" y="566547"/>
                  </a:lnTo>
                  <a:lnTo>
                    <a:pt x="263131" y="569480"/>
                  </a:lnTo>
                  <a:lnTo>
                    <a:pt x="278396" y="566547"/>
                  </a:lnTo>
                  <a:lnTo>
                    <a:pt x="291147" y="558495"/>
                  </a:lnTo>
                  <a:lnTo>
                    <a:pt x="300177" y="546417"/>
                  </a:lnTo>
                  <a:lnTo>
                    <a:pt x="304304" y="531418"/>
                  </a:lnTo>
                  <a:close/>
                </a:path>
                <a:path w="526414" h="569595">
                  <a:moveTo>
                    <a:pt x="338886" y="485978"/>
                  </a:moveTo>
                  <a:lnTo>
                    <a:pt x="337400" y="478574"/>
                  </a:lnTo>
                  <a:lnTo>
                    <a:pt x="333324" y="472541"/>
                  </a:lnTo>
                  <a:lnTo>
                    <a:pt x="327279" y="468464"/>
                  </a:lnTo>
                  <a:lnTo>
                    <a:pt x="319887" y="466979"/>
                  </a:lnTo>
                  <a:lnTo>
                    <a:pt x="206298" y="466979"/>
                  </a:lnTo>
                  <a:lnTo>
                    <a:pt x="198907" y="468464"/>
                  </a:lnTo>
                  <a:lnTo>
                    <a:pt x="192862" y="472541"/>
                  </a:lnTo>
                  <a:lnTo>
                    <a:pt x="188785" y="478574"/>
                  </a:lnTo>
                  <a:lnTo>
                    <a:pt x="187299" y="485978"/>
                  </a:lnTo>
                  <a:lnTo>
                    <a:pt x="188785" y="493407"/>
                  </a:lnTo>
                  <a:lnTo>
                    <a:pt x="192862" y="499465"/>
                  </a:lnTo>
                  <a:lnTo>
                    <a:pt x="198907" y="503542"/>
                  </a:lnTo>
                  <a:lnTo>
                    <a:pt x="206298" y="505040"/>
                  </a:lnTo>
                  <a:lnTo>
                    <a:pt x="319887" y="505040"/>
                  </a:lnTo>
                  <a:lnTo>
                    <a:pt x="327279" y="503542"/>
                  </a:lnTo>
                  <a:lnTo>
                    <a:pt x="333324" y="499465"/>
                  </a:lnTo>
                  <a:lnTo>
                    <a:pt x="337400" y="493407"/>
                  </a:lnTo>
                  <a:lnTo>
                    <a:pt x="338886" y="485978"/>
                  </a:lnTo>
                  <a:close/>
                </a:path>
                <a:path w="526414" h="569595">
                  <a:moveTo>
                    <a:pt x="427926" y="261289"/>
                  </a:moveTo>
                  <a:lnTo>
                    <a:pt x="421386" y="218020"/>
                  </a:lnTo>
                  <a:lnTo>
                    <a:pt x="404456" y="179209"/>
                  </a:lnTo>
                  <a:lnTo>
                    <a:pt x="389851" y="160629"/>
                  </a:lnTo>
                  <a:lnTo>
                    <a:pt x="389851" y="266966"/>
                  </a:lnTo>
                  <a:lnTo>
                    <a:pt x="388988" y="277698"/>
                  </a:lnTo>
                  <a:lnTo>
                    <a:pt x="376618" y="320103"/>
                  </a:lnTo>
                  <a:lnTo>
                    <a:pt x="359346" y="345528"/>
                  </a:lnTo>
                  <a:lnTo>
                    <a:pt x="348856" y="358978"/>
                  </a:lnTo>
                  <a:lnTo>
                    <a:pt x="339166" y="372999"/>
                  </a:lnTo>
                  <a:lnTo>
                    <a:pt x="330301" y="387540"/>
                  </a:lnTo>
                  <a:lnTo>
                    <a:pt x="322262" y="402590"/>
                  </a:lnTo>
                  <a:lnTo>
                    <a:pt x="203860" y="402590"/>
                  </a:lnTo>
                  <a:lnTo>
                    <a:pt x="177266" y="358978"/>
                  </a:lnTo>
                  <a:lnTo>
                    <a:pt x="160299" y="337578"/>
                  </a:lnTo>
                  <a:lnTo>
                    <a:pt x="154546" y="329082"/>
                  </a:lnTo>
                  <a:lnTo>
                    <a:pt x="139001" y="288899"/>
                  </a:lnTo>
                  <a:lnTo>
                    <a:pt x="136321" y="266966"/>
                  </a:lnTo>
                  <a:lnTo>
                    <a:pt x="136347" y="261289"/>
                  </a:lnTo>
                  <a:lnTo>
                    <a:pt x="146913" y="212928"/>
                  </a:lnTo>
                  <a:lnTo>
                    <a:pt x="174205" y="173253"/>
                  </a:lnTo>
                  <a:lnTo>
                    <a:pt x="214236" y="146469"/>
                  </a:lnTo>
                  <a:lnTo>
                    <a:pt x="263055" y="136486"/>
                  </a:lnTo>
                  <a:lnTo>
                    <a:pt x="311924" y="146469"/>
                  </a:lnTo>
                  <a:lnTo>
                    <a:pt x="351967" y="173253"/>
                  </a:lnTo>
                  <a:lnTo>
                    <a:pt x="379247" y="212928"/>
                  </a:lnTo>
                  <a:lnTo>
                    <a:pt x="389763" y="261289"/>
                  </a:lnTo>
                  <a:lnTo>
                    <a:pt x="389851" y="266966"/>
                  </a:lnTo>
                  <a:lnTo>
                    <a:pt x="389851" y="160629"/>
                  </a:lnTo>
                  <a:lnTo>
                    <a:pt x="345490" y="120942"/>
                  </a:lnTo>
                  <a:lnTo>
                    <a:pt x="306476" y="104470"/>
                  </a:lnTo>
                  <a:lnTo>
                    <a:pt x="263131" y="98425"/>
                  </a:lnTo>
                  <a:lnTo>
                    <a:pt x="219748" y="104444"/>
                  </a:lnTo>
                  <a:lnTo>
                    <a:pt x="180670" y="120942"/>
                  </a:lnTo>
                  <a:lnTo>
                    <a:pt x="147535" y="146342"/>
                  </a:lnTo>
                  <a:lnTo>
                    <a:pt x="121716" y="179222"/>
                  </a:lnTo>
                  <a:lnTo>
                    <a:pt x="104800" y="218033"/>
                  </a:lnTo>
                  <a:lnTo>
                    <a:pt x="98272" y="261289"/>
                  </a:lnTo>
                  <a:lnTo>
                    <a:pt x="98272" y="266966"/>
                  </a:lnTo>
                  <a:lnTo>
                    <a:pt x="105092" y="310146"/>
                  </a:lnTo>
                  <a:lnTo>
                    <a:pt x="121970" y="348742"/>
                  </a:lnTo>
                  <a:lnTo>
                    <a:pt x="138391" y="370928"/>
                  </a:lnTo>
                  <a:lnTo>
                    <a:pt x="149821" y="385686"/>
                  </a:lnTo>
                  <a:lnTo>
                    <a:pt x="160756" y="403123"/>
                  </a:lnTo>
                  <a:lnTo>
                    <a:pt x="170154" y="420141"/>
                  </a:lnTo>
                  <a:lnTo>
                    <a:pt x="176999" y="433590"/>
                  </a:lnTo>
                  <a:lnTo>
                    <a:pt x="179108" y="437883"/>
                  </a:lnTo>
                  <a:lnTo>
                    <a:pt x="183540" y="440588"/>
                  </a:lnTo>
                  <a:lnTo>
                    <a:pt x="342658" y="440588"/>
                  </a:lnTo>
                  <a:lnTo>
                    <a:pt x="347078" y="437883"/>
                  </a:lnTo>
                  <a:lnTo>
                    <a:pt x="349186" y="433590"/>
                  </a:lnTo>
                  <a:lnTo>
                    <a:pt x="356057" y="420116"/>
                  </a:lnTo>
                  <a:lnTo>
                    <a:pt x="376377" y="385673"/>
                  </a:lnTo>
                  <a:lnTo>
                    <a:pt x="396506" y="360172"/>
                  </a:lnTo>
                  <a:lnTo>
                    <a:pt x="404215" y="348742"/>
                  </a:lnTo>
                  <a:lnTo>
                    <a:pt x="421093" y="310146"/>
                  </a:lnTo>
                  <a:lnTo>
                    <a:pt x="427926" y="266966"/>
                  </a:lnTo>
                  <a:lnTo>
                    <a:pt x="427926" y="261289"/>
                  </a:lnTo>
                  <a:close/>
                </a:path>
                <a:path w="526414" h="569595">
                  <a:moveTo>
                    <a:pt x="458876" y="425348"/>
                  </a:moveTo>
                  <a:lnTo>
                    <a:pt x="453923" y="420268"/>
                  </a:lnTo>
                  <a:lnTo>
                    <a:pt x="421182" y="387616"/>
                  </a:lnTo>
                  <a:lnTo>
                    <a:pt x="416242" y="382270"/>
                  </a:lnTo>
                  <a:lnTo>
                    <a:pt x="407924" y="381939"/>
                  </a:lnTo>
                  <a:lnTo>
                    <a:pt x="397230" y="391909"/>
                  </a:lnTo>
                  <a:lnTo>
                    <a:pt x="396900" y="400215"/>
                  </a:lnTo>
                  <a:lnTo>
                    <a:pt x="402577" y="406222"/>
                  </a:lnTo>
                  <a:lnTo>
                    <a:pt x="435241" y="438873"/>
                  </a:lnTo>
                  <a:lnTo>
                    <a:pt x="440461" y="443953"/>
                  </a:lnTo>
                  <a:lnTo>
                    <a:pt x="448843" y="443814"/>
                  </a:lnTo>
                  <a:lnTo>
                    <a:pt x="458876" y="433463"/>
                  </a:lnTo>
                  <a:lnTo>
                    <a:pt x="458876" y="425348"/>
                  </a:lnTo>
                  <a:close/>
                </a:path>
                <a:path w="526414" h="569595">
                  <a:moveTo>
                    <a:pt x="458876" y="95123"/>
                  </a:moveTo>
                  <a:lnTo>
                    <a:pt x="458546" y="86741"/>
                  </a:lnTo>
                  <a:lnTo>
                    <a:pt x="448119" y="77114"/>
                  </a:lnTo>
                  <a:lnTo>
                    <a:pt x="440258" y="77114"/>
                  </a:lnTo>
                  <a:lnTo>
                    <a:pt x="435241" y="81800"/>
                  </a:lnTo>
                  <a:lnTo>
                    <a:pt x="397433" y="119595"/>
                  </a:lnTo>
                  <a:lnTo>
                    <a:pt x="397433" y="127901"/>
                  </a:lnTo>
                  <a:lnTo>
                    <a:pt x="405091" y="135559"/>
                  </a:lnTo>
                  <a:lnTo>
                    <a:pt x="408381" y="136944"/>
                  </a:lnTo>
                  <a:lnTo>
                    <a:pt x="411886" y="136944"/>
                  </a:lnTo>
                  <a:lnTo>
                    <a:pt x="415378" y="136944"/>
                  </a:lnTo>
                  <a:lnTo>
                    <a:pt x="418744" y="135559"/>
                  </a:lnTo>
                  <a:lnTo>
                    <a:pt x="453859" y="100469"/>
                  </a:lnTo>
                  <a:lnTo>
                    <a:pt x="458876" y="95123"/>
                  </a:lnTo>
                  <a:close/>
                </a:path>
                <a:path w="526414" h="569595">
                  <a:moveTo>
                    <a:pt x="526326" y="252844"/>
                  </a:moveTo>
                  <a:lnTo>
                    <a:pt x="520382" y="246913"/>
                  </a:lnTo>
                  <a:lnTo>
                    <a:pt x="513118" y="246913"/>
                  </a:lnTo>
                  <a:lnTo>
                    <a:pt x="459663" y="246913"/>
                  </a:lnTo>
                  <a:lnTo>
                    <a:pt x="453720" y="252844"/>
                  </a:lnTo>
                  <a:lnTo>
                    <a:pt x="453720" y="267423"/>
                  </a:lnTo>
                  <a:lnTo>
                    <a:pt x="459663" y="273291"/>
                  </a:lnTo>
                  <a:lnTo>
                    <a:pt x="520382" y="273291"/>
                  </a:lnTo>
                  <a:lnTo>
                    <a:pt x="526326" y="267423"/>
                  </a:lnTo>
                  <a:lnTo>
                    <a:pt x="526326" y="252844"/>
                  </a:lnTo>
                  <a:close/>
                </a:path>
              </a:pathLst>
            </a:custGeom>
            <a:solidFill>
              <a:srgbClr val="5CAEA6"/>
            </a:solidFill>
          </p:spPr>
          <p:txBody>
            <a:bodyPr wrap="square" lIns="0" tIns="0" rIns="0" bIns="0" rtlCol="0"/>
            <a:lstStyle/>
            <a:p>
              <a:pPr defTabSz="686532"/>
              <a:endParaRPr sz="1351" kern="0">
                <a:solidFill>
                  <a:sysClr val="windowText" lastClr="000000"/>
                </a:solidFill>
              </a:endParaRPr>
            </a:p>
          </p:txBody>
        </p:sp>
        <p:sp>
          <p:nvSpPr>
            <p:cNvPr id="91" name="object 35"/>
            <p:cNvSpPr/>
            <p:nvPr/>
          </p:nvSpPr>
          <p:spPr>
            <a:xfrm>
              <a:off x="998855" y="4559858"/>
              <a:ext cx="520700" cy="316865"/>
            </a:xfrm>
            <a:custGeom>
              <a:avLst/>
              <a:gdLst/>
              <a:ahLst/>
              <a:cxnLst/>
              <a:rect l="l" t="t" r="r" b="b"/>
              <a:pathLst>
                <a:path w="520700" h="316864">
                  <a:moveTo>
                    <a:pt x="452564" y="22618"/>
                  </a:moveTo>
                  <a:lnTo>
                    <a:pt x="450773" y="13830"/>
                  </a:lnTo>
                  <a:lnTo>
                    <a:pt x="445909" y="6642"/>
                  </a:lnTo>
                  <a:lnTo>
                    <a:pt x="438721" y="1778"/>
                  </a:lnTo>
                  <a:lnTo>
                    <a:pt x="429933" y="0"/>
                  </a:lnTo>
                  <a:lnTo>
                    <a:pt x="418617" y="0"/>
                  </a:lnTo>
                  <a:lnTo>
                    <a:pt x="418617" y="33921"/>
                  </a:lnTo>
                  <a:lnTo>
                    <a:pt x="418617" y="226174"/>
                  </a:lnTo>
                  <a:lnTo>
                    <a:pt x="101828" y="226174"/>
                  </a:lnTo>
                  <a:lnTo>
                    <a:pt x="101828" y="33921"/>
                  </a:lnTo>
                  <a:lnTo>
                    <a:pt x="418617" y="33921"/>
                  </a:lnTo>
                  <a:lnTo>
                    <a:pt x="418617" y="0"/>
                  </a:lnTo>
                  <a:lnTo>
                    <a:pt x="90512" y="0"/>
                  </a:lnTo>
                  <a:lnTo>
                    <a:pt x="81724" y="1778"/>
                  </a:lnTo>
                  <a:lnTo>
                    <a:pt x="74536" y="6642"/>
                  </a:lnTo>
                  <a:lnTo>
                    <a:pt x="69672" y="13830"/>
                  </a:lnTo>
                  <a:lnTo>
                    <a:pt x="67894" y="22618"/>
                  </a:lnTo>
                  <a:lnTo>
                    <a:pt x="67894" y="260096"/>
                  </a:lnTo>
                  <a:lnTo>
                    <a:pt x="452564" y="260096"/>
                  </a:lnTo>
                  <a:lnTo>
                    <a:pt x="452564" y="226174"/>
                  </a:lnTo>
                  <a:lnTo>
                    <a:pt x="452564" y="33921"/>
                  </a:lnTo>
                  <a:lnTo>
                    <a:pt x="452564" y="22618"/>
                  </a:lnTo>
                  <a:close/>
                </a:path>
                <a:path w="520700" h="316864">
                  <a:moveTo>
                    <a:pt x="520446" y="282714"/>
                  </a:moveTo>
                  <a:lnTo>
                    <a:pt x="294170" y="282714"/>
                  </a:lnTo>
                  <a:lnTo>
                    <a:pt x="294170" y="291757"/>
                  </a:lnTo>
                  <a:lnTo>
                    <a:pt x="291909" y="294017"/>
                  </a:lnTo>
                  <a:lnTo>
                    <a:pt x="228549" y="294017"/>
                  </a:lnTo>
                  <a:lnTo>
                    <a:pt x="226288" y="291757"/>
                  </a:lnTo>
                  <a:lnTo>
                    <a:pt x="226288" y="282714"/>
                  </a:lnTo>
                  <a:lnTo>
                    <a:pt x="0" y="282714"/>
                  </a:lnTo>
                  <a:lnTo>
                    <a:pt x="0" y="294017"/>
                  </a:lnTo>
                  <a:lnTo>
                    <a:pt x="1790" y="302806"/>
                  </a:lnTo>
                  <a:lnTo>
                    <a:pt x="6654" y="309994"/>
                  </a:lnTo>
                  <a:lnTo>
                    <a:pt x="13843" y="314858"/>
                  </a:lnTo>
                  <a:lnTo>
                    <a:pt x="22631" y="316636"/>
                  </a:lnTo>
                  <a:lnTo>
                    <a:pt x="497814" y="316636"/>
                  </a:lnTo>
                  <a:lnTo>
                    <a:pt x="506603" y="314858"/>
                  </a:lnTo>
                  <a:lnTo>
                    <a:pt x="513803" y="309994"/>
                  </a:lnTo>
                  <a:lnTo>
                    <a:pt x="518655" y="302806"/>
                  </a:lnTo>
                  <a:lnTo>
                    <a:pt x="520446" y="294017"/>
                  </a:lnTo>
                  <a:lnTo>
                    <a:pt x="520446" y="282714"/>
                  </a:lnTo>
                  <a:close/>
                </a:path>
              </a:pathLst>
            </a:custGeom>
            <a:solidFill>
              <a:srgbClr val="6079A8"/>
            </a:solidFill>
          </p:spPr>
          <p:txBody>
            <a:bodyPr wrap="square" lIns="0" tIns="0" rIns="0" bIns="0" rtlCol="0"/>
            <a:lstStyle/>
            <a:p>
              <a:pPr defTabSz="686532"/>
              <a:endParaRPr sz="1351" kern="0">
                <a:solidFill>
                  <a:sysClr val="windowText" lastClr="000000"/>
                </a:solidFill>
              </a:endParaRPr>
            </a:p>
          </p:txBody>
        </p:sp>
        <p:sp>
          <p:nvSpPr>
            <p:cNvPr id="92" name="object 36"/>
            <p:cNvSpPr/>
            <p:nvPr/>
          </p:nvSpPr>
          <p:spPr>
            <a:xfrm>
              <a:off x="646357" y="5345195"/>
              <a:ext cx="430530" cy="407670"/>
            </a:xfrm>
            <a:custGeom>
              <a:avLst/>
              <a:gdLst/>
              <a:ahLst/>
              <a:cxnLst/>
              <a:rect l="l" t="t" r="r" b="b"/>
              <a:pathLst>
                <a:path w="430530" h="407670">
                  <a:moveTo>
                    <a:pt x="390330" y="339257"/>
                  </a:moveTo>
                  <a:lnTo>
                    <a:pt x="39598" y="339257"/>
                  </a:lnTo>
                  <a:lnTo>
                    <a:pt x="39598" y="356333"/>
                  </a:lnTo>
                  <a:lnTo>
                    <a:pt x="0" y="384605"/>
                  </a:lnTo>
                  <a:lnTo>
                    <a:pt x="0" y="407109"/>
                  </a:lnTo>
                  <a:lnTo>
                    <a:pt x="429929" y="407109"/>
                  </a:lnTo>
                  <a:lnTo>
                    <a:pt x="429929" y="395800"/>
                  </a:lnTo>
                  <a:lnTo>
                    <a:pt x="11313" y="395800"/>
                  </a:lnTo>
                  <a:lnTo>
                    <a:pt x="11313" y="390428"/>
                  </a:lnTo>
                  <a:lnTo>
                    <a:pt x="27549" y="378837"/>
                  </a:lnTo>
                  <a:lnTo>
                    <a:pt x="421850" y="378837"/>
                  </a:lnTo>
                  <a:lnTo>
                    <a:pt x="406011" y="367529"/>
                  </a:lnTo>
                  <a:lnTo>
                    <a:pt x="43388" y="367529"/>
                  </a:lnTo>
                  <a:lnTo>
                    <a:pt x="50912" y="362157"/>
                  </a:lnTo>
                  <a:lnTo>
                    <a:pt x="50912" y="350566"/>
                  </a:lnTo>
                  <a:lnTo>
                    <a:pt x="390330" y="350566"/>
                  </a:lnTo>
                  <a:lnTo>
                    <a:pt x="390330" y="339257"/>
                  </a:lnTo>
                  <a:close/>
                </a:path>
                <a:path w="430530" h="407670">
                  <a:moveTo>
                    <a:pt x="421850" y="378837"/>
                  </a:moveTo>
                  <a:lnTo>
                    <a:pt x="402379" y="378837"/>
                  </a:lnTo>
                  <a:lnTo>
                    <a:pt x="418615" y="390428"/>
                  </a:lnTo>
                  <a:lnTo>
                    <a:pt x="418615" y="395800"/>
                  </a:lnTo>
                  <a:lnTo>
                    <a:pt x="429929" y="395800"/>
                  </a:lnTo>
                  <a:lnTo>
                    <a:pt x="429929" y="384605"/>
                  </a:lnTo>
                  <a:lnTo>
                    <a:pt x="421850" y="378837"/>
                  </a:lnTo>
                  <a:close/>
                </a:path>
                <a:path w="430530" h="407670">
                  <a:moveTo>
                    <a:pt x="390330" y="350566"/>
                  </a:moveTo>
                  <a:lnTo>
                    <a:pt x="379016" y="350566"/>
                  </a:lnTo>
                  <a:lnTo>
                    <a:pt x="379016" y="362157"/>
                  </a:lnTo>
                  <a:lnTo>
                    <a:pt x="386540" y="367529"/>
                  </a:lnTo>
                  <a:lnTo>
                    <a:pt x="406011" y="367529"/>
                  </a:lnTo>
                  <a:lnTo>
                    <a:pt x="390330" y="356333"/>
                  </a:lnTo>
                  <a:lnTo>
                    <a:pt x="390330" y="350566"/>
                  </a:lnTo>
                  <a:close/>
                </a:path>
                <a:path w="430530" h="407670">
                  <a:moveTo>
                    <a:pt x="67883" y="163974"/>
                  </a:moveTo>
                  <a:lnTo>
                    <a:pt x="56569" y="163974"/>
                  </a:lnTo>
                  <a:lnTo>
                    <a:pt x="56569" y="339257"/>
                  </a:lnTo>
                  <a:lnTo>
                    <a:pt x="67883" y="339257"/>
                  </a:lnTo>
                  <a:lnTo>
                    <a:pt x="67883" y="163974"/>
                  </a:lnTo>
                  <a:close/>
                </a:path>
                <a:path w="430530" h="407670">
                  <a:moveTo>
                    <a:pt x="101825" y="163974"/>
                  </a:moveTo>
                  <a:lnTo>
                    <a:pt x="90511" y="163974"/>
                  </a:lnTo>
                  <a:lnTo>
                    <a:pt x="90511" y="339257"/>
                  </a:lnTo>
                  <a:lnTo>
                    <a:pt x="101825" y="339257"/>
                  </a:lnTo>
                  <a:lnTo>
                    <a:pt x="101825" y="163974"/>
                  </a:lnTo>
                  <a:close/>
                </a:path>
                <a:path w="430530" h="407670">
                  <a:moveTo>
                    <a:pt x="158394" y="163974"/>
                  </a:moveTo>
                  <a:lnTo>
                    <a:pt x="147080" y="163974"/>
                  </a:lnTo>
                  <a:lnTo>
                    <a:pt x="147080" y="339257"/>
                  </a:lnTo>
                  <a:lnTo>
                    <a:pt x="158394" y="339257"/>
                  </a:lnTo>
                  <a:lnTo>
                    <a:pt x="158394" y="163974"/>
                  </a:lnTo>
                  <a:close/>
                </a:path>
                <a:path w="430530" h="407670">
                  <a:moveTo>
                    <a:pt x="192336" y="163974"/>
                  </a:moveTo>
                  <a:lnTo>
                    <a:pt x="181022" y="163974"/>
                  </a:lnTo>
                  <a:lnTo>
                    <a:pt x="181022" y="339257"/>
                  </a:lnTo>
                  <a:lnTo>
                    <a:pt x="192336" y="339257"/>
                  </a:lnTo>
                  <a:lnTo>
                    <a:pt x="192336" y="163974"/>
                  </a:lnTo>
                  <a:close/>
                </a:path>
                <a:path w="430530" h="407670">
                  <a:moveTo>
                    <a:pt x="248906" y="163974"/>
                  </a:moveTo>
                  <a:lnTo>
                    <a:pt x="237592" y="163974"/>
                  </a:lnTo>
                  <a:lnTo>
                    <a:pt x="237592" y="339257"/>
                  </a:lnTo>
                  <a:lnTo>
                    <a:pt x="248906" y="339257"/>
                  </a:lnTo>
                  <a:lnTo>
                    <a:pt x="248906" y="163974"/>
                  </a:lnTo>
                  <a:close/>
                </a:path>
                <a:path w="430530" h="407670">
                  <a:moveTo>
                    <a:pt x="282848" y="163974"/>
                  </a:moveTo>
                  <a:lnTo>
                    <a:pt x="271534" y="163974"/>
                  </a:lnTo>
                  <a:lnTo>
                    <a:pt x="271534" y="339257"/>
                  </a:lnTo>
                  <a:lnTo>
                    <a:pt x="282848" y="339257"/>
                  </a:lnTo>
                  <a:lnTo>
                    <a:pt x="282848" y="163974"/>
                  </a:lnTo>
                  <a:close/>
                </a:path>
                <a:path w="430530" h="407670">
                  <a:moveTo>
                    <a:pt x="339417" y="163974"/>
                  </a:moveTo>
                  <a:lnTo>
                    <a:pt x="328103" y="163974"/>
                  </a:lnTo>
                  <a:lnTo>
                    <a:pt x="328103" y="339257"/>
                  </a:lnTo>
                  <a:lnTo>
                    <a:pt x="339417" y="339257"/>
                  </a:lnTo>
                  <a:lnTo>
                    <a:pt x="339417" y="163974"/>
                  </a:lnTo>
                  <a:close/>
                </a:path>
                <a:path w="430530" h="407670">
                  <a:moveTo>
                    <a:pt x="373359" y="163974"/>
                  </a:moveTo>
                  <a:lnTo>
                    <a:pt x="362045" y="163974"/>
                  </a:lnTo>
                  <a:lnTo>
                    <a:pt x="362045" y="339257"/>
                  </a:lnTo>
                  <a:lnTo>
                    <a:pt x="373359" y="339257"/>
                  </a:lnTo>
                  <a:lnTo>
                    <a:pt x="373359" y="163974"/>
                  </a:lnTo>
                  <a:close/>
                </a:path>
                <a:path w="430530" h="407670">
                  <a:moveTo>
                    <a:pt x="50912" y="135703"/>
                  </a:moveTo>
                  <a:lnTo>
                    <a:pt x="39598" y="135703"/>
                  </a:lnTo>
                  <a:lnTo>
                    <a:pt x="39598" y="163974"/>
                  </a:lnTo>
                  <a:lnTo>
                    <a:pt x="390330" y="163974"/>
                  </a:lnTo>
                  <a:lnTo>
                    <a:pt x="390330" y="152665"/>
                  </a:lnTo>
                  <a:lnTo>
                    <a:pt x="50912" y="152665"/>
                  </a:lnTo>
                  <a:lnTo>
                    <a:pt x="50912" y="135703"/>
                  </a:lnTo>
                  <a:close/>
                </a:path>
                <a:path w="430530" h="407670">
                  <a:moveTo>
                    <a:pt x="390330" y="135703"/>
                  </a:moveTo>
                  <a:lnTo>
                    <a:pt x="379016" y="135703"/>
                  </a:lnTo>
                  <a:lnTo>
                    <a:pt x="379016" y="152665"/>
                  </a:lnTo>
                  <a:lnTo>
                    <a:pt x="390330" y="152665"/>
                  </a:lnTo>
                  <a:lnTo>
                    <a:pt x="390330" y="135703"/>
                  </a:lnTo>
                  <a:close/>
                </a:path>
                <a:path w="430530" h="407670">
                  <a:moveTo>
                    <a:pt x="214964" y="0"/>
                  </a:moveTo>
                  <a:lnTo>
                    <a:pt x="11406" y="124337"/>
                  </a:lnTo>
                  <a:lnTo>
                    <a:pt x="11313" y="135703"/>
                  </a:lnTo>
                  <a:lnTo>
                    <a:pt x="418615" y="135703"/>
                  </a:lnTo>
                  <a:lnTo>
                    <a:pt x="418615" y="124394"/>
                  </a:lnTo>
                  <a:lnTo>
                    <a:pt x="33206" y="124394"/>
                  </a:lnTo>
                  <a:lnTo>
                    <a:pt x="214964" y="13287"/>
                  </a:lnTo>
                  <a:lnTo>
                    <a:pt x="236718" y="13287"/>
                  </a:lnTo>
                  <a:lnTo>
                    <a:pt x="214964" y="0"/>
                  </a:lnTo>
                  <a:close/>
                </a:path>
                <a:path w="430530" h="407670">
                  <a:moveTo>
                    <a:pt x="236718" y="13287"/>
                  </a:moveTo>
                  <a:lnTo>
                    <a:pt x="214964" y="13287"/>
                  </a:lnTo>
                  <a:lnTo>
                    <a:pt x="396722" y="124281"/>
                  </a:lnTo>
                  <a:lnTo>
                    <a:pt x="418615" y="124394"/>
                  </a:lnTo>
                  <a:lnTo>
                    <a:pt x="236718" y="13287"/>
                  </a:lnTo>
                  <a:close/>
                </a:path>
              </a:pathLst>
            </a:custGeom>
            <a:solidFill>
              <a:srgbClr val="8061A1"/>
            </a:solidFill>
          </p:spPr>
          <p:txBody>
            <a:bodyPr wrap="square" lIns="0" tIns="0" rIns="0" bIns="0" rtlCol="0"/>
            <a:lstStyle/>
            <a:p>
              <a:pPr defTabSz="686532"/>
              <a:endParaRPr sz="1351" kern="0">
                <a:solidFill>
                  <a:sysClr val="windowText" lastClr="000000"/>
                </a:solidFill>
              </a:endParaRPr>
            </a:p>
          </p:txBody>
        </p:sp>
      </p:grpSp>
      <p:sp>
        <p:nvSpPr>
          <p:cNvPr id="93" name="TextBox 92"/>
          <p:cNvSpPr txBox="1"/>
          <p:nvPr/>
        </p:nvSpPr>
        <p:spPr>
          <a:xfrm>
            <a:off x="777942" y="1222046"/>
            <a:ext cx="6763214" cy="369332"/>
          </a:xfrm>
          <a:prstGeom prst="rect">
            <a:avLst/>
          </a:prstGeom>
          <a:noFill/>
        </p:spPr>
        <p:txBody>
          <a:bodyPr wrap="square" rtlCol="0">
            <a:spAutoFit/>
          </a:bodyPr>
          <a:lstStyle/>
          <a:p>
            <a:r>
              <a:rPr lang="en-US" dirty="0" smtClean="0">
                <a:solidFill>
                  <a:schemeClr val="bg1"/>
                </a:solidFill>
              </a:rPr>
              <a:t>Content updated with gender-neutral language.</a:t>
            </a:r>
            <a:endParaRPr lang="en-US" dirty="0">
              <a:solidFill>
                <a:schemeClr val="bg1"/>
              </a:solidFill>
            </a:endParaRPr>
          </a:p>
        </p:txBody>
      </p:sp>
      <p:sp>
        <p:nvSpPr>
          <p:cNvPr id="104" name="TextBox 103"/>
          <p:cNvSpPr txBox="1"/>
          <p:nvPr/>
        </p:nvSpPr>
        <p:spPr>
          <a:xfrm>
            <a:off x="1123830" y="1858229"/>
            <a:ext cx="5488355" cy="369332"/>
          </a:xfrm>
          <a:prstGeom prst="rect">
            <a:avLst/>
          </a:prstGeom>
          <a:noFill/>
        </p:spPr>
        <p:txBody>
          <a:bodyPr wrap="square" rtlCol="0">
            <a:spAutoFit/>
          </a:bodyPr>
          <a:lstStyle/>
          <a:p>
            <a:r>
              <a:rPr lang="en-US" dirty="0" smtClean="0">
                <a:solidFill>
                  <a:schemeClr val="bg1"/>
                </a:solidFill>
              </a:rPr>
              <a:t>Minor updates to wording to enhance understanding.</a:t>
            </a:r>
            <a:endParaRPr lang="en-US" dirty="0">
              <a:solidFill>
                <a:schemeClr val="bg1"/>
              </a:solidFill>
            </a:endParaRPr>
          </a:p>
        </p:txBody>
      </p:sp>
      <p:sp>
        <p:nvSpPr>
          <p:cNvPr id="105" name="TextBox 104"/>
          <p:cNvSpPr txBox="1"/>
          <p:nvPr/>
        </p:nvSpPr>
        <p:spPr>
          <a:xfrm>
            <a:off x="1198855" y="2473804"/>
            <a:ext cx="5488355" cy="369332"/>
          </a:xfrm>
          <a:prstGeom prst="rect">
            <a:avLst/>
          </a:prstGeom>
          <a:noFill/>
        </p:spPr>
        <p:txBody>
          <a:bodyPr wrap="square" rtlCol="0">
            <a:spAutoFit/>
          </a:bodyPr>
          <a:lstStyle/>
          <a:p>
            <a:r>
              <a:rPr lang="en-US" dirty="0" smtClean="0">
                <a:solidFill>
                  <a:schemeClr val="bg1"/>
                </a:solidFill>
              </a:rPr>
              <a:t>Coding examples modified to improve clarity.</a:t>
            </a:r>
            <a:endParaRPr lang="en-US" dirty="0">
              <a:solidFill>
                <a:schemeClr val="bg1"/>
              </a:solidFill>
            </a:endParaRPr>
          </a:p>
        </p:txBody>
      </p:sp>
      <p:sp>
        <p:nvSpPr>
          <p:cNvPr id="106" name="TextBox 105"/>
          <p:cNvSpPr txBox="1"/>
          <p:nvPr/>
        </p:nvSpPr>
        <p:spPr>
          <a:xfrm>
            <a:off x="1077674" y="3121175"/>
            <a:ext cx="7456726" cy="369332"/>
          </a:xfrm>
          <a:prstGeom prst="rect">
            <a:avLst/>
          </a:prstGeom>
          <a:noFill/>
        </p:spPr>
        <p:txBody>
          <a:bodyPr wrap="square" rtlCol="0">
            <a:spAutoFit/>
          </a:bodyPr>
          <a:lstStyle/>
          <a:p>
            <a:r>
              <a:rPr lang="en-US" dirty="0" smtClean="0">
                <a:solidFill>
                  <a:schemeClr val="bg1"/>
                </a:solidFill>
              </a:rPr>
              <a:t>Quality Improvement and Evaluation System (QIES) was changed to </a:t>
            </a:r>
            <a:r>
              <a:rPr lang="en-US" dirty="0" err="1" smtClean="0">
                <a:solidFill>
                  <a:schemeClr val="bg1"/>
                </a:solidFill>
              </a:rPr>
              <a:t>iQIES</a:t>
            </a:r>
            <a:r>
              <a:rPr lang="en-US" dirty="0" smtClean="0">
                <a:solidFill>
                  <a:schemeClr val="bg1"/>
                </a:solidFill>
              </a:rPr>
              <a:t>.</a:t>
            </a:r>
            <a:endParaRPr lang="en-US" dirty="0">
              <a:solidFill>
                <a:schemeClr val="bg1"/>
              </a:solidFill>
            </a:endParaRPr>
          </a:p>
        </p:txBody>
      </p:sp>
      <p:sp>
        <p:nvSpPr>
          <p:cNvPr id="107" name="TextBox 106"/>
          <p:cNvSpPr txBox="1"/>
          <p:nvPr/>
        </p:nvSpPr>
        <p:spPr>
          <a:xfrm>
            <a:off x="734003" y="3734494"/>
            <a:ext cx="7952797" cy="483081"/>
          </a:xfrm>
          <a:prstGeom prst="rect">
            <a:avLst/>
          </a:prstGeom>
          <a:noFill/>
        </p:spPr>
        <p:txBody>
          <a:bodyPr wrap="square" rtlCol="0">
            <a:spAutoFit/>
          </a:bodyPr>
          <a:lstStyle/>
          <a:p>
            <a:pPr marL="9535" marR="357569" defTabSz="686532">
              <a:lnSpc>
                <a:spcPts val="1517"/>
              </a:lnSpc>
            </a:pPr>
            <a:r>
              <a:rPr lang="en-US" sz="1600" kern="0" dirty="0">
                <a:solidFill>
                  <a:srgbClr val="FFFFFF"/>
                </a:solidFill>
                <a:cs typeface="Arial"/>
              </a:rPr>
              <a:t>Revisions</a:t>
            </a:r>
            <a:r>
              <a:rPr lang="en-US" sz="1600" kern="0" spc="-34" dirty="0">
                <a:solidFill>
                  <a:srgbClr val="FFFFFF"/>
                </a:solidFill>
                <a:cs typeface="Arial"/>
              </a:rPr>
              <a:t> </a:t>
            </a:r>
            <a:r>
              <a:rPr lang="en-US" sz="1600" kern="0" dirty="0">
                <a:solidFill>
                  <a:srgbClr val="FFFFFF"/>
                </a:solidFill>
                <a:cs typeface="Arial"/>
              </a:rPr>
              <a:t>made</a:t>
            </a:r>
            <a:r>
              <a:rPr lang="en-US" sz="1600" kern="0" spc="-45" dirty="0">
                <a:solidFill>
                  <a:srgbClr val="FFFFFF"/>
                </a:solidFill>
                <a:cs typeface="Arial"/>
              </a:rPr>
              <a:t> </a:t>
            </a:r>
            <a:r>
              <a:rPr lang="en-US" sz="1600" kern="0" dirty="0">
                <a:solidFill>
                  <a:srgbClr val="FFFFFF"/>
                </a:solidFill>
                <a:cs typeface="Arial"/>
              </a:rPr>
              <a:t>pertaining</a:t>
            </a:r>
            <a:r>
              <a:rPr lang="en-US" sz="1600" kern="0" spc="-41" dirty="0">
                <a:solidFill>
                  <a:srgbClr val="FFFFFF"/>
                </a:solidFill>
                <a:cs typeface="Arial"/>
              </a:rPr>
              <a:t> </a:t>
            </a:r>
            <a:r>
              <a:rPr lang="en-US" sz="1600" kern="0" dirty="0">
                <a:solidFill>
                  <a:srgbClr val="FFFFFF"/>
                </a:solidFill>
                <a:cs typeface="Arial"/>
              </a:rPr>
              <a:t>to</a:t>
            </a:r>
            <a:r>
              <a:rPr lang="en-US" sz="1600" kern="0" spc="-15" dirty="0">
                <a:solidFill>
                  <a:srgbClr val="FFFFFF"/>
                </a:solidFill>
                <a:cs typeface="Arial"/>
              </a:rPr>
              <a:t> </a:t>
            </a:r>
            <a:r>
              <a:rPr lang="en-US" sz="1600" kern="0" dirty="0">
                <a:solidFill>
                  <a:srgbClr val="FFFFFF"/>
                </a:solidFill>
                <a:cs typeface="Arial"/>
              </a:rPr>
              <a:t>legal/proxy</a:t>
            </a:r>
            <a:r>
              <a:rPr lang="en-US" sz="1600" kern="0" spc="-41" dirty="0">
                <a:solidFill>
                  <a:srgbClr val="FFFFFF"/>
                </a:solidFill>
                <a:cs typeface="Arial"/>
              </a:rPr>
              <a:t> </a:t>
            </a:r>
            <a:r>
              <a:rPr lang="en-US" sz="1600" kern="0" dirty="0">
                <a:solidFill>
                  <a:srgbClr val="FFFFFF"/>
                </a:solidFill>
                <a:cs typeface="Arial"/>
              </a:rPr>
              <a:t>information</a:t>
            </a:r>
            <a:r>
              <a:rPr lang="en-US" sz="1600" kern="0" spc="-41" dirty="0">
                <a:solidFill>
                  <a:srgbClr val="FFFFFF"/>
                </a:solidFill>
                <a:cs typeface="Arial"/>
              </a:rPr>
              <a:t> </a:t>
            </a:r>
            <a:r>
              <a:rPr lang="en-US" sz="1600" kern="0" dirty="0">
                <a:solidFill>
                  <a:srgbClr val="FFFFFF"/>
                </a:solidFill>
                <a:cs typeface="Arial"/>
              </a:rPr>
              <a:t>for</a:t>
            </a:r>
            <a:r>
              <a:rPr lang="en-US" sz="1600" kern="0" spc="-23" dirty="0">
                <a:solidFill>
                  <a:srgbClr val="FFFFFF"/>
                </a:solidFill>
                <a:cs typeface="Arial"/>
              </a:rPr>
              <a:t> </a:t>
            </a:r>
            <a:r>
              <a:rPr lang="en-US" sz="1600" kern="0" dirty="0">
                <a:solidFill>
                  <a:srgbClr val="FFFFFF"/>
                </a:solidFill>
                <a:cs typeface="Arial"/>
              </a:rPr>
              <a:t>family</a:t>
            </a:r>
            <a:r>
              <a:rPr lang="en-US" sz="1600" kern="0" spc="-34" dirty="0">
                <a:solidFill>
                  <a:srgbClr val="FFFFFF"/>
                </a:solidFill>
                <a:cs typeface="Arial"/>
              </a:rPr>
              <a:t> </a:t>
            </a:r>
            <a:r>
              <a:rPr lang="en-US" sz="1600" kern="0" spc="-8" dirty="0">
                <a:solidFill>
                  <a:srgbClr val="FFFFFF"/>
                </a:solidFill>
                <a:cs typeface="Arial"/>
              </a:rPr>
              <a:t>member,</a:t>
            </a:r>
            <a:r>
              <a:rPr lang="en-US" sz="1600" kern="0" spc="-41" dirty="0">
                <a:solidFill>
                  <a:srgbClr val="FFFFFF"/>
                </a:solidFill>
                <a:cs typeface="Arial"/>
              </a:rPr>
              <a:t> </a:t>
            </a:r>
            <a:r>
              <a:rPr lang="en-US" sz="1600" kern="0" dirty="0">
                <a:solidFill>
                  <a:srgbClr val="FFFFFF"/>
                </a:solidFill>
                <a:cs typeface="Arial"/>
              </a:rPr>
              <a:t>significant</a:t>
            </a:r>
            <a:r>
              <a:rPr lang="en-US" sz="1600" kern="0" spc="-45" dirty="0">
                <a:solidFill>
                  <a:srgbClr val="FFFFFF"/>
                </a:solidFill>
                <a:cs typeface="Arial"/>
              </a:rPr>
              <a:t> </a:t>
            </a:r>
            <a:r>
              <a:rPr lang="en-US" sz="1600" kern="0" spc="-8" dirty="0">
                <a:solidFill>
                  <a:srgbClr val="FFFFFF"/>
                </a:solidFill>
                <a:cs typeface="Arial"/>
              </a:rPr>
              <a:t>other, </a:t>
            </a:r>
            <a:r>
              <a:rPr lang="en-US" sz="1600" kern="0" dirty="0">
                <a:solidFill>
                  <a:srgbClr val="FFFFFF"/>
                </a:solidFill>
                <a:cs typeface="Arial"/>
              </a:rPr>
              <a:t>and/or</a:t>
            </a:r>
            <a:r>
              <a:rPr lang="en-US" sz="1600" kern="0" spc="-49" dirty="0">
                <a:solidFill>
                  <a:srgbClr val="FFFFFF"/>
                </a:solidFill>
                <a:cs typeface="Arial"/>
              </a:rPr>
              <a:t> </a:t>
            </a:r>
            <a:r>
              <a:rPr lang="en-US" sz="1600" kern="0" dirty="0">
                <a:solidFill>
                  <a:srgbClr val="FFFFFF"/>
                </a:solidFill>
                <a:cs typeface="Arial"/>
              </a:rPr>
              <a:t>guardian/legally</a:t>
            </a:r>
            <a:r>
              <a:rPr lang="en-US" sz="1600" kern="0" spc="-53" dirty="0">
                <a:solidFill>
                  <a:srgbClr val="FFFFFF"/>
                </a:solidFill>
                <a:cs typeface="Arial"/>
              </a:rPr>
              <a:t> </a:t>
            </a:r>
            <a:r>
              <a:rPr lang="en-US" sz="1600" kern="0" dirty="0">
                <a:solidFill>
                  <a:srgbClr val="FFFFFF"/>
                </a:solidFill>
                <a:cs typeface="Arial"/>
              </a:rPr>
              <a:t>authorized</a:t>
            </a:r>
            <a:r>
              <a:rPr lang="en-US" sz="1600" kern="0" spc="-49" dirty="0">
                <a:solidFill>
                  <a:srgbClr val="FFFFFF"/>
                </a:solidFill>
                <a:cs typeface="Arial"/>
              </a:rPr>
              <a:t> </a:t>
            </a:r>
            <a:r>
              <a:rPr lang="en-US" sz="1600" kern="0" dirty="0">
                <a:solidFill>
                  <a:srgbClr val="FFFFFF"/>
                </a:solidFill>
                <a:cs typeface="Arial"/>
              </a:rPr>
              <a:t>representative</a:t>
            </a:r>
            <a:r>
              <a:rPr lang="en-US" sz="1600" kern="0" spc="-45" dirty="0">
                <a:solidFill>
                  <a:srgbClr val="FFFFFF"/>
                </a:solidFill>
                <a:cs typeface="Arial"/>
              </a:rPr>
              <a:t> </a:t>
            </a:r>
            <a:r>
              <a:rPr lang="en-US" sz="1600" kern="0" dirty="0">
                <a:solidFill>
                  <a:srgbClr val="FFFFFF"/>
                </a:solidFill>
                <a:cs typeface="Arial"/>
              </a:rPr>
              <a:t>to</a:t>
            </a:r>
            <a:r>
              <a:rPr lang="en-US" sz="1600" kern="0" spc="-19" dirty="0">
                <a:solidFill>
                  <a:srgbClr val="FFFFFF"/>
                </a:solidFill>
                <a:cs typeface="Arial"/>
              </a:rPr>
              <a:t> </a:t>
            </a:r>
            <a:r>
              <a:rPr lang="en-US" sz="1600" kern="0" dirty="0">
                <a:solidFill>
                  <a:srgbClr val="FFFFFF"/>
                </a:solidFill>
                <a:cs typeface="Arial"/>
              </a:rPr>
              <a:t>provide</a:t>
            </a:r>
            <a:r>
              <a:rPr lang="en-US" sz="1600" kern="0" spc="-34" dirty="0">
                <a:solidFill>
                  <a:srgbClr val="FFFFFF"/>
                </a:solidFill>
                <a:cs typeface="Arial"/>
              </a:rPr>
              <a:t> </a:t>
            </a:r>
            <a:r>
              <a:rPr lang="en-US" sz="1600" kern="0" spc="-8" dirty="0">
                <a:solidFill>
                  <a:srgbClr val="FFFFFF"/>
                </a:solidFill>
                <a:cs typeface="Arial"/>
              </a:rPr>
              <a:t>consistency.</a:t>
            </a:r>
            <a:endParaRPr lang="en-US" sz="1600" kern="0" dirty="0">
              <a:solidFill>
                <a:sysClr val="windowText" lastClr="000000"/>
              </a:solidFill>
              <a:cs typeface="Arial"/>
            </a:endParaRPr>
          </a:p>
        </p:txBody>
      </p:sp>
      <p:sp>
        <p:nvSpPr>
          <p:cNvPr id="108" name="object 39"/>
          <p:cNvSpPr txBox="1">
            <a:spLocks/>
          </p:cNvSpPr>
          <p:nvPr/>
        </p:nvSpPr>
        <p:spPr>
          <a:xfrm>
            <a:off x="240232" y="4339235"/>
            <a:ext cx="5322368" cy="156068"/>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35" defTabSz="686532">
              <a:lnSpc>
                <a:spcPts val="1235"/>
              </a:lnSpc>
            </a:pPr>
            <a:r>
              <a:rPr lang="en-US" sz="1200" kern="0" dirty="0" smtClean="0"/>
              <a:t>Understanding</a:t>
            </a:r>
            <a:r>
              <a:rPr lang="en-US" sz="1200" kern="0" spc="-49" dirty="0" smtClean="0"/>
              <a:t> </a:t>
            </a:r>
            <a:r>
              <a:rPr lang="en-US" sz="1200" kern="0" dirty="0" smtClean="0"/>
              <a:t>Changes</a:t>
            </a:r>
            <a:r>
              <a:rPr lang="en-US" sz="1200" kern="0" spc="-30" dirty="0" smtClean="0"/>
              <a:t> </a:t>
            </a:r>
            <a:r>
              <a:rPr lang="en-US" sz="1200" kern="0" dirty="0" smtClean="0"/>
              <a:t>to</a:t>
            </a:r>
            <a:r>
              <a:rPr lang="en-US" sz="1200" kern="0" spc="-23" dirty="0" smtClean="0"/>
              <a:t> </a:t>
            </a:r>
            <a:r>
              <a:rPr lang="en-US" sz="1200" kern="0" dirty="0" smtClean="0"/>
              <a:t>the</a:t>
            </a:r>
            <a:r>
              <a:rPr lang="en-US" sz="1200" kern="0" spc="-30" dirty="0" smtClean="0"/>
              <a:t> </a:t>
            </a:r>
            <a:r>
              <a:rPr lang="en-US" sz="1200" kern="0" dirty="0" smtClean="0"/>
              <a:t>MDS</a:t>
            </a:r>
            <a:r>
              <a:rPr lang="en-US" sz="1200" kern="0" spc="-26" dirty="0" smtClean="0"/>
              <a:t> </a:t>
            </a:r>
            <a:r>
              <a:rPr lang="en-US" sz="1200" kern="0" dirty="0" smtClean="0"/>
              <a:t>3.0</a:t>
            </a:r>
            <a:r>
              <a:rPr lang="en-US" sz="1200" kern="0" spc="-38" dirty="0" smtClean="0"/>
              <a:t> </a:t>
            </a:r>
            <a:r>
              <a:rPr lang="en-US" sz="1200" kern="0" dirty="0" smtClean="0"/>
              <a:t>RAI</a:t>
            </a:r>
            <a:r>
              <a:rPr lang="en-US" sz="1200" kern="0" spc="15" dirty="0" smtClean="0"/>
              <a:t> </a:t>
            </a:r>
            <a:r>
              <a:rPr lang="en-US" sz="1200" kern="0" spc="-8" dirty="0" smtClean="0"/>
              <a:t>v1.18.11</a:t>
            </a:r>
            <a:endParaRPr lang="en-US" sz="1200" kern="0" spc="-8" dirty="0"/>
          </a:p>
        </p:txBody>
      </p:sp>
    </p:spTree>
    <p:extLst>
      <p:ext uri="{BB962C8B-B14F-4D97-AF65-F5344CB8AC3E}">
        <p14:creationId xmlns:p14="http://schemas.microsoft.com/office/powerpoint/2010/main" val="892133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the changes?</a:t>
            </a:r>
            <a:endParaRPr lang="en-US" dirty="0"/>
          </a:p>
        </p:txBody>
      </p:sp>
      <p:sp>
        <p:nvSpPr>
          <p:cNvPr id="3" name="Content Placeholder 2"/>
          <p:cNvSpPr>
            <a:spLocks noGrp="1"/>
          </p:cNvSpPr>
          <p:nvPr>
            <p:ph idx="1"/>
          </p:nvPr>
        </p:nvSpPr>
        <p:spPr>
          <a:xfrm>
            <a:off x="457200" y="1063228"/>
            <a:ext cx="3429000" cy="3394472"/>
          </a:xfrm>
        </p:spPr>
        <p:txBody>
          <a:bodyPr/>
          <a:lstStyle/>
          <a:p>
            <a:pPr marL="0" indent="0">
              <a:buNone/>
            </a:pPr>
            <a:r>
              <a:rPr lang="en-US" dirty="0" smtClean="0"/>
              <a:t>Revisions to Chapter Guidance</a:t>
            </a:r>
          </a:p>
          <a:p>
            <a:r>
              <a:rPr lang="en-US" dirty="0" smtClean="0"/>
              <a:t>Chapter 1</a:t>
            </a:r>
          </a:p>
          <a:p>
            <a:r>
              <a:rPr lang="en-US" dirty="0" smtClean="0"/>
              <a:t>Chapter 2</a:t>
            </a:r>
          </a:p>
          <a:p>
            <a:r>
              <a:rPr lang="en-US" dirty="0" smtClean="0"/>
              <a:t>Chapter 4</a:t>
            </a:r>
            <a:endParaRPr lang="en-US" dirty="0"/>
          </a:p>
        </p:txBody>
      </p:sp>
      <p:sp>
        <p:nvSpPr>
          <p:cNvPr id="4" name="Rectangle 3"/>
          <p:cNvSpPr/>
          <p:nvPr/>
        </p:nvSpPr>
        <p:spPr>
          <a:xfrm>
            <a:off x="4764795" y="1733550"/>
            <a:ext cx="4267200" cy="3477875"/>
          </a:xfrm>
          <a:prstGeom prst="rect">
            <a:avLst/>
          </a:prstGeom>
        </p:spPr>
        <p:txBody>
          <a:bodyPr wrap="square" numCol="2">
            <a:spAutoFit/>
          </a:bodyPr>
          <a:lstStyle/>
          <a:p>
            <a:pPr marL="285750" lvl="0" indent="-285750">
              <a:buFont typeface="Arial" panose="020B0604020202020204" pitchFamily="34" charset="0"/>
              <a:buChar char="•"/>
            </a:pPr>
            <a:r>
              <a:rPr lang="en-US" sz="2000" dirty="0" smtClean="0">
                <a:solidFill>
                  <a:srgbClr val="043A63"/>
                </a:solidFill>
              </a:rPr>
              <a:t>Section </a:t>
            </a:r>
            <a:r>
              <a:rPr lang="en-US" sz="2000" dirty="0">
                <a:solidFill>
                  <a:srgbClr val="043A63"/>
                </a:solidFill>
              </a:rPr>
              <a:t>A</a:t>
            </a:r>
          </a:p>
          <a:p>
            <a:pPr marL="285750" lvl="0" indent="-285750">
              <a:buFont typeface="Arial" panose="020B0604020202020204" pitchFamily="34" charset="0"/>
              <a:buChar char="•"/>
            </a:pPr>
            <a:r>
              <a:rPr lang="en-US" sz="2000" dirty="0">
                <a:solidFill>
                  <a:srgbClr val="043A63"/>
                </a:solidFill>
              </a:rPr>
              <a:t>Section B</a:t>
            </a:r>
          </a:p>
          <a:p>
            <a:pPr marL="285750" lvl="0" indent="-285750">
              <a:buFont typeface="Arial" panose="020B0604020202020204" pitchFamily="34" charset="0"/>
              <a:buChar char="•"/>
            </a:pPr>
            <a:r>
              <a:rPr lang="en-US" sz="2000" dirty="0">
                <a:solidFill>
                  <a:srgbClr val="043A63"/>
                </a:solidFill>
              </a:rPr>
              <a:t>Section C</a:t>
            </a:r>
          </a:p>
          <a:p>
            <a:pPr marL="285750" lvl="0" indent="-285750">
              <a:buFont typeface="Arial" panose="020B0604020202020204" pitchFamily="34" charset="0"/>
              <a:buChar char="•"/>
            </a:pPr>
            <a:r>
              <a:rPr lang="en-US" sz="2000" dirty="0">
                <a:solidFill>
                  <a:srgbClr val="043A63"/>
                </a:solidFill>
              </a:rPr>
              <a:t>Section D</a:t>
            </a:r>
          </a:p>
          <a:p>
            <a:pPr marL="285750" lvl="0" indent="-285750">
              <a:buFont typeface="Arial" panose="020B0604020202020204" pitchFamily="34" charset="0"/>
              <a:buChar char="•"/>
            </a:pPr>
            <a:r>
              <a:rPr lang="en-US" sz="2000" dirty="0">
                <a:solidFill>
                  <a:srgbClr val="043A63"/>
                </a:solidFill>
              </a:rPr>
              <a:t>Section F</a:t>
            </a:r>
          </a:p>
          <a:p>
            <a:pPr marL="285750" lvl="0" indent="-285750">
              <a:buFont typeface="Arial" panose="020B0604020202020204" pitchFamily="34" charset="0"/>
              <a:buChar char="•"/>
            </a:pPr>
            <a:r>
              <a:rPr lang="en-US" sz="2000" dirty="0">
                <a:solidFill>
                  <a:srgbClr val="043A63"/>
                </a:solidFill>
              </a:rPr>
              <a:t>Section GG</a:t>
            </a:r>
          </a:p>
          <a:p>
            <a:pPr marL="285750" lvl="0" indent="-285750">
              <a:buFont typeface="Arial" panose="020B0604020202020204" pitchFamily="34" charset="0"/>
              <a:buChar char="•"/>
            </a:pPr>
            <a:r>
              <a:rPr lang="en-US" sz="2000" dirty="0" smtClean="0">
                <a:solidFill>
                  <a:srgbClr val="043A63"/>
                </a:solidFill>
              </a:rPr>
              <a:t>Section </a:t>
            </a:r>
            <a:r>
              <a:rPr lang="en-US" sz="2000" dirty="0">
                <a:solidFill>
                  <a:srgbClr val="043A63"/>
                </a:solidFill>
              </a:rPr>
              <a:t>H</a:t>
            </a:r>
          </a:p>
          <a:p>
            <a:pPr marL="285750" lvl="0" indent="-285750">
              <a:buFont typeface="Arial" panose="020B0604020202020204" pitchFamily="34" charset="0"/>
              <a:buChar char="•"/>
            </a:pPr>
            <a:endParaRPr lang="en-US" sz="2000" dirty="0">
              <a:solidFill>
                <a:srgbClr val="043A63"/>
              </a:solidFill>
            </a:endParaRPr>
          </a:p>
          <a:p>
            <a:pPr marL="285750" lvl="0" indent="-285750">
              <a:buFont typeface="Arial" panose="020B0604020202020204" pitchFamily="34" charset="0"/>
              <a:buChar char="•"/>
            </a:pPr>
            <a:endParaRPr lang="en-US" sz="2000" dirty="0" smtClean="0">
              <a:solidFill>
                <a:srgbClr val="043A63"/>
              </a:solidFill>
            </a:endParaRPr>
          </a:p>
          <a:p>
            <a:pPr lvl="0"/>
            <a:endParaRPr lang="en-US" sz="2000" dirty="0" smtClean="0">
              <a:solidFill>
                <a:srgbClr val="043A63"/>
              </a:solidFill>
            </a:endParaRPr>
          </a:p>
          <a:p>
            <a:pPr marL="285750" lvl="0" indent="-285750">
              <a:buFont typeface="Arial" panose="020B0604020202020204" pitchFamily="34" charset="0"/>
              <a:buChar char="•"/>
            </a:pPr>
            <a:endParaRPr lang="en-US" sz="2000" dirty="0">
              <a:solidFill>
                <a:srgbClr val="043A63"/>
              </a:solidFill>
            </a:endParaRPr>
          </a:p>
          <a:p>
            <a:pPr marL="285750" lvl="0" indent="-285750">
              <a:buFont typeface="Arial" panose="020B0604020202020204" pitchFamily="34" charset="0"/>
              <a:buChar char="•"/>
            </a:pPr>
            <a:r>
              <a:rPr lang="en-US" sz="2000" dirty="0" smtClean="0">
                <a:solidFill>
                  <a:srgbClr val="043A63"/>
                </a:solidFill>
              </a:rPr>
              <a:t>Section </a:t>
            </a:r>
            <a:r>
              <a:rPr lang="en-US" sz="2000" dirty="0">
                <a:solidFill>
                  <a:srgbClr val="043A63"/>
                </a:solidFill>
              </a:rPr>
              <a:t>I</a:t>
            </a:r>
          </a:p>
          <a:p>
            <a:pPr marL="285750" lvl="0" indent="-285750">
              <a:buFont typeface="Arial" panose="020B0604020202020204" pitchFamily="34" charset="0"/>
              <a:buChar char="•"/>
            </a:pPr>
            <a:r>
              <a:rPr lang="en-US" sz="2000" dirty="0">
                <a:solidFill>
                  <a:srgbClr val="043A63"/>
                </a:solidFill>
              </a:rPr>
              <a:t>Section J</a:t>
            </a:r>
          </a:p>
          <a:p>
            <a:pPr marL="285750" lvl="0" indent="-285750">
              <a:buFont typeface="Arial" panose="020B0604020202020204" pitchFamily="34" charset="0"/>
              <a:buChar char="•"/>
            </a:pPr>
            <a:r>
              <a:rPr lang="en-US" sz="2000" dirty="0">
                <a:solidFill>
                  <a:srgbClr val="043A63"/>
                </a:solidFill>
              </a:rPr>
              <a:t>Section K</a:t>
            </a:r>
          </a:p>
          <a:p>
            <a:pPr marL="285750" lvl="0" indent="-285750">
              <a:buFont typeface="Arial" panose="020B0604020202020204" pitchFamily="34" charset="0"/>
              <a:buChar char="•"/>
            </a:pPr>
            <a:r>
              <a:rPr lang="en-US" sz="2000" dirty="0">
                <a:solidFill>
                  <a:srgbClr val="043A63"/>
                </a:solidFill>
              </a:rPr>
              <a:t>Section M</a:t>
            </a:r>
          </a:p>
          <a:p>
            <a:pPr marL="285750" lvl="0" indent="-285750">
              <a:buFont typeface="Arial" panose="020B0604020202020204" pitchFamily="34" charset="0"/>
              <a:buChar char="•"/>
            </a:pPr>
            <a:r>
              <a:rPr lang="en-US" sz="2000" dirty="0">
                <a:solidFill>
                  <a:srgbClr val="043A63"/>
                </a:solidFill>
              </a:rPr>
              <a:t>Section N</a:t>
            </a:r>
          </a:p>
          <a:p>
            <a:pPr marL="285750" lvl="0" indent="-285750">
              <a:buFont typeface="Arial" panose="020B0604020202020204" pitchFamily="34" charset="0"/>
              <a:buChar char="•"/>
            </a:pPr>
            <a:r>
              <a:rPr lang="en-US" sz="2000" dirty="0">
                <a:solidFill>
                  <a:srgbClr val="043A63"/>
                </a:solidFill>
              </a:rPr>
              <a:t>Section O</a:t>
            </a:r>
          </a:p>
          <a:p>
            <a:pPr marL="285750" lvl="0" indent="-285750">
              <a:buFont typeface="Arial" panose="020B0604020202020204" pitchFamily="34" charset="0"/>
              <a:buChar char="•"/>
            </a:pPr>
            <a:r>
              <a:rPr lang="en-US" sz="2000" dirty="0">
                <a:solidFill>
                  <a:srgbClr val="043A63"/>
                </a:solidFill>
              </a:rPr>
              <a:t>Section Q</a:t>
            </a:r>
          </a:p>
        </p:txBody>
      </p:sp>
      <p:sp>
        <p:nvSpPr>
          <p:cNvPr id="5" name="TextBox 4"/>
          <p:cNvSpPr txBox="1"/>
          <p:nvPr/>
        </p:nvSpPr>
        <p:spPr>
          <a:xfrm>
            <a:off x="4764795" y="1061763"/>
            <a:ext cx="4038600" cy="984885"/>
          </a:xfrm>
          <a:prstGeom prst="rect">
            <a:avLst/>
          </a:prstGeom>
          <a:noFill/>
        </p:spPr>
        <p:txBody>
          <a:bodyPr wrap="square" rtlCol="0">
            <a:spAutoFit/>
          </a:bodyPr>
          <a:lstStyle/>
          <a:p>
            <a:r>
              <a:rPr lang="en-US" sz="2000" dirty="0">
                <a:solidFill>
                  <a:srgbClr val="043A63"/>
                </a:solidFill>
              </a:rPr>
              <a:t>Revised Data Elements and/or New/Revised Guidance in Chapter 3</a:t>
            </a:r>
          </a:p>
          <a:p>
            <a:endParaRPr lang="en-US" dirty="0"/>
          </a:p>
        </p:txBody>
      </p:sp>
    </p:spTree>
    <p:extLst>
      <p:ext uri="{BB962C8B-B14F-4D97-AF65-F5344CB8AC3E}">
        <p14:creationId xmlns:p14="http://schemas.microsoft.com/office/powerpoint/2010/main" val="1453096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N – Medications </a:t>
            </a:r>
            <a:endParaRPr lang="en-US" dirty="0"/>
          </a:p>
        </p:txBody>
      </p:sp>
      <p:pic>
        <p:nvPicPr>
          <p:cNvPr id="4" name="Picture 3" title="Prescription Drug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1084378"/>
            <a:ext cx="4596912" cy="3145256"/>
          </a:xfrm>
          <a:prstGeom prst="rect">
            <a:avLst/>
          </a:prstGeom>
        </p:spPr>
      </p:pic>
    </p:spTree>
    <p:extLst>
      <p:ext uri="{BB962C8B-B14F-4D97-AF65-F5344CB8AC3E}">
        <p14:creationId xmlns:p14="http://schemas.microsoft.com/office/powerpoint/2010/main" val="1917321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N - Medications</a:t>
            </a:r>
            <a:endParaRPr lang="en-US" dirty="0"/>
          </a:p>
        </p:txBody>
      </p:sp>
      <p:sp>
        <p:nvSpPr>
          <p:cNvPr id="3" name="Content Placeholder 2"/>
          <p:cNvSpPr>
            <a:spLocks noGrp="1"/>
          </p:cNvSpPr>
          <p:nvPr>
            <p:ph idx="1"/>
          </p:nvPr>
        </p:nvSpPr>
        <p:spPr/>
        <p:txBody>
          <a:bodyPr>
            <a:normAutofit/>
          </a:bodyPr>
          <a:lstStyle/>
          <a:p>
            <a:pPr marL="0" indent="0">
              <a:buNone/>
            </a:pPr>
            <a:endParaRPr lang="en-US" b="1" dirty="0" smtClean="0">
              <a:solidFill>
                <a:srgbClr val="32329A"/>
              </a:solidFill>
              <a:latin typeface="Arial Black" panose="020B0A04020102020204" pitchFamily="34" charset="0"/>
            </a:endParaRPr>
          </a:p>
          <a:p>
            <a:pPr marL="0" indent="0">
              <a:buNone/>
            </a:pPr>
            <a:r>
              <a:rPr lang="en-US" b="1" dirty="0" smtClean="0">
                <a:solidFill>
                  <a:srgbClr val="32329A"/>
                </a:solidFill>
              </a:rPr>
              <a:t>Intent: </a:t>
            </a:r>
            <a:r>
              <a:rPr lang="en-US" dirty="0" smtClean="0">
                <a:solidFill>
                  <a:srgbClr val="000000"/>
                </a:solidFill>
              </a:rPr>
              <a:t>The </a:t>
            </a:r>
            <a:r>
              <a:rPr lang="en-US" dirty="0">
                <a:solidFill>
                  <a:srgbClr val="000000"/>
                </a:solidFill>
              </a:rPr>
              <a:t>intent of the items in this section is to record the number of days, during the last 7 days (or since admission/entry or reentry if less than 7 days) that any type of injection, insulin, and/or select medications were received by the resident. </a:t>
            </a:r>
            <a:endParaRPr lang="en-US" dirty="0"/>
          </a:p>
        </p:txBody>
      </p:sp>
      <p:sp>
        <p:nvSpPr>
          <p:cNvPr id="4" name="6-Point Star 3" title="star icon reading &quot;additions&quot;"/>
          <p:cNvSpPr/>
          <p:nvPr/>
        </p:nvSpPr>
        <p:spPr>
          <a:xfrm rot="1295570">
            <a:off x="5918802" y="201249"/>
            <a:ext cx="1676400" cy="1509940"/>
          </a:xfrm>
          <a:prstGeom prst="star6">
            <a:avLst/>
          </a:prstGeom>
          <a:solidFill>
            <a:srgbClr val="9BBD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Additions</a:t>
            </a:r>
            <a:endParaRPr lang="en-US" b="1" dirty="0"/>
          </a:p>
        </p:txBody>
      </p:sp>
    </p:spTree>
    <p:extLst>
      <p:ext uri="{BB962C8B-B14F-4D97-AF65-F5344CB8AC3E}">
        <p14:creationId xmlns:p14="http://schemas.microsoft.com/office/powerpoint/2010/main" val="4274602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N – No coding changes to:</a:t>
            </a:r>
            <a:endParaRPr lang="en-US" dirty="0"/>
          </a:p>
        </p:txBody>
      </p:sp>
      <p:sp>
        <p:nvSpPr>
          <p:cNvPr id="3" name="Content Placeholder 2"/>
          <p:cNvSpPr>
            <a:spLocks noGrp="1"/>
          </p:cNvSpPr>
          <p:nvPr>
            <p:ph idx="1"/>
          </p:nvPr>
        </p:nvSpPr>
        <p:spPr>
          <a:xfrm>
            <a:off x="152400" y="1200151"/>
            <a:ext cx="8991600" cy="3394472"/>
          </a:xfrm>
        </p:spPr>
        <p:txBody>
          <a:bodyPr>
            <a:normAutofit fontScale="92500" lnSpcReduction="20000"/>
          </a:bodyPr>
          <a:lstStyle/>
          <a:p>
            <a:r>
              <a:rPr lang="en-US" dirty="0" smtClean="0"/>
              <a:t>N03000 – Injections</a:t>
            </a:r>
          </a:p>
          <a:p>
            <a:r>
              <a:rPr lang="en-US" dirty="0" smtClean="0"/>
              <a:t>N0450 – Antipsychotic Medication Review</a:t>
            </a:r>
          </a:p>
          <a:p>
            <a:pPr lvl="1" indent="-342900">
              <a:buFont typeface="Wingdings" panose="05000000000000000000" pitchFamily="2" charset="2"/>
              <a:buChar char="v"/>
            </a:pPr>
            <a:r>
              <a:rPr lang="en-US" i="1" dirty="0" smtClean="0">
                <a:solidFill>
                  <a:srgbClr val="8A0000"/>
                </a:solidFill>
              </a:rPr>
              <a:t>Information </a:t>
            </a:r>
            <a:r>
              <a:rPr lang="en-US" i="1" dirty="0">
                <a:solidFill>
                  <a:srgbClr val="8A0000"/>
                </a:solidFill>
              </a:rPr>
              <a:t>on GDR and tapering of medications can be found in the </a:t>
            </a:r>
            <a:r>
              <a:rPr lang="en-US" b="1" i="1" dirty="0">
                <a:solidFill>
                  <a:srgbClr val="8A0000"/>
                </a:solidFill>
              </a:rPr>
              <a:t>State Operations Manual, Appendix PP, Guidance to Surveyors for Long Term Care Facilities </a:t>
            </a:r>
            <a:r>
              <a:rPr lang="en-US" dirty="0">
                <a:solidFill>
                  <a:srgbClr val="000000"/>
                </a:solidFill>
              </a:rPr>
              <a:t>(see F758). </a:t>
            </a:r>
            <a:r>
              <a:rPr lang="en-US" i="1" dirty="0">
                <a:solidFill>
                  <a:srgbClr val="8A0000"/>
                </a:solidFill>
              </a:rPr>
              <a:t>The </a:t>
            </a:r>
            <a:r>
              <a:rPr lang="en-US" b="1" i="1" dirty="0">
                <a:solidFill>
                  <a:srgbClr val="8A0000"/>
                </a:solidFill>
              </a:rPr>
              <a:t>State Operations Manual </a:t>
            </a:r>
            <a:r>
              <a:rPr lang="en-US" i="1" dirty="0">
                <a:solidFill>
                  <a:srgbClr val="8A0000"/>
                </a:solidFill>
              </a:rPr>
              <a:t>can be found at https://www.cms.gov/Regulations-and-Guidance/Guidance/Manuals/Internet-Only-Manuals-IOMs-Items/CMS1201984. </a:t>
            </a:r>
            <a:endParaRPr lang="en-US" dirty="0">
              <a:solidFill>
                <a:srgbClr val="8A0000"/>
              </a:solidFill>
            </a:endParaRPr>
          </a:p>
          <a:p>
            <a:r>
              <a:rPr lang="en-US" dirty="0" smtClean="0"/>
              <a:t>N2001 – Drug Regimen Review</a:t>
            </a:r>
          </a:p>
          <a:p>
            <a:r>
              <a:rPr lang="en-US" dirty="0" smtClean="0"/>
              <a:t>N2003/2005 - Medication Follow-up/Intervention</a:t>
            </a:r>
            <a:endParaRPr lang="en-US" dirty="0"/>
          </a:p>
          <a:p>
            <a:endParaRPr lang="en-US" dirty="0" smtClean="0"/>
          </a:p>
          <a:p>
            <a:endParaRPr lang="en-US" dirty="0"/>
          </a:p>
        </p:txBody>
      </p:sp>
    </p:spTree>
    <p:extLst>
      <p:ext uri="{BB962C8B-B14F-4D97-AF65-F5344CB8AC3E}">
        <p14:creationId xmlns:p14="http://schemas.microsoft.com/office/powerpoint/2010/main" val="3634064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382000" cy="460772"/>
          </a:xfrm>
        </p:spPr>
        <p:txBody>
          <a:bodyPr>
            <a:noAutofit/>
          </a:bodyPr>
          <a:lstStyle/>
          <a:p>
            <a:r>
              <a:rPr lang="en-US" sz="2800" dirty="0">
                <a:solidFill>
                  <a:srgbClr val="323299"/>
                </a:solidFill>
                <a:latin typeface="Arial" panose="020B0604020202020204" pitchFamily="34" charset="0"/>
              </a:rPr>
              <a:t>N041</a:t>
            </a:r>
            <a:r>
              <a:rPr lang="en-US" sz="2800" i="1" dirty="0">
                <a:solidFill>
                  <a:srgbClr val="8A0000"/>
                </a:solidFill>
                <a:latin typeface="Arial" panose="020B0604020202020204" pitchFamily="34" charset="0"/>
              </a:rPr>
              <a:t>5</a:t>
            </a:r>
            <a:r>
              <a:rPr lang="en-US" sz="2800" dirty="0">
                <a:solidFill>
                  <a:srgbClr val="323299"/>
                </a:solidFill>
                <a:latin typeface="Arial" panose="020B0604020202020204" pitchFamily="34" charset="0"/>
              </a:rPr>
              <a:t>: </a:t>
            </a:r>
            <a:r>
              <a:rPr lang="en-US" sz="2800" i="1" dirty="0">
                <a:solidFill>
                  <a:srgbClr val="8A0000"/>
                </a:solidFill>
                <a:latin typeface="Arial" panose="020B0604020202020204" pitchFamily="34" charset="0"/>
              </a:rPr>
              <a:t>High-Risk Drug Classes: Use and Indication </a:t>
            </a:r>
            <a:endParaRPr lang="en-US" sz="2800" dirty="0"/>
          </a:p>
        </p:txBody>
      </p:sp>
      <p:pic>
        <p:nvPicPr>
          <p:cNvPr id="4" name="Content Placeholder 3" title="screenshot of N0145. High-Risk Drug Classes: Use and Indication"/>
          <p:cNvPicPr>
            <a:picLocks noGrp="1" noChangeAspect="1"/>
          </p:cNvPicPr>
          <p:nvPr>
            <p:ph idx="1"/>
          </p:nvPr>
        </p:nvPicPr>
        <p:blipFill rotWithShape="1">
          <a:blip r:embed="rId2"/>
          <a:srcRect l="23479" t="35922" r="27269" b="14686"/>
          <a:stretch/>
        </p:blipFill>
        <p:spPr>
          <a:xfrm>
            <a:off x="228600" y="666750"/>
            <a:ext cx="8610600" cy="3962399"/>
          </a:xfrm>
          <a:prstGeom prst="rect">
            <a:avLst/>
          </a:prstGeom>
        </p:spPr>
      </p:pic>
      <p:sp>
        <p:nvSpPr>
          <p:cNvPr id="7" name="Down Arrow 6" title="down pointing arrow icon reading &quot;new&quot;"/>
          <p:cNvSpPr/>
          <p:nvPr/>
        </p:nvSpPr>
        <p:spPr>
          <a:xfrm>
            <a:off x="8153400" y="1657350"/>
            <a:ext cx="484632" cy="2438400"/>
          </a:xfrm>
          <a:prstGeom prst="downArrow">
            <a:avLst/>
          </a:prstGeom>
          <a:solidFill>
            <a:srgbClr val="9BBD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New	</a:t>
            </a:r>
            <a:endParaRPr lang="en-US" dirty="0"/>
          </a:p>
        </p:txBody>
      </p:sp>
      <p:sp>
        <p:nvSpPr>
          <p:cNvPr id="8" name="Left Arrow 7" title="left pointing arrow icon reading &quot;new&quot;"/>
          <p:cNvSpPr/>
          <p:nvPr/>
        </p:nvSpPr>
        <p:spPr>
          <a:xfrm>
            <a:off x="3048000" y="3714750"/>
            <a:ext cx="1981200" cy="609600"/>
          </a:xfrm>
          <a:prstGeom prst="leftArrow">
            <a:avLst/>
          </a:prstGeom>
          <a:solidFill>
            <a:srgbClr val="9BBD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New</a:t>
            </a:r>
            <a:endParaRPr lang="en-US" dirty="0"/>
          </a:p>
        </p:txBody>
      </p:sp>
    </p:spTree>
    <p:extLst>
      <p:ext uri="{BB962C8B-B14F-4D97-AF65-F5344CB8AC3E}">
        <p14:creationId xmlns:p14="http://schemas.microsoft.com/office/powerpoint/2010/main" val="28564616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57D6747BB0B34E4D971874B7CDC5AB3B" ma:contentTypeVersion="1" ma:contentTypeDescription="Create a new document." ma:contentTypeScope="" ma:versionID="e1190e4e2cb559c1b3029bc8f3c4341e">
  <xsd:schema xmlns:xsd="http://www.w3.org/2001/XMLSchema" xmlns:xs="http://www.w3.org/2001/XMLSchema" xmlns:p="http://schemas.microsoft.com/office/2006/metadata/properties" xmlns:ns2="7e971fbd-848f-43d6-ba46-e1dc74f1ee5d" targetNamespace="http://schemas.microsoft.com/office/2006/metadata/properties" ma:root="true" ma:fieldsID="da29fa360399ee5123d799c73d1202cf" ns2:_="">
    <xsd:import namespace="7e971fbd-848f-43d6-ba46-e1dc74f1ee5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971fbd-848f-43d6-ba46-e1dc74f1ee5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7e971fbd-848f-43d6-ba46-e1dc74f1ee5d">YTHJMCQMW44X-16-238</_dlc_DocId>
    <_dlc_DocIdUrl xmlns="7e971fbd-848f-43d6-ba46-e1dc74f1ee5d">
      <Url>http://wvminet/commresources/_layouts/DocIdRedir.aspx?ID=YTHJMCQMW44X-16-238</Url>
      <Description>YTHJMCQMW44X-16-238</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BB2974-FA87-4782-BBDF-9611C07FC050}">
  <ds:schemaRefs>
    <ds:schemaRef ds:uri="http://schemas.microsoft.com/sharepoint/events"/>
  </ds:schemaRefs>
</ds:datastoreItem>
</file>

<file path=customXml/itemProps2.xml><?xml version="1.0" encoding="utf-8"?>
<ds:datastoreItem xmlns:ds="http://schemas.openxmlformats.org/officeDocument/2006/customXml" ds:itemID="{72C40DF3-C42E-49E3-A44A-524CBF55C0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971fbd-848f-43d6-ba46-e1dc74f1ee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ECC8939-3830-4F05-91B4-8D94A4F4B646}">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7e971fbd-848f-43d6-ba46-e1dc74f1ee5d"/>
    <ds:schemaRef ds:uri="http://www.w3.org/XML/1998/namespace"/>
    <ds:schemaRef ds:uri="http://purl.org/dc/dcmitype/"/>
  </ds:schemaRefs>
</ds:datastoreItem>
</file>

<file path=customXml/itemProps4.xml><?xml version="1.0" encoding="utf-8"?>
<ds:datastoreItem xmlns:ds="http://schemas.openxmlformats.org/officeDocument/2006/customXml" ds:itemID="{D0DF5FFF-85D2-4C9B-A1BE-D9F93E5FFA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QI 1</Template>
  <TotalTime>4159</TotalTime>
  <Words>2404</Words>
  <Application>Microsoft Office PowerPoint</Application>
  <PresentationFormat>On-screen Show (16:9)</PresentationFormat>
  <Paragraphs>182</Paragraphs>
  <Slides>39</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Arial Black</vt:lpstr>
      <vt:lpstr>Arial Narrow</vt:lpstr>
      <vt:lpstr>Calibri</vt:lpstr>
      <vt:lpstr>Times New Roman</vt:lpstr>
      <vt:lpstr>Wingdings</vt:lpstr>
      <vt:lpstr>Office Theme</vt:lpstr>
      <vt:lpstr>MDS Changes are Coming – Part 5 Sections: N, O, P, Q</vt:lpstr>
      <vt:lpstr>Helpful Links</vt:lpstr>
      <vt:lpstr>CMS Library of Training Videos</vt:lpstr>
      <vt:lpstr>Global Changes to the MDS 3.0 RAI Manual</vt:lpstr>
      <vt:lpstr>Where are the changes?</vt:lpstr>
      <vt:lpstr>Section N – Medications </vt:lpstr>
      <vt:lpstr>Section N - Medications</vt:lpstr>
      <vt:lpstr>Section N – No coding changes to:</vt:lpstr>
      <vt:lpstr>N0415: High-Risk Drug Classes: Use and Indication </vt:lpstr>
      <vt:lpstr>N0415: Coding Instructions</vt:lpstr>
      <vt:lpstr>Additional Coding Tips added</vt:lpstr>
      <vt:lpstr>Additional Coding Tips added (cont.)</vt:lpstr>
      <vt:lpstr>Additional Coding Tips added (cont.)</vt:lpstr>
      <vt:lpstr>Section O –  Special Treatments, Procedures, and Programs</vt:lpstr>
      <vt:lpstr>Section O –  Special Treatments, Procedures, and Programs</vt:lpstr>
      <vt:lpstr>O0110: Special Treatments, Procedures, and Programs </vt:lpstr>
      <vt:lpstr>O0110. Special Treatments, Procedures, &amp; Programs</vt:lpstr>
      <vt:lpstr>O0110. Special Treatments, Procedures, &amp; Programs: Other</vt:lpstr>
      <vt:lpstr>Section O110 – Coding Instructions</vt:lpstr>
      <vt:lpstr>Section O110 – Coding Instructions (cont.)</vt:lpstr>
      <vt:lpstr>Section O110 – Coding Instructions (cont.)</vt:lpstr>
      <vt:lpstr>Coding Tips - O0110C1 - Oxygen therapy</vt:lpstr>
      <vt:lpstr>Coding Tips - O0110H1, IV medications</vt:lpstr>
      <vt:lpstr>Section O – No coding changes to:</vt:lpstr>
      <vt:lpstr>Section O0400 - Therapies</vt:lpstr>
      <vt:lpstr>Section O0500 – Restorative Nursing Programs</vt:lpstr>
      <vt:lpstr>Physician Visits and Orders</vt:lpstr>
      <vt:lpstr>Section P – Restraints and Alarms</vt:lpstr>
      <vt:lpstr>Section Q – Participation in Assessment and Goal Setting</vt:lpstr>
      <vt:lpstr>Section Q – Participation in Assessment and Goal Setting</vt:lpstr>
      <vt:lpstr>Q0110: Participation in Assessment and Goal Setting </vt:lpstr>
      <vt:lpstr>Q0310: Resident’s Overall Goal</vt:lpstr>
      <vt:lpstr>Q0400 – Discharge Plan</vt:lpstr>
      <vt:lpstr>Q0500 – Return to Community</vt:lpstr>
      <vt:lpstr>Section Q - Q0610: Referral </vt:lpstr>
      <vt:lpstr>Q0620: Reason Referral to Local Contact Agency (LCA) Not Made </vt:lpstr>
      <vt:lpstr>Q0620: Steps for Assessment </vt:lpstr>
      <vt:lpstr>Questions</vt:lpstr>
      <vt:lpstr>Resources</vt:lpstr>
    </vt:vector>
  </TitlesOfParts>
  <Company>WVMI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Stevens, Kasey</dc:creator>
  <cp:lastModifiedBy>Stevens, Kasey</cp:lastModifiedBy>
  <cp:revision>183</cp:revision>
  <dcterms:created xsi:type="dcterms:W3CDTF">2023-07-25T17:26:49Z</dcterms:created>
  <dcterms:modified xsi:type="dcterms:W3CDTF">2023-08-30T19:57:28Z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FA83CA84-6AD6-41E2-8ACA-5BF8D778E628</vt:lpwstr>
  </property>
  <property fmtid="{D5CDD505-2E9C-101B-9397-08002B2CF9AE}" pid="3" name="ArticulatePath">
    <vt:lpwstr>Presentation1</vt:lpwstr>
  </property>
  <property fmtid="{D5CDD505-2E9C-101B-9397-08002B2CF9AE}" pid="4" name="ContentTypeId">
    <vt:lpwstr>0x01010057D6747BB0B34E4D971874B7CDC5AB3B</vt:lpwstr>
  </property>
  <property fmtid="{D5CDD505-2E9C-101B-9397-08002B2CF9AE}" pid="5" name="_dlc_DocIdItemGuid">
    <vt:lpwstr>1b1763e4-96f4-44e1-818f-b86102107daf</vt:lpwstr>
  </property>
</Properties>
</file>