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1" r:id="rId20"/>
    <p:sldId id="270" r:id="rId21"/>
    <p:sldId id="273" r:id="rId22"/>
    <p:sldId id="272"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9144000" cy="5143500" type="screen16x9"/>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A63"/>
    <a:srgbClr val="9BBD57"/>
    <a:srgbClr val="9BBB59"/>
    <a:srgbClr val="9F875D"/>
    <a:srgbClr val="0056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0" autoAdjust="0"/>
    <p:restoredTop sz="96494" autoAdjust="0"/>
  </p:normalViewPr>
  <p:slideViewPr>
    <p:cSldViewPr>
      <p:cViewPr varScale="1">
        <p:scale>
          <a:sx n="140" d="100"/>
          <a:sy n="140" d="100"/>
        </p:scale>
        <p:origin x="106" y="245"/>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ED65A4-B28E-461B-AF08-3194BCAB521F}"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176972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D65A4-B28E-461B-AF08-3194BCAB521F}"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21514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D65A4-B28E-461B-AF08-3194BCAB521F}"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25845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4000" b="0">
                <a:solidFill>
                  <a:srgbClr val="0056B3"/>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solidFill>
                  <a:srgbClr val="043A63"/>
                </a:solidFill>
              </a:defRPr>
            </a:lvl1pPr>
            <a:lvl2pPr>
              <a:defRPr sz="2400">
                <a:solidFill>
                  <a:srgbClr val="9F875D"/>
                </a:solidFill>
              </a:defRPr>
            </a:lvl2pPr>
            <a:lvl3pPr>
              <a:defRPr sz="2000">
                <a:solidFill>
                  <a:srgbClr val="9BBD57"/>
                </a:solidFill>
              </a:defRPr>
            </a:lvl3pPr>
            <a:lvl4pPr>
              <a:defRPr sz="1800">
                <a:solidFill>
                  <a:schemeClr val="bg1">
                    <a:lumMod val="50000"/>
                  </a:schemeClr>
                </a:solidFill>
              </a:defRPr>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6321"/>
          <a:stretch/>
        </p:blipFill>
        <p:spPr>
          <a:xfrm rot="10800000">
            <a:off x="76198" y="4400549"/>
            <a:ext cx="8991599" cy="685798"/>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7143" t="-16428" r="56250" b="-22444"/>
          <a:stretch/>
        </p:blipFill>
        <p:spPr>
          <a:xfrm>
            <a:off x="8524875" y="4714873"/>
            <a:ext cx="466725" cy="409410"/>
          </a:xfrm>
          <a:prstGeom prst="rect">
            <a:avLst/>
          </a:prstGeom>
        </p:spPr>
      </p:pic>
    </p:spTree>
    <p:extLst>
      <p:ext uri="{BB962C8B-B14F-4D97-AF65-F5344CB8AC3E}">
        <p14:creationId xmlns:p14="http://schemas.microsoft.com/office/powerpoint/2010/main" val="2357536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ED65A4-B28E-461B-AF08-3194BCAB521F}"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3020819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ED65A4-B28E-461B-AF08-3194BCAB521F}"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2253632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ED65A4-B28E-461B-AF08-3194BCAB521F}" type="datetimeFigureOut">
              <a:rPr lang="en-US" smtClean="0"/>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244397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ED65A4-B28E-461B-AF08-3194BCAB521F}" type="datetimeFigureOut">
              <a:rPr lang="en-US" smtClean="0"/>
              <a:t>7/28/2023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174869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D65A4-B28E-461B-AF08-3194BCAB521F}" type="datetimeFigureOut">
              <a:rPr lang="en-US" smtClean="0"/>
              <a:t>7/28/2023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2077596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ED65A4-B28E-461B-AF08-3194BCAB521F}"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75000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ED65A4-B28E-461B-AF08-3194BCAB521F}"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3947560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CED65A4-B28E-461B-AF08-3194BCAB521F}" type="datetimeFigureOut">
              <a:rPr lang="en-US" smtClean="0"/>
              <a:t>7/28/2023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128E4E3-DDEA-4638-A0A1-26779967CA38}" type="slidenum">
              <a:rPr lang="en-US" smtClean="0"/>
              <a:t>‹#›</a:t>
            </a:fld>
            <a:endParaRPr lang="en-US"/>
          </a:p>
        </p:txBody>
      </p:sp>
    </p:spTree>
    <p:extLst>
      <p:ext uri="{BB962C8B-B14F-4D97-AF65-F5344CB8AC3E}">
        <p14:creationId xmlns:p14="http://schemas.microsoft.com/office/powerpoint/2010/main" val="2804740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mshhsgov" TargetMode="External"/><Relationship Id="rId2" Type="http://schemas.openxmlformats.org/officeDocument/2006/relationships/hyperlink" Target="https://www.cms.gov/medicare/quality-initiatives-patient-assessment-instruments/nursinghomequalityinits/mds30raimanua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nursinghomequalityinits/mds30raimanual" TargetMode="External"/><Relationship Id="rId2" Type="http://schemas.openxmlformats.org/officeDocument/2006/relationships/hyperlink" Target="https://www.cms.gov/files/document/draftmds-30-rai-manual-v11811october2023.pdf-0" TargetMode="External"/><Relationship Id="rId1" Type="http://schemas.openxmlformats.org/officeDocument/2006/relationships/slideLayout" Target="../slideLayouts/slideLayout2.xml"/><Relationship Id="rId4" Type="http://schemas.openxmlformats.org/officeDocument/2006/relationships/hyperlink" Target="https://www.youtube.com/cmshhs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3257550"/>
            <a:ext cx="7570237" cy="1354217"/>
          </a:xfrm>
          <a:prstGeom prst="rect">
            <a:avLst/>
          </a:prstGeom>
          <a:noFill/>
        </p:spPr>
        <p:txBody>
          <a:bodyPr wrap="square" rtlCol="0">
            <a:spAutoFit/>
          </a:bodyPr>
          <a:lstStyle/>
          <a:p>
            <a:r>
              <a:rPr lang="en-US" sz="2000" dirty="0">
                <a:solidFill>
                  <a:schemeClr val="accent3"/>
                </a:solidFill>
                <a:latin typeface="Arial Narrow" panose="020B0606020202030204" pitchFamily="34" charset="0"/>
              </a:rPr>
              <a:t>Are you ready for October </a:t>
            </a:r>
            <a:r>
              <a:rPr lang="en-US" sz="2000" dirty="0" smtClean="0">
                <a:solidFill>
                  <a:schemeClr val="accent3"/>
                </a:solidFill>
                <a:latin typeface="Arial Narrow" panose="020B0606020202030204" pitchFamily="34" charset="0"/>
              </a:rPr>
              <a:t>1, 2023?</a:t>
            </a:r>
            <a:endParaRPr lang="en-US" sz="1400" dirty="0" smtClean="0">
              <a:solidFill>
                <a:schemeClr val="bg1">
                  <a:lumMod val="50000"/>
                </a:schemeClr>
              </a:solidFill>
            </a:endParaRPr>
          </a:p>
          <a:p>
            <a:endParaRPr lang="en-US" sz="1400" dirty="0" smtClean="0">
              <a:solidFill>
                <a:schemeClr val="bg1">
                  <a:lumMod val="50000"/>
                </a:schemeClr>
              </a:solidFill>
            </a:endParaRPr>
          </a:p>
          <a:p>
            <a:endParaRPr lang="en-US" sz="800" dirty="0">
              <a:solidFill>
                <a:schemeClr val="bg1">
                  <a:lumMod val="50000"/>
                </a:schemeClr>
              </a:solidFill>
            </a:endParaRPr>
          </a:p>
          <a:p>
            <a:r>
              <a:rPr lang="en-US" sz="1400" dirty="0" smtClean="0">
                <a:solidFill>
                  <a:schemeClr val="bg1">
                    <a:lumMod val="50000"/>
                  </a:schemeClr>
                </a:solidFill>
              </a:rPr>
              <a:t>Debra Wright, RN</a:t>
            </a:r>
            <a:r>
              <a:rPr lang="en-US" sz="1400" dirty="0">
                <a:solidFill>
                  <a:schemeClr val="bg1">
                    <a:lumMod val="50000"/>
                  </a:schemeClr>
                </a:solidFill>
              </a:rPr>
              <a:t>, BSN, </a:t>
            </a:r>
            <a:r>
              <a:rPr lang="en-US" sz="1400" dirty="0" smtClean="0">
                <a:solidFill>
                  <a:schemeClr val="bg1">
                    <a:lumMod val="50000"/>
                  </a:schemeClr>
                </a:solidFill>
              </a:rPr>
              <a:t>RAC-CT</a:t>
            </a:r>
          </a:p>
          <a:p>
            <a:r>
              <a:rPr lang="en-US" sz="1200" dirty="0" smtClean="0">
                <a:solidFill>
                  <a:schemeClr val="bg1">
                    <a:lumMod val="50000"/>
                  </a:schemeClr>
                </a:solidFill>
              </a:rPr>
              <a:t>Quality Improvement Specialist</a:t>
            </a:r>
            <a:endParaRPr lang="en-US" sz="1200" dirty="0">
              <a:solidFill>
                <a:schemeClr val="bg1">
                  <a:lumMod val="50000"/>
                </a:schemeClr>
              </a:solidFill>
            </a:endParaRPr>
          </a:p>
          <a:p>
            <a:endParaRPr lang="en-US" sz="1400" dirty="0">
              <a:solidFill>
                <a:srgbClr val="9F875D"/>
              </a:solidFill>
              <a:latin typeface="Arial Narrow" panose="020B0606020202030204" pitchFamily="34" charset="0"/>
            </a:endParaRPr>
          </a:p>
        </p:txBody>
      </p:sp>
      <p:pic>
        <p:nvPicPr>
          <p:cNvPr id="16" name="Picture 15" title="image of a Black, female provider looking at the camera"/>
          <p:cNvPicPr>
            <a:picLocks noChangeAspect="1"/>
          </p:cNvPicPr>
          <p:nvPr/>
        </p:nvPicPr>
        <p:blipFill rotWithShape="1">
          <a:blip r:embed="rId3" cstate="print">
            <a:extLst>
              <a:ext uri="{28A0092B-C50C-407E-A947-70E740481C1C}">
                <a14:useLocalDpi xmlns:a14="http://schemas.microsoft.com/office/drawing/2010/main" val="0"/>
              </a:ext>
            </a:extLst>
          </a:blip>
          <a:srcRect l="3659" t="13166" r="100" b="34692"/>
          <a:stretch/>
        </p:blipFill>
        <p:spPr>
          <a:xfrm>
            <a:off x="0" y="0"/>
            <a:ext cx="9144000" cy="3303493"/>
          </a:xfrm>
          <a:prstGeom prst="rect">
            <a:avLst/>
          </a:prstGeom>
        </p:spPr>
      </p:pic>
      <p:pic>
        <p:nvPicPr>
          <p:cNvPr id="4" name="Picture 3" title="green, blue, gray, and gold decorative triangles"/>
          <p:cNvPicPr>
            <a:picLocks noChangeAspect="1"/>
          </p:cNvPicPr>
          <p:nvPr/>
        </p:nvPicPr>
        <p:blipFill rotWithShape="1">
          <a:blip r:embed="rId4">
            <a:extLst>
              <a:ext uri="{28A0092B-C50C-407E-A947-70E740481C1C}">
                <a14:useLocalDpi xmlns:a14="http://schemas.microsoft.com/office/drawing/2010/main" val="0"/>
              </a:ext>
            </a:extLst>
          </a:blip>
          <a:srcRect t="5786"/>
          <a:stretch/>
        </p:blipFill>
        <p:spPr>
          <a:xfrm>
            <a:off x="0" y="0"/>
            <a:ext cx="9144000" cy="3313020"/>
          </a:xfrm>
          <a:prstGeom prst="rect">
            <a:avLst/>
          </a:prstGeom>
        </p:spPr>
      </p:pic>
      <p:pic>
        <p:nvPicPr>
          <p:cNvPr id="3" name="Picture 2" title="Quality Insights 50th Anniversary | QIN-QIO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4171950"/>
            <a:ext cx="4191000" cy="791252"/>
          </a:xfrm>
          <a:prstGeom prst="rect">
            <a:avLst/>
          </a:prstGeom>
        </p:spPr>
      </p:pic>
      <p:sp>
        <p:nvSpPr>
          <p:cNvPr id="7" name="Title 6"/>
          <p:cNvSpPr>
            <a:spLocks noGrp="1"/>
          </p:cNvSpPr>
          <p:nvPr>
            <p:ph type="ctrTitle"/>
          </p:nvPr>
        </p:nvSpPr>
        <p:spPr>
          <a:xfrm>
            <a:off x="423672" y="2376691"/>
            <a:ext cx="7772400" cy="1102519"/>
          </a:xfrm>
        </p:spPr>
        <p:txBody>
          <a:bodyPr>
            <a:normAutofit/>
          </a:bodyPr>
          <a:lstStyle/>
          <a:p>
            <a:pPr algn="l"/>
            <a:r>
              <a:rPr lang="en-US" sz="3200" dirty="0" smtClean="0">
                <a:solidFill>
                  <a:srgbClr val="043A63"/>
                </a:solidFill>
                <a:latin typeface="Arial Narrow" panose="020B0606020202030204" pitchFamily="34" charset="0"/>
              </a:rPr>
              <a:t>MDS Changes</a:t>
            </a:r>
            <a:r>
              <a:rPr lang="en-US" sz="3200" baseline="0" dirty="0" smtClean="0">
                <a:solidFill>
                  <a:srgbClr val="043A63"/>
                </a:solidFill>
                <a:latin typeface="Arial Narrow" panose="020B0606020202030204" pitchFamily="34" charset="0"/>
              </a:rPr>
              <a:t> are Coming</a:t>
            </a:r>
            <a:endParaRPr lang="en-US" sz="3200" dirty="0">
              <a:solidFill>
                <a:srgbClr val="043A63"/>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931455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6705"/>
            <a:ext cx="8229600" cy="857250"/>
          </a:xfrm>
        </p:spPr>
        <p:txBody>
          <a:bodyPr/>
          <a:lstStyle/>
          <a:p>
            <a:r>
              <a:rPr lang="en-US" dirty="0" smtClean="0"/>
              <a:t>Ethnicity Coding</a:t>
            </a:r>
            <a:endParaRPr lang="en-US" dirty="0"/>
          </a:p>
        </p:txBody>
      </p:sp>
      <p:sp>
        <p:nvSpPr>
          <p:cNvPr id="3" name="Content Placeholder 2"/>
          <p:cNvSpPr>
            <a:spLocks noGrp="1"/>
          </p:cNvSpPr>
          <p:nvPr>
            <p:ph idx="1"/>
          </p:nvPr>
        </p:nvSpPr>
        <p:spPr>
          <a:xfrm>
            <a:off x="463295" y="749956"/>
            <a:ext cx="8229600" cy="3394472"/>
          </a:xfrm>
        </p:spPr>
        <p:txBody>
          <a:bodyPr>
            <a:noAutofit/>
          </a:bodyPr>
          <a:lstStyle/>
          <a:p>
            <a:r>
              <a:rPr lang="en-US" sz="1200" dirty="0" smtClean="0">
                <a:solidFill>
                  <a:srgbClr val="000000"/>
                </a:solidFill>
                <a:latin typeface="+mj-lt"/>
              </a:rPr>
              <a:t>Only </a:t>
            </a:r>
            <a:r>
              <a:rPr lang="en-US" sz="1200" i="1" dirty="0">
                <a:solidFill>
                  <a:srgbClr val="8A0000"/>
                </a:solidFill>
                <a:latin typeface="+mj-lt"/>
              </a:rPr>
              <a:t>use medical record documentation to code A1005, Ethnicity </a:t>
            </a:r>
            <a:r>
              <a:rPr lang="en-US" sz="1200" dirty="0">
                <a:solidFill>
                  <a:srgbClr val="000000"/>
                </a:solidFill>
                <a:latin typeface="+mj-lt"/>
              </a:rPr>
              <a:t>if the resident is unable to respond and no family member</a:t>
            </a:r>
            <a:r>
              <a:rPr lang="en-US" sz="1200" i="1" dirty="0">
                <a:solidFill>
                  <a:srgbClr val="8A0000"/>
                </a:solidFill>
                <a:latin typeface="+mj-lt"/>
              </a:rPr>
              <a:t>, </a:t>
            </a:r>
            <a:r>
              <a:rPr lang="en-US" sz="1200" dirty="0">
                <a:solidFill>
                  <a:srgbClr val="000000"/>
                </a:solidFill>
                <a:latin typeface="+mj-lt"/>
              </a:rPr>
              <a:t>significant other</a:t>
            </a:r>
            <a:r>
              <a:rPr lang="en-US" sz="1200" i="1" dirty="0">
                <a:solidFill>
                  <a:srgbClr val="8A0000"/>
                </a:solidFill>
                <a:latin typeface="+mj-lt"/>
              </a:rPr>
              <a:t>, and/or guardian/legally authorized representative provides a response for this item</a:t>
            </a:r>
            <a:r>
              <a:rPr lang="en-US" sz="1200" dirty="0">
                <a:solidFill>
                  <a:srgbClr val="000000"/>
                </a:solidFill>
                <a:latin typeface="+mj-lt"/>
              </a:rPr>
              <a:t>. </a:t>
            </a:r>
          </a:p>
          <a:p>
            <a:endParaRPr lang="en-US" sz="1200" dirty="0">
              <a:solidFill>
                <a:srgbClr val="000000"/>
              </a:solidFill>
              <a:latin typeface="+mj-lt"/>
            </a:endParaRPr>
          </a:p>
          <a:p>
            <a:r>
              <a:rPr lang="en-US" sz="1200" i="1" dirty="0">
                <a:solidFill>
                  <a:srgbClr val="8A0000"/>
                </a:solidFill>
                <a:latin typeface="+mj-lt"/>
              </a:rPr>
              <a:t>If the resident declines to respond, do not code based on other resources (family, significant other, or guardian/legally authorized representative or medical records).</a:t>
            </a:r>
          </a:p>
          <a:p>
            <a:pPr marL="0" indent="0">
              <a:buNone/>
            </a:pPr>
            <a:endParaRPr lang="en-US" sz="1200" i="1" dirty="0">
              <a:solidFill>
                <a:srgbClr val="8A0000"/>
              </a:solidFill>
              <a:latin typeface="+mj-lt"/>
            </a:endParaRPr>
          </a:p>
          <a:p>
            <a:r>
              <a:rPr lang="en-US" sz="1200" i="1" dirty="0">
                <a:solidFill>
                  <a:srgbClr val="8A0000"/>
                </a:solidFill>
                <a:latin typeface="+mj-lt"/>
              </a:rPr>
              <a:t>If the resident provides a response, check the box(</a:t>
            </a:r>
            <a:r>
              <a:rPr lang="en-US" sz="1200" i="1" dirty="0" err="1">
                <a:solidFill>
                  <a:srgbClr val="8A0000"/>
                </a:solidFill>
                <a:latin typeface="+mj-lt"/>
              </a:rPr>
              <a:t>es</a:t>
            </a:r>
            <a:r>
              <a:rPr lang="en-US" sz="1200" i="1" dirty="0">
                <a:solidFill>
                  <a:srgbClr val="8A0000"/>
                </a:solidFill>
                <a:latin typeface="+mj-lt"/>
              </a:rPr>
              <a:t>) indicating the </a:t>
            </a:r>
            <a:r>
              <a:rPr lang="en-US" sz="1200" dirty="0">
                <a:solidFill>
                  <a:srgbClr val="000000"/>
                </a:solidFill>
                <a:latin typeface="+mj-lt"/>
              </a:rPr>
              <a:t>ethnic category or categories </a:t>
            </a:r>
            <a:r>
              <a:rPr lang="en-US" sz="1200" i="1" dirty="0">
                <a:solidFill>
                  <a:srgbClr val="8A0000"/>
                </a:solidFill>
                <a:latin typeface="+mj-lt"/>
              </a:rPr>
              <a:t>identified by </a:t>
            </a:r>
            <a:r>
              <a:rPr lang="en-US" sz="1200" dirty="0">
                <a:solidFill>
                  <a:srgbClr val="000000"/>
                </a:solidFill>
                <a:latin typeface="+mj-lt"/>
              </a:rPr>
              <a:t>the resident. </a:t>
            </a:r>
          </a:p>
          <a:p>
            <a:endParaRPr lang="en-US" sz="1200" dirty="0">
              <a:solidFill>
                <a:srgbClr val="000000"/>
              </a:solidFill>
              <a:latin typeface="+mj-lt"/>
            </a:endParaRPr>
          </a:p>
          <a:p>
            <a:r>
              <a:rPr lang="en-US" sz="1200" b="1" dirty="0">
                <a:solidFill>
                  <a:srgbClr val="8A0000"/>
                </a:solidFill>
                <a:latin typeface="+mj-lt"/>
              </a:rPr>
              <a:t>Code X, Resident unable to respond: </a:t>
            </a:r>
            <a:r>
              <a:rPr lang="en-US" sz="1200" i="1" dirty="0">
                <a:solidFill>
                  <a:srgbClr val="8A0000"/>
                </a:solidFill>
                <a:latin typeface="+mj-lt"/>
              </a:rPr>
              <a:t>if the resident is unable respond. In the cases where the resident is unable to respond and the response is determined via family, significant other, or legally authorized representative input or medical record documentation, check all boxes that apply, including X. Resident unable to respond. </a:t>
            </a:r>
          </a:p>
          <a:p>
            <a:endParaRPr lang="en-US" sz="1200" dirty="0">
              <a:solidFill>
                <a:srgbClr val="8A0000"/>
              </a:solidFill>
              <a:latin typeface="+mj-lt"/>
            </a:endParaRPr>
          </a:p>
          <a:p>
            <a:r>
              <a:rPr lang="en-US" sz="1200" i="1" dirty="0">
                <a:solidFill>
                  <a:srgbClr val="8A0000"/>
                </a:solidFill>
                <a:latin typeface="+mj-lt"/>
              </a:rPr>
              <a:t>If the resident is unable to respond and no other resources (family, significant other, or legally authorized representative or medical records) provided the necessary information, code A1005 as X. Resident unable to respond. </a:t>
            </a:r>
          </a:p>
          <a:p>
            <a:endParaRPr lang="en-US" sz="1200" dirty="0">
              <a:solidFill>
                <a:srgbClr val="000000"/>
              </a:solidFill>
              <a:latin typeface="+mj-lt"/>
            </a:endParaRPr>
          </a:p>
          <a:p>
            <a:r>
              <a:rPr lang="en-US" sz="1200" b="1" dirty="0">
                <a:solidFill>
                  <a:srgbClr val="8A0000"/>
                </a:solidFill>
                <a:latin typeface="+mj-lt"/>
              </a:rPr>
              <a:t>Code Y, Resident declines to respond: </a:t>
            </a:r>
            <a:r>
              <a:rPr lang="en-US" sz="1200" i="1" dirty="0">
                <a:solidFill>
                  <a:srgbClr val="8A0000"/>
                </a:solidFill>
                <a:latin typeface="+mj-lt"/>
              </a:rPr>
              <a:t>if the resident declines to respond. </a:t>
            </a:r>
            <a:r>
              <a:rPr lang="en-US" sz="1200" dirty="0">
                <a:solidFill>
                  <a:srgbClr val="8A0000"/>
                </a:solidFill>
                <a:latin typeface="+mj-lt"/>
              </a:rPr>
              <a:t>— </a:t>
            </a:r>
            <a:r>
              <a:rPr lang="en-US" sz="1200" i="1" dirty="0">
                <a:solidFill>
                  <a:srgbClr val="8A0000"/>
                </a:solidFill>
                <a:latin typeface="+mj-lt"/>
              </a:rPr>
              <a:t>When the resident declines to respond, code only Y. Resident declines to respond. </a:t>
            </a:r>
            <a:r>
              <a:rPr lang="en-US" sz="1200" dirty="0">
                <a:solidFill>
                  <a:srgbClr val="8A0000"/>
                </a:solidFill>
                <a:latin typeface="+mj-lt"/>
              </a:rPr>
              <a:t>— </a:t>
            </a:r>
            <a:r>
              <a:rPr lang="en-US" sz="1200" i="1" dirty="0">
                <a:solidFill>
                  <a:srgbClr val="8A0000"/>
                </a:solidFill>
                <a:latin typeface="+mj-lt"/>
              </a:rPr>
              <a:t>When the resident declines to respond do not code based on other resources (family, significant other, or legally authorized representative or medical records). </a:t>
            </a:r>
            <a:endParaRPr lang="en-US" sz="1200" dirty="0">
              <a:solidFill>
                <a:srgbClr val="8A0000"/>
              </a:solidFill>
              <a:latin typeface="+mj-lt"/>
            </a:endParaRPr>
          </a:p>
          <a:p>
            <a:endParaRPr lang="en-US" sz="1200" dirty="0">
              <a:latin typeface="+mj-lt"/>
            </a:endParaRPr>
          </a:p>
        </p:txBody>
      </p:sp>
      <p:sp>
        <p:nvSpPr>
          <p:cNvPr id="4" name="5-Point Star 3" title="Green star"/>
          <p:cNvSpPr/>
          <p:nvPr/>
        </p:nvSpPr>
        <p:spPr>
          <a:xfrm>
            <a:off x="381000" y="1962150"/>
            <a:ext cx="345831" cy="256442"/>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111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60248" y="971550"/>
            <a:ext cx="8229600" cy="838199"/>
          </a:xfrm>
        </p:spPr>
        <p:txBody>
          <a:bodyPr>
            <a:normAutofit lnSpcReduction="10000"/>
          </a:bodyPr>
          <a:lstStyle/>
          <a:p>
            <a:pPr marL="0" indent="0">
              <a:buNone/>
            </a:pPr>
            <a:r>
              <a:rPr lang="en-US" sz="1800" i="1" dirty="0">
                <a:solidFill>
                  <a:srgbClr val="00B050"/>
                </a:solidFill>
              </a:rPr>
              <a:t>Resident R is admitted following an acute cerebral vascular accident (CVA) with mental status changes and is unable to respond to questions regarding their ethnicity. Their spouse informs the nurse that Resident R is Cuban. </a:t>
            </a:r>
            <a:endParaRPr lang="en-US" sz="1800" dirty="0">
              <a:solidFill>
                <a:srgbClr val="00B050"/>
              </a:solidFill>
            </a:endParaRPr>
          </a:p>
          <a:p>
            <a:pPr marL="0" indent="0">
              <a:buNone/>
            </a:pPr>
            <a:endParaRPr lang="en-US" dirty="0"/>
          </a:p>
        </p:txBody>
      </p:sp>
      <p:sp>
        <p:nvSpPr>
          <p:cNvPr id="4" name="TextBox 3"/>
          <p:cNvSpPr txBox="1"/>
          <p:nvPr/>
        </p:nvSpPr>
        <p:spPr>
          <a:xfrm>
            <a:off x="457200" y="2772727"/>
            <a:ext cx="8077200" cy="830997"/>
          </a:xfrm>
          <a:prstGeom prst="rect">
            <a:avLst/>
          </a:prstGeom>
          <a:noFill/>
        </p:spPr>
        <p:txBody>
          <a:bodyPr wrap="square" rtlCol="0">
            <a:spAutoFit/>
          </a:bodyPr>
          <a:lstStyle/>
          <a:p>
            <a:r>
              <a:rPr lang="en-US" sz="1600" i="1" dirty="0">
                <a:solidFill>
                  <a:srgbClr val="00B050"/>
                </a:solidFill>
              </a:rPr>
              <a:t>Resident K is admitted following a total hip arthroplasty and declines to respond when asked their ethnicity. </a:t>
            </a:r>
            <a:endParaRPr lang="en-US" sz="1600" dirty="0">
              <a:solidFill>
                <a:srgbClr val="00B050"/>
              </a:solidFill>
            </a:endParaRPr>
          </a:p>
          <a:p>
            <a:pPr marL="285750" indent="-285750">
              <a:buFont typeface="Arial" panose="020B0604020202020204" pitchFamily="34" charset="0"/>
              <a:buChar char="•"/>
            </a:pPr>
            <a:endParaRPr lang="en-US" sz="1600" dirty="0"/>
          </a:p>
        </p:txBody>
      </p:sp>
      <p:sp>
        <p:nvSpPr>
          <p:cNvPr id="5" name="TextBox 4"/>
          <p:cNvSpPr txBox="1"/>
          <p:nvPr/>
        </p:nvSpPr>
        <p:spPr>
          <a:xfrm>
            <a:off x="627888" y="1749028"/>
            <a:ext cx="8077200" cy="1077218"/>
          </a:xfrm>
          <a:prstGeom prst="rect">
            <a:avLst/>
          </a:prstGeom>
          <a:noFill/>
        </p:spPr>
        <p:txBody>
          <a:bodyPr wrap="square" rtlCol="0">
            <a:spAutoFit/>
          </a:bodyPr>
          <a:lstStyle/>
          <a:p>
            <a:pPr marL="285750" indent="-285750">
              <a:buFont typeface="Arial" panose="020B0604020202020204" pitchFamily="34" charset="0"/>
              <a:buChar char="•"/>
            </a:pPr>
            <a:r>
              <a:rPr lang="en-US" sz="1600" b="1" dirty="0"/>
              <a:t>Coding: </a:t>
            </a:r>
            <a:r>
              <a:rPr lang="en-US" sz="1600" i="1" dirty="0"/>
              <a:t>A1005 would be coded as D. Yes, Cuban and X. Resident unable to respond. </a:t>
            </a:r>
            <a:endParaRPr lang="en-US" sz="1600" dirty="0"/>
          </a:p>
          <a:p>
            <a:pPr marL="285750" indent="-285750">
              <a:buFont typeface="Arial" panose="020B0604020202020204" pitchFamily="34" charset="0"/>
              <a:buChar char="•"/>
            </a:pPr>
            <a:r>
              <a:rPr lang="en-US" sz="1600" b="1" dirty="0"/>
              <a:t>Rationale: </a:t>
            </a:r>
            <a:r>
              <a:rPr lang="en-US" sz="1600" i="1" dirty="0"/>
              <a:t>If Resident R is unable to respond but their family, significant other, or legally authorized representative provided the response, code both that response and X. Resident unable to respond</a:t>
            </a:r>
            <a:r>
              <a:rPr lang="en-US" sz="1600" i="1" dirty="0" smtClean="0"/>
              <a:t>.</a:t>
            </a:r>
            <a:endParaRPr lang="en-US" sz="1600" dirty="0"/>
          </a:p>
        </p:txBody>
      </p:sp>
      <p:sp>
        <p:nvSpPr>
          <p:cNvPr id="6" name="TextBox 5"/>
          <p:cNvSpPr txBox="1"/>
          <p:nvPr/>
        </p:nvSpPr>
        <p:spPr>
          <a:xfrm>
            <a:off x="723900" y="3333750"/>
            <a:ext cx="7696200" cy="1631216"/>
          </a:xfrm>
          <a:prstGeom prst="rect">
            <a:avLst/>
          </a:prstGeom>
          <a:noFill/>
        </p:spPr>
        <p:txBody>
          <a:bodyPr wrap="square" rtlCol="0">
            <a:spAutoFit/>
          </a:bodyPr>
          <a:lstStyle/>
          <a:p>
            <a:pPr marL="285750" indent="-285750">
              <a:buFont typeface="Arial" panose="020B0604020202020204" pitchFamily="34" charset="0"/>
              <a:buChar char="•"/>
            </a:pPr>
            <a:r>
              <a:rPr lang="en-US" sz="1600" b="1" dirty="0"/>
              <a:t>Coding: </a:t>
            </a:r>
            <a:r>
              <a:rPr lang="en-US" sz="1600" i="1" dirty="0"/>
              <a:t>A1005, Ethnicity would be coded as Y. Resident declines to respond. </a:t>
            </a:r>
            <a:endParaRPr lang="en-US" sz="1600" dirty="0"/>
          </a:p>
          <a:p>
            <a:pPr marL="285750" indent="-285750">
              <a:buFont typeface="Arial" panose="020B0604020202020204" pitchFamily="34" charset="0"/>
              <a:buChar char="•"/>
            </a:pPr>
            <a:r>
              <a:rPr lang="en-US" sz="1600" b="1" dirty="0"/>
              <a:t>Rationale: </a:t>
            </a:r>
            <a:r>
              <a:rPr lang="en-US" sz="1600" i="1" dirty="0"/>
              <a:t>If a resident declines to respond to this item, code only Y. Resident declines to respond. Do not use other resources (family, significant other, or legally authorized representative or medical record documentation) to complete A1005, Ethnicity when a resident declines to respond. </a:t>
            </a:r>
            <a:endParaRPr lang="en-US" sz="1600" dirty="0"/>
          </a:p>
          <a:p>
            <a:endParaRPr lang="en-US" sz="2000" dirty="0"/>
          </a:p>
        </p:txBody>
      </p:sp>
    </p:spTree>
    <p:extLst>
      <p:ext uri="{BB962C8B-B14F-4D97-AF65-F5344CB8AC3E}">
        <p14:creationId xmlns:p14="http://schemas.microsoft.com/office/powerpoint/2010/main" val="124043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5250"/>
            <a:ext cx="8229600" cy="857250"/>
          </a:xfrm>
        </p:spPr>
        <p:txBody>
          <a:bodyPr/>
          <a:lstStyle/>
          <a:p>
            <a:r>
              <a:rPr lang="en-US" dirty="0" smtClean="0"/>
              <a:t>Race- Expanded</a:t>
            </a:r>
            <a:endParaRPr lang="en-US" dirty="0"/>
          </a:p>
        </p:txBody>
      </p:sp>
      <p:sp>
        <p:nvSpPr>
          <p:cNvPr id="3" name="Content Placeholder 2"/>
          <p:cNvSpPr>
            <a:spLocks noGrp="1"/>
          </p:cNvSpPr>
          <p:nvPr>
            <p:ph idx="1"/>
          </p:nvPr>
        </p:nvSpPr>
        <p:spPr>
          <a:xfrm>
            <a:off x="4419600" y="895350"/>
            <a:ext cx="4267200" cy="3394472"/>
          </a:xfrm>
        </p:spPr>
        <p:txBody>
          <a:bodyPr>
            <a:noAutofit/>
          </a:bodyPr>
          <a:lstStyle/>
          <a:p>
            <a:r>
              <a:rPr lang="en-US" sz="1400" i="1" dirty="0" smtClean="0">
                <a:solidFill>
                  <a:schemeClr val="tx1"/>
                </a:solidFill>
              </a:rPr>
              <a:t>Standardizing </a:t>
            </a:r>
            <a:r>
              <a:rPr lang="en-US" sz="1400" i="1" dirty="0">
                <a:solidFill>
                  <a:schemeClr val="tx1"/>
                </a:solidFill>
              </a:rPr>
              <a:t>self-reported data collection for race allows for the equal comparison of data across multiple post-acute-care settings.</a:t>
            </a:r>
          </a:p>
          <a:p>
            <a:pPr marL="0" indent="0">
              <a:buNone/>
            </a:pPr>
            <a:r>
              <a:rPr lang="en-US" sz="1400" i="1" dirty="0">
                <a:solidFill>
                  <a:schemeClr val="tx1"/>
                </a:solidFill>
              </a:rPr>
              <a:t> </a:t>
            </a:r>
            <a:endParaRPr lang="en-US" sz="1400" dirty="0">
              <a:solidFill>
                <a:schemeClr val="tx1"/>
              </a:solidFill>
            </a:endParaRPr>
          </a:p>
          <a:p>
            <a:r>
              <a:rPr lang="en-US" sz="1400" i="1" dirty="0">
                <a:solidFill>
                  <a:schemeClr val="tx1"/>
                </a:solidFill>
              </a:rPr>
              <a:t>These categories are NOT used to determine eligibility for participation in any Federal program. </a:t>
            </a:r>
          </a:p>
          <a:p>
            <a:endParaRPr lang="en-US" sz="1400" dirty="0"/>
          </a:p>
          <a:p>
            <a:r>
              <a:rPr lang="en-US" sz="1400" i="1" dirty="0">
                <a:solidFill>
                  <a:schemeClr val="tx1"/>
                </a:solidFill>
              </a:rPr>
              <a:t>Individuals may be more comfortable if this question is introduced by saying, “We want to make sure that all our residents get the best care possible, regardless of their racial background. We would like you to tell us your racial background so that we can review the treatment that all residents receive and make sure that everyone gets the highest quality of care” (Baker et al., 2005). </a:t>
            </a:r>
            <a:endParaRPr lang="en-US" sz="1400" dirty="0">
              <a:solidFill>
                <a:schemeClr val="tx1"/>
              </a:solidFill>
            </a:endParaRPr>
          </a:p>
        </p:txBody>
      </p:sp>
      <p:pic>
        <p:nvPicPr>
          <p:cNvPr id="5" name="Content Placeholder 6" descr="Example of coding sheet for A101: Race" title="A1010: Race"/>
          <p:cNvPicPr>
            <a:picLocks noChangeAspect="1"/>
          </p:cNvPicPr>
          <p:nvPr/>
        </p:nvPicPr>
        <p:blipFill rotWithShape="1">
          <a:blip r:embed="rId2"/>
          <a:srcRect l="34869" t="29030" r="49678" b="29132"/>
          <a:stretch/>
        </p:blipFill>
        <p:spPr>
          <a:xfrm>
            <a:off x="334108" y="1123950"/>
            <a:ext cx="2971800" cy="3733800"/>
          </a:xfrm>
          <a:prstGeom prst="rect">
            <a:avLst/>
          </a:prstGeom>
        </p:spPr>
      </p:pic>
      <p:sp>
        <p:nvSpPr>
          <p:cNvPr id="6" name="TextBox 5"/>
          <p:cNvSpPr txBox="1"/>
          <p:nvPr/>
        </p:nvSpPr>
        <p:spPr>
          <a:xfrm>
            <a:off x="304800" y="678418"/>
            <a:ext cx="4267200" cy="738664"/>
          </a:xfrm>
          <a:prstGeom prst="rect">
            <a:avLst/>
          </a:prstGeom>
          <a:noFill/>
        </p:spPr>
        <p:txBody>
          <a:bodyPr wrap="square" rtlCol="0">
            <a:spAutoFit/>
          </a:bodyPr>
          <a:lstStyle/>
          <a:p>
            <a:r>
              <a:rPr lang="en-US" sz="2400" dirty="0" smtClean="0">
                <a:solidFill>
                  <a:schemeClr val="accent3"/>
                </a:solidFill>
                <a:latin typeface="Arial Narrow" panose="020B0606020202030204" pitchFamily="34" charset="0"/>
              </a:rPr>
              <a:t>What does the resident identify as?</a:t>
            </a:r>
            <a:endParaRPr lang="en-US" sz="1600" dirty="0">
              <a:solidFill>
                <a:schemeClr val="bg1">
                  <a:lumMod val="50000"/>
                </a:schemeClr>
              </a:solidFill>
            </a:endParaRPr>
          </a:p>
          <a:p>
            <a:endParaRPr lang="en-US" dirty="0"/>
          </a:p>
        </p:txBody>
      </p:sp>
    </p:spTree>
    <p:extLst>
      <p:ext uri="{BB962C8B-B14F-4D97-AF65-F5344CB8AC3E}">
        <p14:creationId xmlns:p14="http://schemas.microsoft.com/office/powerpoint/2010/main" val="1329262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857250"/>
          </a:xfrm>
        </p:spPr>
        <p:txBody>
          <a:bodyPr/>
          <a:lstStyle/>
          <a:p>
            <a:r>
              <a:rPr lang="en-US" dirty="0" smtClean="0"/>
              <a:t>Race Coding</a:t>
            </a:r>
            <a:endParaRPr lang="en-US" dirty="0"/>
          </a:p>
        </p:txBody>
      </p:sp>
      <p:sp>
        <p:nvSpPr>
          <p:cNvPr id="3" name="Content Placeholder 2"/>
          <p:cNvSpPr>
            <a:spLocks noGrp="1"/>
          </p:cNvSpPr>
          <p:nvPr>
            <p:ph idx="1"/>
          </p:nvPr>
        </p:nvSpPr>
        <p:spPr>
          <a:xfrm>
            <a:off x="457200" y="590550"/>
            <a:ext cx="8229600" cy="4004073"/>
          </a:xfrm>
        </p:spPr>
        <p:txBody>
          <a:bodyPr>
            <a:noAutofit/>
          </a:bodyPr>
          <a:lstStyle/>
          <a:p>
            <a:pPr>
              <a:lnSpc>
                <a:spcPts val="1440"/>
              </a:lnSpc>
              <a:spcBef>
                <a:spcPts val="0"/>
              </a:spcBef>
              <a:spcAft>
                <a:spcPts val="600"/>
              </a:spcAft>
            </a:pPr>
            <a:r>
              <a:rPr lang="en-US" sz="1200" i="1" dirty="0" smtClean="0">
                <a:solidFill>
                  <a:srgbClr val="8A0000"/>
                </a:solidFill>
                <a:latin typeface="+mj-lt"/>
              </a:rPr>
              <a:t>If </a:t>
            </a:r>
            <a:r>
              <a:rPr lang="en-US" sz="1200" i="1" dirty="0">
                <a:solidFill>
                  <a:srgbClr val="8A0000"/>
                </a:solidFill>
                <a:latin typeface="+mj-lt"/>
              </a:rPr>
              <a:t>the resident is unable to respond, the assessor may ask a family member, significant other, and/or guardian/legally authorized representative. </a:t>
            </a:r>
            <a:endParaRPr lang="en-US" sz="1200" dirty="0">
              <a:solidFill>
                <a:srgbClr val="8A0000"/>
              </a:solidFill>
              <a:latin typeface="+mj-lt"/>
            </a:endParaRPr>
          </a:p>
          <a:p>
            <a:pPr>
              <a:lnSpc>
                <a:spcPts val="1440"/>
              </a:lnSpc>
              <a:spcBef>
                <a:spcPts val="0"/>
              </a:spcBef>
              <a:spcAft>
                <a:spcPts val="600"/>
              </a:spcAft>
            </a:pPr>
            <a:r>
              <a:rPr lang="en-US" sz="1200" i="1" dirty="0">
                <a:solidFill>
                  <a:srgbClr val="8A0000"/>
                </a:solidFill>
                <a:latin typeface="+mj-lt"/>
              </a:rPr>
              <a:t>Respondents should be offered the option of selecting one or more racial designations. </a:t>
            </a:r>
            <a:endParaRPr lang="en-US" sz="1200" dirty="0">
              <a:solidFill>
                <a:srgbClr val="8A0000"/>
              </a:solidFill>
              <a:latin typeface="+mj-lt"/>
            </a:endParaRPr>
          </a:p>
          <a:p>
            <a:pPr>
              <a:lnSpc>
                <a:spcPts val="1440"/>
              </a:lnSpc>
              <a:spcBef>
                <a:spcPts val="0"/>
              </a:spcBef>
              <a:spcAft>
                <a:spcPts val="600"/>
              </a:spcAft>
            </a:pPr>
            <a:r>
              <a:rPr lang="en-US" sz="1200" i="1" dirty="0">
                <a:solidFill>
                  <a:srgbClr val="8A0000"/>
                </a:solidFill>
                <a:latin typeface="+mj-lt"/>
              </a:rPr>
              <a:t>Only use medical record documentation to code A1010, Race if the resident is unable to respond and no family member, significant other, and/or guardian/legally authorized representative provides a response for this item. </a:t>
            </a:r>
            <a:endParaRPr lang="en-US" sz="1200" dirty="0">
              <a:solidFill>
                <a:srgbClr val="8A0000"/>
              </a:solidFill>
              <a:latin typeface="+mj-lt"/>
            </a:endParaRPr>
          </a:p>
          <a:p>
            <a:pPr>
              <a:lnSpc>
                <a:spcPts val="1440"/>
              </a:lnSpc>
              <a:spcBef>
                <a:spcPts val="0"/>
              </a:spcBef>
              <a:spcAft>
                <a:spcPts val="600"/>
              </a:spcAft>
            </a:pPr>
            <a:r>
              <a:rPr lang="en-US" sz="1200" i="1" dirty="0">
                <a:solidFill>
                  <a:srgbClr val="8A0000"/>
                </a:solidFill>
                <a:latin typeface="+mj-lt"/>
              </a:rPr>
              <a:t>If the resident declines to respond, do not code based on other resources (family, significant other, or legally authorized representative or medical records). </a:t>
            </a:r>
            <a:endParaRPr lang="en-US" sz="1200" dirty="0">
              <a:solidFill>
                <a:srgbClr val="000000"/>
              </a:solidFill>
              <a:latin typeface="+mj-lt"/>
            </a:endParaRPr>
          </a:p>
          <a:p>
            <a:pPr>
              <a:lnSpc>
                <a:spcPts val="1440"/>
              </a:lnSpc>
              <a:spcBef>
                <a:spcPts val="0"/>
              </a:spcBef>
              <a:spcAft>
                <a:spcPts val="600"/>
              </a:spcAft>
            </a:pPr>
            <a:r>
              <a:rPr lang="en-US" sz="1200" i="1" dirty="0">
                <a:solidFill>
                  <a:srgbClr val="8A0000"/>
                </a:solidFill>
                <a:latin typeface="+mj-lt"/>
              </a:rPr>
              <a:t>If the resident provides a response, check the box(</a:t>
            </a:r>
            <a:r>
              <a:rPr lang="en-US" sz="1200" i="1" dirty="0" err="1">
                <a:solidFill>
                  <a:srgbClr val="8A0000"/>
                </a:solidFill>
                <a:latin typeface="+mj-lt"/>
              </a:rPr>
              <a:t>es</a:t>
            </a:r>
            <a:r>
              <a:rPr lang="en-US" sz="1200" i="1" dirty="0">
                <a:solidFill>
                  <a:srgbClr val="8A0000"/>
                </a:solidFill>
                <a:latin typeface="+mj-lt"/>
              </a:rPr>
              <a:t>) indicating the race category or categories identified by the resident. </a:t>
            </a:r>
            <a:endParaRPr lang="en-US" sz="1200" dirty="0">
              <a:solidFill>
                <a:srgbClr val="8A0000"/>
              </a:solidFill>
              <a:latin typeface="+mj-lt"/>
            </a:endParaRPr>
          </a:p>
          <a:p>
            <a:pPr>
              <a:lnSpc>
                <a:spcPts val="1440"/>
              </a:lnSpc>
              <a:spcBef>
                <a:spcPts val="0"/>
              </a:spcBef>
              <a:spcAft>
                <a:spcPts val="600"/>
              </a:spcAft>
            </a:pPr>
            <a:r>
              <a:rPr lang="en-US" sz="1200" b="1" dirty="0">
                <a:solidFill>
                  <a:srgbClr val="8A0000"/>
                </a:solidFill>
                <a:latin typeface="+mj-lt"/>
              </a:rPr>
              <a:t>Code X, Resident unable to respond: </a:t>
            </a:r>
            <a:r>
              <a:rPr lang="en-US" sz="1200" i="1" dirty="0">
                <a:solidFill>
                  <a:srgbClr val="8A0000"/>
                </a:solidFill>
                <a:latin typeface="+mj-lt"/>
              </a:rPr>
              <a:t>if the resident is unable to respond. </a:t>
            </a:r>
            <a:r>
              <a:rPr lang="en-US" sz="1200" dirty="0">
                <a:solidFill>
                  <a:srgbClr val="8A0000"/>
                </a:solidFill>
                <a:latin typeface="+mj-lt"/>
              </a:rPr>
              <a:t>— </a:t>
            </a:r>
            <a:r>
              <a:rPr lang="en-US" sz="1200" i="1" dirty="0">
                <a:solidFill>
                  <a:srgbClr val="8A0000"/>
                </a:solidFill>
                <a:latin typeface="+mj-lt"/>
              </a:rPr>
              <a:t>In the cases where the resident is unable to respond and the response is determined via family, significant other, or legally authorized representative input or medical records, check all boxes that apply, including X. Resident unable to respond. </a:t>
            </a:r>
            <a:r>
              <a:rPr lang="en-US" sz="1200" dirty="0">
                <a:solidFill>
                  <a:srgbClr val="8A0000"/>
                </a:solidFill>
                <a:latin typeface="+mj-lt"/>
              </a:rPr>
              <a:t>— </a:t>
            </a:r>
            <a:r>
              <a:rPr lang="en-US" sz="1200" i="1" dirty="0">
                <a:solidFill>
                  <a:srgbClr val="8A0000"/>
                </a:solidFill>
                <a:latin typeface="+mj-lt"/>
              </a:rPr>
              <a:t>If the resident is unable to respond and no other resources (family, significant other, or legally authorized representative or medical records) provided the necessary information, code as X. Resident unable to respond. </a:t>
            </a:r>
            <a:endParaRPr lang="en-US" sz="1200" dirty="0">
              <a:solidFill>
                <a:srgbClr val="8A0000"/>
              </a:solidFill>
              <a:latin typeface="+mj-lt"/>
            </a:endParaRPr>
          </a:p>
          <a:p>
            <a:pPr>
              <a:lnSpc>
                <a:spcPts val="1440"/>
              </a:lnSpc>
              <a:spcBef>
                <a:spcPts val="0"/>
              </a:spcBef>
              <a:spcAft>
                <a:spcPts val="600"/>
              </a:spcAft>
            </a:pPr>
            <a:r>
              <a:rPr lang="en-US" sz="1200" b="1" dirty="0">
                <a:solidFill>
                  <a:srgbClr val="8A0000"/>
                </a:solidFill>
                <a:latin typeface="+mj-lt"/>
              </a:rPr>
              <a:t>Code Y, Resident declines to respond: </a:t>
            </a:r>
            <a:r>
              <a:rPr lang="en-US" sz="1200" i="1" dirty="0">
                <a:solidFill>
                  <a:srgbClr val="8A0000"/>
                </a:solidFill>
                <a:latin typeface="+mj-lt"/>
              </a:rPr>
              <a:t>if the resident declines to respond. </a:t>
            </a:r>
            <a:r>
              <a:rPr lang="en-US" sz="1200" dirty="0">
                <a:solidFill>
                  <a:srgbClr val="8A0000"/>
                </a:solidFill>
                <a:latin typeface="+mj-lt"/>
              </a:rPr>
              <a:t>— </a:t>
            </a:r>
            <a:r>
              <a:rPr lang="en-US" sz="1200" i="1" dirty="0">
                <a:solidFill>
                  <a:srgbClr val="8A0000"/>
                </a:solidFill>
                <a:latin typeface="+mj-lt"/>
              </a:rPr>
              <a:t>When the resident declines to respond, code only Y. Resident declines to respond. </a:t>
            </a:r>
            <a:r>
              <a:rPr lang="en-US" sz="1200" dirty="0">
                <a:solidFill>
                  <a:srgbClr val="8A0000"/>
                </a:solidFill>
                <a:latin typeface="+mj-lt"/>
              </a:rPr>
              <a:t>— </a:t>
            </a:r>
            <a:r>
              <a:rPr lang="en-US" sz="1200" i="1" dirty="0">
                <a:solidFill>
                  <a:srgbClr val="8A0000"/>
                </a:solidFill>
                <a:latin typeface="+mj-lt"/>
              </a:rPr>
              <a:t>When the resident declines to respond do not code based on other resources (family, significant other, or legally authorized representative or medical records). </a:t>
            </a:r>
            <a:endParaRPr lang="en-US" sz="1200" dirty="0">
              <a:solidFill>
                <a:srgbClr val="8A0000"/>
              </a:solidFill>
              <a:latin typeface="+mj-lt"/>
            </a:endParaRPr>
          </a:p>
          <a:p>
            <a:pPr>
              <a:lnSpc>
                <a:spcPts val="1440"/>
              </a:lnSpc>
              <a:spcBef>
                <a:spcPts val="0"/>
              </a:spcBef>
              <a:spcAft>
                <a:spcPts val="600"/>
              </a:spcAft>
            </a:pPr>
            <a:r>
              <a:rPr lang="en-US" sz="1200" b="1" dirty="0">
                <a:solidFill>
                  <a:srgbClr val="8A0000"/>
                </a:solidFill>
                <a:latin typeface="+mj-lt"/>
              </a:rPr>
              <a:t>Code Z, None of the above: </a:t>
            </a:r>
            <a:r>
              <a:rPr lang="en-US" sz="1200" i="1" dirty="0">
                <a:solidFill>
                  <a:srgbClr val="8A0000"/>
                </a:solidFill>
                <a:latin typeface="+mj-lt"/>
              </a:rPr>
              <a:t>if the resident reports or it is determined from other resources (family, significant other, or legally authorized representative or medical records) that none of the listed races apply. </a:t>
            </a:r>
            <a:endParaRPr lang="en-US" sz="1200" dirty="0">
              <a:latin typeface="+mj-lt"/>
            </a:endParaRPr>
          </a:p>
          <a:p>
            <a:pPr>
              <a:lnSpc>
                <a:spcPts val="1440"/>
              </a:lnSpc>
              <a:spcBef>
                <a:spcPts val="0"/>
              </a:spcBef>
              <a:spcAft>
                <a:spcPts val="600"/>
              </a:spcAft>
            </a:pPr>
            <a:endParaRPr lang="en-US" sz="1200" dirty="0">
              <a:latin typeface="+mj-lt"/>
            </a:endParaRPr>
          </a:p>
        </p:txBody>
      </p:sp>
      <p:sp>
        <p:nvSpPr>
          <p:cNvPr id="4" name="5-Point Star 3" title="green star"/>
          <p:cNvSpPr/>
          <p:nvPr/>
        </p:nvSpPr>
        <p:spPr>
          <a:xfrm>
            <a:off x="381000" y="2114550"/>
            <a:ext cx="345831" cy="256442"/>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586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smtClean="0"/>
              <a:t>Example</a:t>
            </a:r>
            <a:endParaRPr lang="en-US" dirty="0"/>
          </a:p>
        </p:txBody>
      </p:sp>
      <p:sp>
        <p:nvSpPr>
          <p:cNvPr id="3" name="Content Placeholder 2"/>
          <p:cNvSpPr>
            <a:spLocks noGrp="1"/>
          </p:cNvSpPr>
          <p:nvPr>
            <p:ph idx="1"/>
          </p:nvPr>
        </p:nvSpPr>
        <p:spPr>
          <a:xfrm>
            <a:off x="457200" y="742950"/>
            <a:ext cx="8229600" cy="2362200"/>
          </a:xfrm>
        </p:spPr>
        <p:txBody>
          <a:bodyPr>
            <a:normAutofit fontScale="92500"/>
          </a:bodyPr>
          <a:lstStyle/>
          <a:p>
            <a:pPr marL="0" indent="0">
              <a:buNone/>
            </a:pPr>
            <a:r>
              <a:rPr lang="en-US" sz="1600" i="1" dirty="0" smtClean="0">
                <a:solidFill>
                  <a:srgbClr val="00B050"/>
                </a:solidFill>
              </a:rPr>
              <a:t>Resident </a:t>
            </a:r>
            <a:r>
              <a:rPr lang="en-US" sz="1600" i="1" dirty="0">
                <a:solidFill>
                  <a:srgbClr val="00B050"/>
                </a:solidFill>
              </a:rPr>
              <a:t>W has severe dementia with agitation. During the Admission assessment, they are unable to provide their race. Their child informs the nurse that Resident W is Korean and African American. </a:t>
            </a:r>
          </a:p>
          <a:p>
            <a:pPr marL="0" indent="0">
              <a:buNone/>
            </a:pPr>
            <a:endParaRPr lang="en-US" sz="1800" i="1" dirty="0" smtClean="0"/>
          </a:p>
          <a:p>
            <a:pPr marL="0" indent="0">
              <a:buNone/>
            </a:pPr>
            <a:endParaRPr lang="en-US" sz="1800" i="1" dirty="0" smtClean="0"/>
          </a:p>
          <a:p>
            <a:pPr marL="0" indent="0">
              <a:buNone/>
            </a:pPr>
            <a:endParaRPr lang="en-US" sz="1800" i="1" dirty="0"/>
          </a:p>
          <a:p>
            <a:pPr marL="0" indent="0">
              <a:buNone/>
            </a:pPr>
            <a:endParaRPr lang="en-US" sz="1800" i="1" dirty="0" smtClean="0">
              <a:solidFill>
                <a:srgbClr val="00B050"/>
              </a:solidFill>
            </a:endParaRPr>
          </a:p>
          <a:p>
            <a:pPr marL="0" indent="0">
              <a:buNone/>
            </a:pPr>
            <a:r>
              <a:rPr lang="en-US" sz="1800" i="1" dirty="0" smtClean="0">
                <a:solidFill>
                  <a:srgbClr val="00B050"/>
                </a:solidFill>
              </a:rPr>
              <a:t>Resident </a:t>
            </a:r>
            <a:r>
              <a:rPr lang="en-US" sz="1800" i="1" dirty="0">
                <a:solidFill>
                  <a:srgbClr val="00B050"/>
                </a:solidFill>
              </a:rPr>
              <a:t>Q declines to provide their race during the admission assessment stating “I’d rather not answer.” </a:t>
            </a:r>
            <a:endParaRPr lang="en-US" sz="1800" dirty="0">
              <a:solidFill>
                <a:srgbClr val="00B050"/>
              </a:solidFill>
            </a:endParaRPr>
          </a:p>
          <a:p>
            <a:pPr lvl="6"/>
            <a:endParaRPr lang="en-US" sz="1000" dirty="0"/>
          </a:p>
          <a:p>
            <a:pPr lvl="3"/>
            <a:endParaRPr lang="en-US" sz="800" dirty="0"/>
          </a:p>
        </p:txBody>
      </p:sp>
      <p:sp>
        <p:nvSpPr>
          <p:cNvPr id="4" name="TextBox 3"/>
          <p:cNvSpPr txBox="1"/>
          <p:nvPr/>
        </p:nvSpPr>
        <p:spPr>
          <a:xfrm>
            <a:off x="533400" y="1339274"/>
            <a:ext cx="6172200" cy="1169551"/>
          </a:xfrm>
          <a:prstGeom prst="rect">
            <a:avLst/>
          </a:prstGeom>
          <a:noFill/>
        </p:spPr>
        <p:txBody>
          <a:bodyPr wrap="square" rtlCol="0">
            <a:spAutoFit/>
          </a:bodyPr>
          <a:lstStyle/>
          <a:p>
            <a:pPr marL="285750" indent="-285750">
              <a:buFont typeface="Arial" panose="020B0604020202020204" pitchFamily="34" charset="0"/>
              <a:buChar char="•"/>
            </a:pPr>
            <a:r>
              <a:rPr lang="en-US" sz="1400" b="1" dirty="0"/>
              <a:t>Coding: </a:t>
            </a:r>
            <a:r>
              <a:rPr lang="en-US" sz="1400" i="1" dirty="0"/>
              <a:t>A1010, Race would be coded as B. Black or African American, H. Korean, and X. Resident unable to respond. </a:t>
            </a:r>
            <a:endParaRPr lang="en-US" sz="1400" dirty="0"/>
          </a:p>
          <a:p>
            <a:pPr marL="285750" indent="-285750">
              <a:buFont typeface="Arial" panose="020B0604020202020204" pitchFamily="34" charset="0"/>
              <a:buChar char="•"/>
            </a:pPr>
            <a:r>
              <a:rPr lang="en-US" sz="1400" b="1" dirty="0"/>
              <a:t>Rationale: </a:t>
            </a:r>
            <a:r>
              <a:rPr lang="en-US" sz="1400" i="1" dirty="0"/>
              <a:t>If Resident W is unable to respond but their family, significant other, or legally authorized representative provided the response, code those responses and X. Resident unable to respond. </a:t>
            </a:r>
            <a:endParaRPr lang="en-US" sz="1400" dirty="0"/>
          </a:p>
        </p:txBody>
      </p:sp>
      <p:sp>
        <p:nvSpPr>
          <p:cNvPr id="5" name="TextBox 4"/>
          <p:cNvSpPr txBox="1"/>
          <p:nvPr/>
        </p:nvSpPr>
        <p:spPr>
          <a:xfrm>
            <a:off x="533400" y="3181350"/>
            <a:ext cx="8077200" cy="1169551"/>
          </a:xfrm>
          <a:prstGeom prst="rect">
            <a:avLst/>
          </a:prstGeom>
          <a:noFill/>
        </p:spPr>
        <p:txBody>
          <a:bodyPr wrap="square" rtlCol="0">
            <a:spAutoFit/>
          </a:bodyPr>
          <a:lstStyle/>
          <a:p>
            <a:pPr marL="285750" indent="-285750">
              <a:buFont typeface="Arial" panose="020B0604020202020204" pitchFamily="34" charset="0"/>
              <a:buChar char="•"/>
            </a:pPr>
            <a:r>
              <a:rPr lang="en-US" sz="1400" b="1" dirty="0"/>
              <a:t>Coding: </a:t>
            </a:r>
            <a:r>
              <a:rPr lang="en-US" sz="1400" i="1" dirty="0"/>
              <a:t>A1010, Race would be coded as Y. Resident declines to respond. </a:t>
            </a:r>
            <a:endParaRPr lang="en-US" sz="1400" dirty="0"/>
          </a:p>
          <a:p>
            <a:pPr marL="285750" indent="-285750">
              <a:buFont typeface="Arial" panose="020B0604020202020204" pitchFamily="34" charset="0"/>
              <a:buChar char="•"/>
            </a:pPr>
            <a:r>
              <a:rPr lang="en-US" sz="1400" b="1" dirty="0"/>
              <a:t>Rationale: </a:t>
            </a:r>
            <a:r>
              <a:rPr lang="en-US" sz="1400" i="1" dirty="0"/>
              <a:t>If a resident declines to respond to this item, then code only Y. Resident declines to respond. Do not make attempts to code A1010, Race when a resident declines to respond based on other resources (family, significant other, or legally authorized representative or medical records). </a:t>
            </a:r>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169899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Revised</a:t>
            </a:r>
            <a:endParaRPr lang="en-US" dirty="0"/>
          </a:p>
        </p:txBody>
      </p:sp>
      <p:pic>
        <p:nvPicPr>
          <p:cNvPr id="4" name="Content Placeholder 3" descr="Image of coding sheet" title="A1110: Language"/>
          <p:cNvPicPr>
            <a:picLocks noGrp="1" noChangeAspect="1"/>
          </p:cNvPicPr>
          <p:nvPr>
            <p:ph sz="half" idx="1"/>
          </p:nvPr>
        </p:nvPicPr>
        <p:blipFill rotWithShape="1">
          <a:blip r:embed="rId2"/>
          <a:srcRect l="33962" t="29003" r="30190" b="58303"/>
          <a:stretch/>
        </p:blipFill>
        <p:spPr>
          <a:xfrm>
            <a:off x="457200" y="1123950"/>
            <a:ext cx="8496300" cy="2133600"/>
          </a:xfrm>
          <a:prstGeom prst="rect">
            <a:avLst/>
          </a:prstGeom>
        </p:spPr>
      </p:pic>
    </p:spTree>
    <p:extLst>
      <p:ext uri="{BB962C8B-B14F-4D97-AF65-F5344CB8AC3E}">
        <p14:creationId xmlns:p14="http://schemas.microsoft.com/office/powerpoint/2010/main" val="2004045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Coding</a:t>
            </a:r>
            <a:endParaRPr lang="en-US" dirty="0"/>
          </a:p>
        </p:txBody>
      </p:sp>
      <p:sp>
        <p:nvSpPr>
          <p:cNvPr id="3" name="Content Placeholder 2"/>
          <p:cNvSpPr>
            <a:spLocks noGrp="1"/>
          </p:cNvSpPr>
          <p:nvPr>
            <p:ph idx="1"/>
          </p:nvPr>
        </p:nvSpPr>
        <p:spPr/>
        <p:txBody>
          <a:bodyPr>
            <a:normAutofit fontScale="47500" lnSpcReduction="20000"/>
          </a:bodyPr>
          <a:lstStyle/>
          <a:p>
            <a:r>
              <a:rPr lang="en-US" i="1" dirty="0" smtClean="0">
                <a:solidFill>
                  <a:srgbClr val="8A0000"/>
                </a:solidFill>
                <a:latin typeface="+mj-lt"/>
              </a:rPr>
              <a:t>Enter </a:t>
            </a:r>
            <a:r>
              <a:rPr lang="en-US" i="1" dirty="0">
                <a:solidFill>
                  <a:srgbClr val="8A0000"/>
                </a:solidFill>
                <a:latin typeface="+mj-lt"/>
              </a:rPr>
              <a:t>the preferred language the resident primarily speaks or understands after interviewing the resident and family, significant other and/or guardian/legally authorized representative and/or reviewing the medical record. </a:t>
            </a:r>
          </a:p>
          <a:p>
            <a:endParaRPr lang="en-US" dirty="0">
              <a:solidFill>
                <a:srgbClr val="8A0000"/>
              </a:solidFill>
              <a:latin typeface="+mj-lt"/>
            </a:endParaRPr>
          </a:p>
          <a:p>
            <a:r>
              <a:rPr lang="en-US" i="1" dirty="0">
                <a:solidFill>
                  <a:srgbClr val="8A0000"/>
                </a:solidFill>
                <a:latin typeface="+mj-lt"/>
              </a:rPr>
              <a:t>If the resident, family member, significant other, guardian/legally authorized representative and/or medical record documentation cannot or does not identify preferred language, enter a dash (—) in the first box. A dash indicates “no information.” CMS expects dash use to be a rare occurrence. </a:t>
            </a:r>
          </a:p>
          <a:p>
            <a:endParaRPr lang="en-US" dirty="0">
              <a:solidFill>
                <a:srgbClr val="8A0000"/>
              </a:solidFill>
              <a:latin typeface="+mj-lt"/>
            </a:endParaRPr>
          </a:p>
          <a:p>
            <a:r>
              <a:rPr lang="en-US" b="1" dirty="0">
                <a:solidFill>
                  <a:srgbClr val="8A0000"/>
                </a:solidFill>
                <a:latin typeface="+mj-lt"/>
              </a:rPr>
              <a:t>Code 0, No: </a:t>
            </a:r>
            <a:r>
              <a:rPr lang="en-US" i="1" dirty="0">
                <a:solidFill>
                  <a:srgbClr val="8A0000"/>
                </a:solidFill>
                <a:latin typeface="+mj-lt"/>
              </a:rPr>
              <a:t>if the resident (family, significant other, guardian/legally authorized representative or medical record) indicates there is no need or want of an interpreter to communicate with a doctor or health care staff. </a:t>
            </a:r>
          </a:p>
          <a:p>
            <a:endParaRPr lang="en-US" dirty="0">
              <a:solidFill>
                <a:srgbClr val="8A0000"/>
              </a:solidFill>
              <a:latin typeface="+mj-lt"/>
            </a:endParaRPr>
          </a:p>
          <a:p>
            <a:r>
              <a:rPr lang="en-US" b="1" dirty="0">
                <a:solidFill>
                  <a:srgbClr val="8A0000"/>
                </a:solidFill>
                <a:latin typeface="+mj-lt"/>
              </a:rPr>
              <a:t>Code 1, Yes: </a:t>
            </a:r>
            <a:r>
              <a:rPr lang="en-US" i="1" dirty="0">
                <a:solidFill>
                  <a:srgbClr val="8A0000"/>
                </a:solidFill>
                <a:latin typeface="+mj-lt"/>
              </a:rPr>
              <a:t>if the resident (family, significant other, guardian/legally authorized representative or medical record) indicates the need or want of an interpreter to communicate with a doctor or health care staff. Ensure that preferred language is indicated. </a:t>
            </a:r>
          </a:p>
          <a:p>
            <a:endParaRPr lang="en-US" dirty="0">
              <a:solidFill>
                <a:srgbClr val="8A0000"/>
              </a:solidFill>
              <a:latin typeface="+mj-lt"/>
            </a:endParaRPr>
          </a:p>
          <a:p>
            <a:r>
              <a:rPr lang="en-US" b="1" dirty="0">
                <a:solidFill>
                  <a:srgbClr val="8A0000"/>
                </a:solidFill>
                <a:latin typeface="+mj-lt"/>
              </a:rPr>
              <a:t>Code 9, Unable to determine: </a:t>
            </a:r>
            <a:r>
              <a:rPr lang="en-US" i="1" dirty="0">
                <a:solidFill>
                  <a:srgbClr val="8A0000"/>
                </a:solidFill>
                <a:latin typeface="+mj-lt"/>
              </a:rPr>
              <a:t>if the resident is unable or declines to respond or any available source (family, significant other, guardian/legally authorized representative or medical records) cannot or does not identify the need or want of an interpreter. </a:t>
            </a:r>
            <a:endParaRPr lang="en-US" dirty="0">
              <a:solidFill>
                <a:srgbClr val="8A0000"/>
              </a:solidFill>
              <a:latin typeface="+mj-lt"/>
            </a:endParaRPr>
          </a:p>
          <a:p>
            <a:endParaRPr lang="en-US" dirty="0">
              <a:latin typeface="+mj-lt"/>
            </a:endParaRPr>
          </a:p>
        </p:txBody>
      </p:sp>
    </p:spTree>
    <p:extLst>
      <p:ext uri="{BB962C8B-B14F-4D97-AF65-F5344CB8AC3E}">
        <p14:creationId xmlns:p14="http://schemas.microsoft.com/office/powerpoint/2010/main" val="940148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 New</a:t>
            </a:r>
            <a:endParaRPr lang="en-US" dirty="0"/>
          </a:p>
        </p:txBody>
      </p:sp>
      <p:pic>
        <p:nvPicPr>
          <p:cNvPr id="4" name="Content Placeholder 7" descr="image of transportation coding sheet&#10;" title="A1250: Transportation"/>
          <p:cNvPicPr>
            <a:picLocks noGrp="1" noChangeAspect="1"/>
          </p:cNvPicPr>
          <p:nvPr>
            <p:ph sz="half" idx="1"/>
          </p:nvPr>
        </p:nvPicPr>
        <p:blipFill rotWithShape="1">
          <a:blip r:embed="rId2"/>
          <a:srcRect l="33962" t="34242" r="28302" b="38924"/>
          <a:stretch/>
        </p:blipFill>
        <p:spPr>
          <a:xfrm>
            <a:off x="609600" y="895350"/>
            <a:ext cx="6477000" cy="3486150"/>
          </a:xfrm>
          <a:prstGeom prst="rect">
            <a:avLst/>
          </a:prstGeom>
        </p:spPr>
      </p:pic>
    </p:spTree>
    <p:extLst>
      <p:ext uri="{BB962C8B-B14F-4D97-AF65-F5344CB8AC3E}">
        <p14:creationId xmlns:p14="http://schemas.microsoft.com/office/powerpoint/2010/main" val="4093489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for Assessment: Interview Instructions</a:t>
            </a:r>
            <a:endParaRPr lang="en-US" dirty="0"/>
          </a:p>
        </p:txBody>
      </p:sp>
      <p:sp>
        <p:nvSpPr>
          <p:cNvPr id="3" name="Content Placeholder 2"/>
          <p:cNvSpPr>
            <a:spLocks noGrp="1"/>
          </p:cNvSpPr>
          <p:nvPr>
            <p:ph idx="1"/>
          </p:nvPr>
        </p:nvSpPr>
        <p:spPr/>
        <p:txBody>
          <a:bodyPr>
            <a:normAutofit fontScale="47500" lnSpcReduction="20000"/>
          </a:bodyPr>
          <a:lstStyle/>
          <a:p>
            <a:r>
              <a:rPr lang="en-US" i="1" dirty="0">
                <a:solidFill>
                  <a:srgbClr val="C00000"/>
                </a:solidFill>
              </a:rPr>
              <a:t>Ask the resident: “In the past six months to a year, has lack of transportation kept you from medical appointments or from getting your medications?” </a:t>
            </a:r>
          </a:p>
          <a:p>
            <a:pPr marL="0" indent="0">
              <a:buNone/>
            </a:pPr>
            <a:endParaRPr lang="en-US" dirty="0">
              <a:solidFill>
                <a:srgbClr val="C00000"/>
              </a:solidFill>
            </a:endParaRPr>
          </a:p>
          <a:p>
            <a:r>
              <a:rPr lang="en-US" i="1" dirty="0">
                <a:solidFill>
                  <a:srgbClr val="C00000"/>
                </a:solidFill>
              </a:rPr>
              <a:t>“In the past six months to a year, has lack of transportation kept you from non-medical meetings, appointments, work, or from getting things that you need?” </a:t>
            </a:r>
            <a:endParaRPr lang="en-US" dirty="0">
              <a:solidFill>
                <a:srgbClr val="C00000"/>
              </a:solidFill>
            </a:endParaRPr>
          </a:p>
          <a:p>
            <a:endParaRPr lang="en-US" dirty="0">
              <a:solidFill>
                <a:srgbClr val="C00000"/>
              </a:solidFill>
            </a:endParaRPr>
          </a:p>
          <a:p>
            <a:r>
              <a:rPr lang="en-US" i="1" dirty="0">
                <a:solidFill>
                  <a:srgbClr val="C00000"/>
                </a:solidFill>
              </a:rPr>
              <a:t>Respondents should be offered the option of selecting more than one “yes” designation, if applicable. </a:t>
            </a:r>
          </a:p>
          <a:p>
            <a:endParaRPr lang="en-US" dirty="0">
              <a:solidFill>
                <a:srgbClr val="C00000"/>
              </a:solidFill>
            </a:endParaRPr>
          </a:p>
          <a:p>
            <a:r>
              <a:rPr lang="en-US" i="1" dirty="0">
                <a:solidFill>
                  <a:srgbClr val="C00000"/>
                </a:solidFill>
              </a:rPr>
              <a:t>If the resident is unable to respond, the assessor may ask a family member, significant other, and/or guardian/legally authorized representative. </a:t>
            </a:r>
          </a:p>
          <a:p>
            <a:endParaRPr lang="en-US" dirty="0">
              <a:solidFill>
                <a:srgbClr val="C00000"/>
              </a:solidFill>
            </a:endParaRPr>
          </a:p>
          <a:p>
            <a:r>
              <a:rPr lang="en-US" i="1" dirty="0">
                <a:solidFill>
                  <a:srgbClr val="C00000"/>
                </a:solidFill>
              </a:rPr>
              <a:t>Only if the resident is unable to respond and no family member, significant other, and/or guardian/legally authorized representative may provide a response for this item, use medical record documentation. </a:t>
            </a:r>
          </a:p>
          <a:p>
            <a:endParaRPr lang="en-US" dirty="0">
              <a:solidFill>
                <a:srgbClr val="C00000"/>
              </a:solidFill>
            </a:endParaRPr>
          </a:p>
          <a:p>
            <a:r>
              <a:rPr lang="en-US" i="1" dirty="0">
                <a:solidFill>
                  <a:srgbClr val="C00000"/>
                </a:solidFill>
              </a:rPr>
              <a:t>If the resident declines to respond, do not code based on other resources (family, significant other, or legally authorized representative or medical records). </a:t>
            </a:r>
            <a:endParaRPr lang="en-US" dirty="0">
              <a:solidFill>
                <a:srgbClr val="C00000"/>
              </a:solidFill>
            </a:endParaRPr>
          </a:p>
        </p:txBody>
      </p:sp>
    </p:spTree>
    <p:extLst>
      <p:ext uri="{BB962C8B-B14F-4D97-AF65-F5344CB8AC3E}">
        <p14:creationId xmlns:p14="http://schemas.microsoft.com/office/powerpoint/2010/main" val="2495117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Coding</a:t>
            </a:r>
            <a:endParaRPr lang="en-US" dirty="0"/>
          </a:p>
        </p:txBody>
      </p:sp>
      <p:sp>
        <p:nvSpPr>
          <p:cNvPr id="3" name="Content Placeholder 2"/>
          <p:cNvSpPr>
            <a:spLocks noGrp="1"/>
          </p:cNvSpPr>
          <p:nvPr>
            <p:ph idx="1"/>
          </p:nvPr>
        </p:nvSpPr>
        <p:spPr>
          <a:xfrm>
            <a:off x="457200" y="971550"/>
            <a:ext cx="8229600" cy="3581400"/>
          </a:xfrm>
        </p:spPr>
        <p:txBody>
          <a:bodyPr>
            <a:normAutofit fontScale="47500" lnSpcReduction="20000"/>
          </a:bodyPr>
          <a:lstStyle/>
          <a:p>
            <a:r>
              <a:rPr lang="en-US" b="1" dirty="0" smtClean="0">
                <a:solidFill>
                  <a:srgbClr val="8A0000"/>
                </a:solidFill>
                <a:latin typeface="+mj-lt"/>
              </a:rPr>
              <a:t>Code </a:t>
            </a:r>
            <a:r>
              <a:rPr lang="en-US" b="1" dirty="0">
                <a:solidFill>
                  <a:srgbClr val="8A0000"/>
                </a:solidFill>
                <a:latin typeface="+mj-lt"/>
              </a:rPr>
              <a:t>A, Yes, it has kept me from medical appointments or from getting my medications: </a:t>
            </a:r>
            <a:r>
              <a:rPr lang="en-US" i="1" dirty="0">
                <a:solidFill>
                  <a:srgbClr val="8A0000"/>
                </a:solidFill>
                <a:latin typeface="+mj-lt"/>
              </a:rPr>
              <a:t>if the resident indicates that lack of transportation has kept the resident from medical appointments or from getting medications. </a:t>
            </a:r>
          </a:p>
          <a:p>
            <a:endParaRPr lang="en-US" dirty="0">
              <a:solidFill>
                <a:srgbClr val="8A0000"/>
              </a:solidFill>
              <a:latin typeface="+mj-lt"/>
            </a:endParaRPr>
          </a:p>
          <a:p>
            <a:r>
              <a:rPr lang="en-US" b="1" dirty="0">
                <a:solidFill>
                  <a:srgbClr val="8A0000"/>
                </a:solidFill>
                <a:latin typeface="+mj-lt"/>
              </a:rPr>
              <a:t>Code B, Yes, it has kept me from non-medical meetings, appointments, work, or from getting things that I need: </a:t>
            </a:r>
            <a:r>
              <a:rPr lang="en-US" i="1" dirty="0">
                <a:solidFill>
                  <a:srgbClr val="8A0000"/>
                </a:solidFill>
                <a:latin typeface="+mj-lt"/>
              </a:rPr>
              <a:t>if the resident indicates that lack of transportation has kept the resident from non-medical meetings, appointments, work, or from getting things that the resident needs. </a:t>
            </a:r>
          </a:p>
          <a:p>
            <a:endParaRPr lang="en-US" dirty="0">
              <a:solidFill>
                <a:srgbClr val="8A0000"/>
              </a:solidFill>
              <a:latin typeface="+mj-lt"/>
            </a:endParaRPr>
          </a:p>
          <a:p>
            <a:r>
              <a:rPr lang="en-US" b="1" dirty="0">
                <a:solidFill>
                  <a:srgbClr val="8A0000"/>
                </a:solidFill>
                <a:latin typeface="+mj-lt"/>
              </a:rPr>
              <a:t>Code C, No: </a:t>
            </a:r>
            <a:r>
              <a:rPr lang="en-US" i="1" dirty="0">
                <a:solidFill>
                  <a:srgbClr val="8A0000"/>
                </a:solidFill>
                <a:latin typeface="+mj-lt"/>
              </a:rPr>
              <a:t>if the resident indicates that a lack of transportation has not kept the resident from medical appointments, getting medications, non-medical meetings, appointments, work, or getting things that the resident needs. </a:t>
            </a:r>
          </a:p>
          <a:p>
            <a:endParaRPr lang="en-US" dirty="0">
              <a:solidFill>
                <a:srgbClr val="8A0000"/>
              </a:solidFill>
              <a:latin typeface="+mj-lt"/>
            </a:endParaRPr>
          </a:p>
          <a:p>
            <a:r>
              <a:rPr lang="en-US" b="1" dirty="0">
                <a:solidFill>
                  <a:srgbClr val="8A0000"/>
                </a:solidFill>
                <a:latin typeface="+mj-lt"/>
              </a:rPr>
              <a:t>Code X, Resident unable to respond: </a:t>
            </a:r>
            <a:r>
              <a:rPr lang="en-US" i="1" dirty="0">
                <a:solidFill>
                  <a:srgbClr val="8A0000"/>
                </a:solidFill>
                <a:latin typeface="+mj-lt"/>
              </a:rPr>
              <a:t>if the resident is unable to respond. </a:t>
            </a:r>
            <a:r>
              <a:rPr lang="en-US" dirty="0">
                <a:solidFill>
                  <a:srgbClr val="8A0000"/>
                </a:solidFill>
                <a:latin typeface="+mj-lt"/>
              </a:rPr>
              <a:t>— </a:t>
            </a:r>
            <a:r>
              <a:rPr lang="en-US" i="1" dirty="0">
                <a:solidFill>
                  <a:srgbClr val="8A0000"/>
                </a:solidFill>
                <a:latin typeface="+mj-lt"/>
              </a:rPr>
              <a:t>In the cases where the resident is unable to respond and the response is determined via family, significant other, or legally authorized representative input or medical records, check all boxes that apply, including X. Resident unable to respond. </a:t>
            </a:r>
            <a:r>
              <a:rPr lang="en-US" dirty="0">
                <a:solidFill>
                  <a:srgbClr val="8A0000"/>
                </a:solidFill>
                <a:latin typeface="+mj-lt"/>
              </a:rPr>
              <a:t>— </a:t>
            </a:r>
            <a:r>
              <a:rPr lang="en-US" i="1" dirty="0">
                <a:solidFill>
                  <a:srgbClr val="8A0000"/>
                </a:solidFill>
                <a:latin typeface="+mj-lt"/>
              </a:rPr>
              <a:t>If the resident is unable to respond and no other resources (family, significant other, or legally authorized representative or medical records) provided the necessary information, code A1250 as only X. Resident unable to respond. </a:t>
            </a:r>
          </a:p>
          <a:p>
            <a:endParaRPr lang="en-US" dirty="0">
              <a:solidFill>
                <a:srgbClr val="8A0000"/>
              </a:solidFill>
              <a:latin typeface="+mj-lt"/>
            </a:endParaRPr>
          </a:p>
          <a:p>
            <a:r>
              <a:rPr lang="en-US" b="1" dirty="0">
                <a:solidFill>
                  <a:srgbClr val="8A0000"/>
                </a:solidFill>
                <a:latin typeface="+mj-lt"/>
              </a:rPr>
              <a:t>Code Y, Resident declines to respond: </a:t>
            </a:r>
            <a:r>
              <a:rPr lang="en-US" i="1" dirty="0">
                <a:solidFill>
                  <a:srgbClr val="8A0000"/>
                </a:solidFill>
                <a:latin typeface="+mj-lt"/>
              </a:rPr>
              <a:t>if the resident declines to respond. </a:t>
            </a:r>
            <a:r>
              <a:rPr lang="en-US" dirty="0">
                <a:solidFill>
                  <a:srgbClr val="8A0000"/>
                </a:solidFill>
                <a:latin typeface="+mj-lt"/>
              </a:rPr>
              <a:t>— </a:t>
            </a:r>
            <a:r>
              <a:rPr lang="en-US" i="1" dirty="0">
                <a:solidFill>
                  <a:srgbClr val="8A0000"/>
                </a:solidFill>
                <a:latin typeface="+mj-lt"/>
              </a:rPr>
              <a:t>When the resident declines to respond, code only Y. Resident declines to respond. </a:t>
            </a:r>
            <a:r>
              <a:rPr lang="en-US" dirty="0">
                <a:solidFill>
                  <a:srgbClr val="8A0000"/>
                </a:solidFill>
                <a:latin typeface="+mj-lt"/>
              </a:rPr>
              <a:t>— </a:t>
            </a:r>
            <a:r>
              <a:rPr lang="en-US" i="1" dirty="0">
                <a:solidFill>
                  <a:srgbClr val="8A0000"/>
                </a:solidFill>
                <a:latin typeface="+mj-lt"/>
              </a:rPr>
              <a:t>When the resident declines to respond do not code based on other resources (family, significant other, or legally authorized representative or medical records). </a:t>
            </a:r>
            <a:endParaRPr lang="en-US" dirty="0">
              <a:solidFill>
                <a:srgbClr val="8A0000"/>
              </a:solidFill>
              <a:latin typeface="+mj-lt"/>
            </a:endParaRPr>
          </a:p>
        </p:txBody>
      </p:sp>
    </p:spTree>
    <p:extLst>
      <p:ext uri="{BB962C8B-B14F-4D97-AF65-F5344CB8AC3E}">
        <p14:creationId xmlns:p14="http://schemas.microsoft.com/office/powerpoint/2010/main" val="2783278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Links</a:t>
            </a:r>
            <a:endParaRPr lang="en-US" dirty="0"/>
          </a:p>
        </p:txBody>
      </p:sp>
      <p:sp>
        <p:nvSpPr>
          <p:cNvPr id="3" name="Content Placeholder 2"/>
          <p:cNvSpPr>
            <a:spLocks noGrp="1"/>
          </p:cNvSpPr>
          <p:nvPr>
            <p:ph idx="1"/>
          </p:nvPr>
        </p:nvSpPr>
        <p:spPr/>
        <p:txBody>
          <a:bodyPr/>
          <a:lstStyle/>
          <a:p>
            <a:r>
              <a:rPr lang="en-US" b="1" dirty="0"/>
              <a:t>MDS FORMS AND RAI MANUAL</a:t>
            </a:r>
            <a:endParaRPr lang="en-US" b="1" dirty="0">
              <a:hlinkClick r:id="rId2"/>
            </a:endParaRPr>
          </a:p>
          <a:p>
            <a:pPr lvl="1"/>
            <a:r>
              <a:rPr lang="en-US" dirty="0">
                <a:hlinkClick r:id="rId2"/>
              </a:rPr>
              <a:t>https://www.cms.gov/medicare/quality-initiatives-patient-assessment-instruments/nursinghomequalityinits/mds30raimanual</a:t>
            </a:r>
            <a:r>
              <a:rPr lang="en-US" dirty="0"/>
              <a:t> </a:t>
            </a:r>
          </a:p>
          <a:p>
            <a:endParaRPr lang="en-US" dirty="0"/>
          </a:p>
          <a:p>
            <a:r>
              <a:rPr lang="en-US" b="1" dirty="0"/>
              <a:t>CMS Official YouTube Channel</a:t>
            </a:r>
          </a:p>
          <a:p>
            <a:pPr lvl="1"/>
            <a:r>
              <a:rPr lang="en-US" dirty="0"/>
              <a:t> </a:t>
            </a:r>
            <a:r>
              <a:rPr lang="en-US" dirty="0">
                <a:hlinkClick r:id="rId3"/>
              </a:rPr>
              <a:t>https://www.youtube.com/cmshhsgov</a:t>
            </a:r>
            <a:r>
              <a:rPr lang="en-US" dirty="0"/>
              <a:t> </a:t>
            </a:r>
          </a:p>
          <a:p>
            <a:endParaRPr lang="en-US" dirty="0"/>
          </a:p>
        </p:txBody>
      </p:sp>
    </p:spTree>
    <p:extLst>
      <p:ext uri="{BB962C8B-B14F-4D97-AF65-F5344CB8AC3E}">
        <p14:creationId xmlns:p14="http://schemas.microsoft.com/office/powerpoint/2010/main" val="1821421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200151"/>
            <a:ext cx="8229600" cy="1676399"/>
          </a:xfrm>
        </p:spPr>
        <p:txBody>
          <a:bodyPr>
            <a:normAutofit lnSpcReduction="10000"/>
          </a:bodyPr>
          <a:lstStyle/>
          <a:p>
            <a:pPr marL="0" indent="0">
              <a:buNone/>
            </a:pPr>
            <a:r>
              <a:rPr lang="en-US" sz="1800" i="1" dirty="0">
                <a:solidFill>
                  <a:srgbClr val="00B050"/>
                </a:solidFill>
              </a:rPr>
              <a:t>Resident E is admitted with Multiple Sclerosis. They are confused and unable to understand when asked if they have had a lack of transportation that has kept them from medical appointments, meetings, work, or from getting things needed for daily living. No family, significant other, or legally authorized representative with related information is available, but their medical record indicates that their spouse uses their car to transport Resident E wherever they need to go. </a:t>
            </a:r>
          </a:p>
          <a:p>
            <a:pPr marL="0" indent="0">
              <a:buNone/>
            </a:pPr>
            <a:endParaRPr lang="en-US" sz="1800" i="1" dirty="0">
              <a:solidFill>
                <a:srgbClr val="00B050"/>
              </a:solidFill>
            </a:endParaRPr>
          </a:p>
        </p:txBody>
      </p:sp>
      <p:sp>
        <p:nvSpPr>
          <p:cNvPr id="4" name="TextBox 3"/>
          <p:cNvSpPr txBox="1"/>
          <p:nvPr/>
        </p:nvSpPr>
        <p:spPr>
          <a:xfrm>
            <a:off x="609600" y="2848119"/>
            <a:ext cx="8077200"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t>Coding: </a:t>
            </a:r>
            <a:r>
              <a:rPr lang="en-US" i="1" dirty="0"/>
              <a:t>A1250 would be coded as C. No and X. Resident unable to respond. </a:t>
            </a:r>
            <a:endParaRPr lang="en-US" dirty="0"/>
          </a:p>
          <a:p>
            <a:pPr marL="285750" indent="-285750">
              <a:buFont typeface="Arial" panose="020B0604020202020204" pitchFamily="34" charset="0"/>
              <a:buChar char="•"/>
            </a:pPr>
            <a:r>
              <a:rPr lang="en-US" b="1" dirty="0"/>
              <a:t>Rationale: </a:t>
            </a:r>
            <a:r>
              <a:rPr lang="en-US" i="1" dirty="0"/>
              <a:t>If neither Resident E nor their family, significant other, or legally authorized representative was able to provide a response but the medical record documentation can provide the necessary information, code both the information in the medical record and X. Resident unable to respond.</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7574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958"/>
            <a:ext cx="8229600" cy="857250"/>
          </a:xfrm>
        </p:spPr>
        <p:txBody>
          <a:bodyPr>
            <a:normAutofit/>
          </a:bodyPr>
          <a:lstStyle/>
          <a:p>
            <a:r>
              <a:rPr lang="en-US" dirty="0" smtClean="0"/>
              <a:t>Entered from/Discharge to- Expanded</a:t>
            </a:r>
            <a:endParaRPr lang="en-US" dirty="0"/>
          </a:p>
        </p:txBody>
      </p:sp>
      <p:pic>
        <p:nvPicPr>
          <p:cNvPr id="4" name="Content Placeholder 15" descr="Image of A1805 coding sheet" title="A1805: Entered From"/>
          <p:cNvPicPr>
            <a:picLocks noGrp="1" noChangeAspect="1"/>
          </p:cNvPicPr>
          <p:nvPr>
            <p:ph sz="half" idx="1"/>
          </p:nvPr>
        </p:nvPicPr>
        <p:blipFill rotWithShape="1">
          <a:blip r:embed="rId2"/>
          <a:srcRect l="33962" t="35919" r="30189" b="40601"/>
          <a:stretch/>
        </p:blipFill>
        <p:spPr>
          <a:xfrm>
            <a:off x="-114300" y="666750"/>
            <a:ext cx="4610100" cy="3788530"/>
          </a:xfrm>
          <a:prstGeom prst="rect">
            <a:avLst/>
          </a:prstGeom>
        </p:spPr>
      </p:pic>
      <p:pic>
        <p:nvPicPr>
          <p:cNvPr id="5" name="Content Placeholder 17" descr="image of A2105 discharge status" title="A2105: Discharge status"/>
          <p:cNvPicPr>
            <a:picLocks noChangeAspect="1"/>
          </p:cNvPicPr>
          <p:nvPr/>
        </p:nvPicPr>
        <p:blipFill rotWithShape="1">
          <a:blip r:embed="rId3"/>
          <a:srcRect l="33962" t="35185" r="30189" b="37037"/>
          <a:stretch/>
        </p:blipFill>
        <p:spPr>
          <a:xfrm>
            <a:off x="4114800" y="666750"/>
            <a:ext cx="5105400" cy="3733800"/>
          </a:xfrm>
          <a:prstGeom prst="rect">
            <a:avLst/>
          </a:prstGeom>
        </p:spPr>
      </p:pic>
    </p:spTree>
    <p:extLst>
      <p:ext uri="{BB962C8B-B14F-4D97-AF65-F5344CB8AC3E}">
        <p14:creationId xmlns:p14="http://schemas.microsoft.com/office/powerpoint/2010/main" val="4218159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noAutofit/>
          </a:bodyPr>
          <a:lstStyle/>
          <a:p>
            <a:r>
              <a:rPr lang="en-US" sz="2800" dirty="0" smtClean="0"/>
              <a:t>Provision of Current Reconciled Medication List to Subsequent Provider at Discharge- New</a:t>
            </a:r>
            <a:endParaRPr lang="en-US" sz="2800" dirty="0"/>
          </a:p>
        </p:txBody>
      </p:sp>
      <p:sp>
        <p:nvSpPr>
          <p:cNvPr id="3" name="Content Placeholder 2"/>
          <p:cNvSpPr>
            <a:spLocks noGrp="1"/>
          </p:cNvSpPr>
          <p:nvPr>
            <p:ph idx="1"/>
          </p:nvPr>
        </p:nvSpPr>
        <p:spPr>
          <a:xfrm>
            <a:off x="457200" y="2343150"/>
            <a:ext cx="8229600" cy="3394472"/>
          </a:xfrm>
        </p:spPr>
        <p:txBody>
          <a:bodyPr>
            <a:normAutofit/>
          </a:bodyPr>
          <a:lstStyle/>
          <a:p>
            <a:pPr marL="0" indent="0">
              <a:buNone/>
            </a:pPr>
            <a:r>
              <a:rPr lang="en-US" sz="1050" dirty="0"/>
              <a:t>Was the resident discharged to one of these subsequent providers:  </a:t>
            </a:r>
            <a:r>
              <a:rPr lang="en-US" sz="1050" i="1" dirty="0"/>
              <a:t>For the purposes of coding this item, a subsequent provider is based on the discharge locations in A2105 and defined as any of the following: 02. Nursing home (long-term care facility) </a:t>
            </a:r>
            <a:endParaRPr lang="en-US" sz="1050" dirty="0"/>
          </a:p>
          <a:p>
            <a:pPr marL="400050" lvl="1" indent="0">
              <a:buNone/>
            </a:pPr>
            <a:r>
              <a:rPr lang="en-US" sz="1000" i="1" dirty="0"/>
              <a:t>03. Skilled nursing facility (SNF, swing beds) </a:t>
            </a:r>
            <a:endParaRPr lang="en-US" sz="1000" dirty="0"/>
          </a:p>
          <a:p>
            <a:pPr marL="400050" lvl="1" indent="0">
              <a:buNone/>
            </a:pPr>
            <a:r>
              <a:rPr lang="en-US" sz="1000" i="1" dirty="0"/>
              <a:t>04. Short-term general hospital (acute hospital, IPPS) </a:t>
            </a:r>
            <a:endParaRPr lang="en-US" sz="1000" dirty="0"/>
          </a:p>
          <a:p>
            <a:pPr marL="400050" lvl="1" indent="0">
              <a:buNone/>
            </a:pPr>
            <a:r>
              <a:rPr lang="en-US" sz="1000" i="1" dirty="0"/>
              <a:t>05. Long-term care hospital (LTCH) </a:t>
            </a:r>
            <a:endParaRPr lang="en-US" sz="1000" dirty="0"/>
          </a:p>
          <a:p>
            <a:pPr marL="400050" lvl="1" indent="0">
              <a:buNone/>
            </a:pPr>
            <a:r>
              <a:rPr lang="en-US" sz="1000" i="1" dirty="0"/>
              <a:t>06. Inpatient rehabilitation facility (IRF, free standing facility or unit) </a:t>
            </a:r>
            <a:endParaRPr lang="en-US" sz="1000" dirty="0"/>
          </a:p>
          <a:p>
            <a:pPr marL="400050" lvl="1" indent="0">
              <a:buNone/>
            </a:pPr>
            <a:r>
              <a:rPr lang="en-US" sz="1000" i="1" dirty="0"/>
              <a:t>07. Inpatient psychiatric facility (psychiatric hospital or unit) </a:t>
            </a:r>
            <a:endParaRPr lang="en-US" sz="1000" dirty="0"/>
          </a:p>
          <a:p>
            <a:pPr marL="400050" lvl="1" indent="0">
              <a:buNone/>
            </a:pPr>
            <a:r>
              <a:rPr lang="en-US" sz="1000" i="1" dirty="0"/>
              <a:t>08. Intermediate care facility (ID/DD facility) </a:t>
            </a:r>
            <a:endParaRPr lang="en-US" sz="1000" dirty="0"/>
          </a:p>
          <a:p>
            <a:pPr marL="400050" lvl="1" indent="0">
              <a:buNone/>
            </a:pPr>
            <a:r>
              <a:rPr lang="en-US" sz="1000" i="1" dirty="0"/>
              <a:t>09. Hospice (home/non-institutional) </a:t>
            </a:r>
            <a:endParaRPr lang="en-US" sz="1000" dirty="0"/>
          </a:p>
          <a:p>
            <a:pPr marL="400050" lvl="1" indent="0">
              <a:buNone/>
            </a:pPr>
            <a:r>
              <a:rPr lang="en-US" sz="1000" i="1" dirty="0"/>
              <a:t>10. Hospice (institutional facility) </a:t>
            </a:r>
            <a:endParaRPr lang="en-US" sz="1000" dirty="0"/>
          </a:p>
          <a:p>
            <a:pPr marL="400050" lvl="1" indent="0">
              <a:buNone/>
            </a:pPr>
            <a:r>
              <a:rPr lang="en-US" sz="1000" i="1" dirty="0"/>
              <a:t>11. Critical access hospital (CAH) </a:t>
            </a:r>
            <a:endParaRPr lang="en-US" sz="1000" dirty="0"/>
          </a:p>
          <a:p>
            <a:pPr marL="400050" lvl="1" indent="0">
              <a:buNone/>
            </a:pPr>
            <a:r>
              <a:rPr lang="en-US" sz="1000" i="1" dirty="0"/>
              <a:t>12. Home under care of organized home health service </a:t>
            </a:r>
            <a:r>
              <a:rPr lang="en-US" sz="1000" i="1" dirty="0" smtClean="0"/>
              <a:t>organization</a:t>
            </a:r>
            <a:endParaRPr lang="en-US" sz="1000" dirty="0"/>
          </a:p>
        </p:txBody>
      </p:sp>
      <p:pic>
        <p:nvPicPr>
          <p:cNvPr id="4" name="Content Placeholder 6" descr="Image of coding sheet for A2121: Provision of Current Reconciled Medication List to Subsequent Provider at Discharge" title="Image of A212"/>
          <p:cNvPicPr>
            <a:picLocks noChangeAspect="1"/>
          </p:cNvPicPr>
          <p:nvPr/>
        </p:nvPicPr>
        <p:blipFill rotWithShape="1">
          <a:blip r:embed="rId2"/>
          <a:srcRect l="34517" t="38127" r="30600" b="51745"/>
          <a:stretch/>
        </p:blipFill>
        <p:spPr>
          <a:xfrm>
            <a:off x="762000" y="866775"/>
            <a:ext cx="7239000" cy="1524000"/>
          </a:xfrm>
          <a:prstGeom prst="rect">
            <a:avLst/>
          </a:prstGeom>
        </p:spPr>
      </p:pic>
    </p:spTree>
    <p:extLst>
      <p:ext uri="{BB962C8B-B14F-4D97-AF65-F5344CB8AC3E}">
        <p14:creationId xmlns:p14="http://schemas.microsoft.com/office/powerpoint/2010/main" val="3743743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and Coding</a:t>
            </a:r>
            <a:endParaRPr lang="en-US" dirty="0"/>
          </a:p>
        </p:txBody>
      </p:sp>
      <p:sp>
        <p:nvSpPr>
          <p:cNvPr id="3" name="Content Placeholder 2"/>
          <p:cNvSpPr>
            <a:spLocks noGrp="1"/>
          </p:cNvSpPr>
          <p:nvPr>
            <p:ph idx="1"/>
          </p:nvPr>
        </p:nvSpPr>
        <p:spPr>
          <a:xfrm>
            <a:off x="4953000" y="1276350"/>
            <a:ext cx="3733800" cy="3394472"/>
          </a:xfrm>
        </p:spPr>
        <p:txBody>
          <a:bodyPr>
            <a:normAutofit fontScale="62500" lnSpcReduction="20000"/>
          </a:bodyPr>
          <a:lstStyle/>
          <a:p>
            <a:r>
              <a:rPr lang="en-US" b="1" dirty="0" smtClean="0">
                <a:solidFill>
                  <a:srgbClr val="8A0000"/>
                </a:solidFill>
                <a:latin typeface="+mj-lt"/>
              </a:rPr>
              <a:t>Code </a:t>
            </a:r>
            <a:r>
              <a:rPr lang="en-US" b="1" dirty="0">
                <a:solidFill>
                  <a:srgbClr val="8A0000"/>
                </a:solidFill>
                <a:latin typeface="+mj-lt"/>
              </a:rPr>
              <a:t>0, No: </a:t>
            </a:r>
            <a:r>
              <a:rPr lang="en-US" i="1" dirty="0">
                <a:solidFill>
                  <a:srgbClr val="8A0000"/>
                </a:solidFill>
                <a:latin typeface="+mj-lt"/>
              </a:rPr>
              <a:t>if at discharge to a subsequent provider, your facility did not provide the resident’s current reconciled medication list to the subsequent provider, or the resident was not discharged to a subsequent provider. </a:t>
            </a:r>
          </a:p>
          <a:p>
            <a:pPr marL="0" indent="0">
              <a:buNone/>
            </a:pPr>
            <a:endParaRPr lang="en-US" dirty="0">
              <a:solidFill>
                <a:srgbClr val="8A0000"/>
              </a:solidFill>
              <a:latin typeface="+mj-lt"/>
            </a:endParaRPr>
          </a:p>
          <a:p>
            <a:r>
              <a:rPr lang="en-US" b="1" dirty="0">
                <a:solidFill>
                  <a:srgbClr val="8A0000"/>
                </a:solidFill>
                <a:latin typeface="+mj-lt"/>
              </a:rPr>
              <a:t>Code 1, Yes: </a:t>
            </a:r>
            <a:r>
              <a:rPr lang="en-US" i="1" dirty="0">
                <a:solidFill>
                  <a:srgbClr val="8A0000"/>
                </a:solidFill>
                <a:latin typeface="+mj-lt"/>
              </a:rPr>
              <a:t>if at discharge to a subsequent provider, your facility did provide the resident’s current reconciled medication list to the subsequent provider. </a:t>
            </a:r>
            <a:endParaRPr lang="en-US" dirty="0">
              <a:solidFill>
                <a:srgbClr val="8A0000"/>
              </a:solidFill>
              <a:latin typeface="+mj-lt"/>
            </a:endParaRPr>
          </a:p>
          <a:p>
            <a:endParaRPr lang="en-US" dirty="0">
              <a:latin typeface="+mj-lt"/>
            </a:endParaRPr>
          </a:p>
        </p:txBody>
      </p:sp>
      <p:sp>
        <p:nvSpPr>
          <p:cNvPr id="4" name="Content Placeholder 2"/>
          <p:cNvSpPr txBox="1">
            <a:spLocks/>
          </p:cNvSpPr>
          <p:nvPr/>
        </p:nvSpPr>
        <p:spPr>
          <a:xfrm>
            <a:off x="609600" y="1352551"/>
            <a:ext cx="3733800" cy="339447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rgbClr val="043A6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9F87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9BBD57"/>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i="1" dirty="0" smtClean="0">
                <a:solidFill>
                  <a:srgbClr val="8A0000"/>
                </a:solidFill>
                <a:latin typeface="+mj-lt"/>
              </a:rPr>
              <a:t>The transfer of a current reconciled medication list at the time of discharge can improve care coordination and quality of care and help subsequent providers reconcile medications, and it may mitigate adverse outcomes related to medications. Communication of medication information at discharge is critical to ensure safe and effective transitions from one health care setting to another. </a:t>
            </a:r>
            <a:endParaRPr lang="en-US" dirty="0" smtClean="0">
              <a:solidFill>
                <a:srgbClr val="8A0000"/>
              </a:solidFill>
              <a:latin typeface="+mj-lt"/>
            </a:endParaRPr>
          </a:p>
          <a:p>
            <a:endParaRPr lang="en-US" dirty="0">
              <a:latin typeface="+mj-lt"/>
            </a:endParaRPr>
          </a:p>
        </p:txBody>
      </p:sp>
      <p:sp>
        <p:nvSpPr>
          <p:cNvPr id="5" name="5-Point Star 4" title="green star"/>
          <p:cNvSpPr/>
          <p:nvPr/>
        </p:nvSpPr>
        <p:spPr>
          <a:xfrm rot="4546416">
            <a:off x="3504270" y="1102213"/>
            <a:ext cx="443862" cy="500675"/>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825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and Coding Tips</a:t>
            </a:r>
            <a:endParaRPr lang="en-US" dirty="0"/>
          </a:p>
        </p:txBody>
      </p:sp>
      <p:sp>
        <p:nvSpPr>
          <p:cNvPr id="3" name="Content Placeholder 2"/>
          <p:cNvSpPr>
            <a:spLocks noGrp="1"/>
          </p:cNvSpPr>
          <p:nvPr>
            <p:ph idx="1"/>
          </p:nvPr>
        </p:nvSpPr>
        <p:spPr/>
        <p:txBody>
          <a:bodyPr>
            <a:normAutofit fontScale="55000" lnSpcReduction="20000"/>
          </a:bodyPr>
          <a:lstStyle/>
          <a:p>
            <a:r>
              <a:rPr lang="en-US" b="1" i="1" dirty="0">
                <a:solidFill>
                  <a:srgbClr val="8A0000"/>
                </a:solidFill>
                <a:latin typeface="+mj-lt"/>
              </a:rPr>
              <a:t>MEANS OF PROVIDING A CURRENT RECONCILED MEDICATION LIST = </a:t>
            </a:r>
            <a:r>
              <a:rPr lang="en-US" i="1" dirty="0">
                <a:solidFill>
                  <a:srgbClr val="8A0000"/>
                </a:solidFill>
                <a:latin typeface="+mj-lt"/>
              </a:rPr>
              <a:t>Providing the current reconciled medication list at the time of transfer or discharge can be accomplished by any means, including active means (e.g., by mail, electronically, or verbally) and more passive means (e.g., a common electronic health record [EHR]), giving providers access to a portal)</a:t>
            </a:r>
          </a:p>
          <a:p>
            <a:endParaRPr lang="en-US" sz="3200" dirty="0">
              <a:solidFill>
                <a:srgbClr val="000000"/>
              </a:solidFill>
              <a:latin typeface="+mj-lt"/>
            </a:endParaRPr>
          </a:p>
          <a:p>
            <a:r>
              <a:rPr lang="en-US" i="1" dirty="0">
                <a:solidFill>
                  <a:srgbClr val="8A0000"/>
                </a:solidFill>
                <a:latin typeface="+mj-lt"/>
              </a:rPr>
              <a:t>In the case of a standalone Medicare Part A PPS Discharge assessment (A0310A = 99, A0310B = 99, A0310F = 99, and A0310H = 1) with the resident staying on the same unit and with the same team of interdisciplinary professionals, code A2121. Provision of Current Reconciled Medication List to Subsequent Provider at Discharge as 1, Yes. </a:t>
            </a:r>
          </a:p>
          <a:p>
            <a:endParaRPr lang="en-US" sz="3200" dirty="0">
              <a:solidFill>
                <a:srgbClr val="000000"/>
              </a:solidFill>
              <a:latin typeface="+mj-lt"/>
            </a:endParaRPr>
          </a:p>
          <a:p>
            <a:r>
              <a:rPr lang="en-US" i="1" dirty="0">
                <a:solidFill>
                  <a:srgbClr val="8A0000"/>
                </a:solidFill>
                <a:latin typeface="+mj-lt"/>
              </a:rPr>
              <a:t>In the case of a standalone Medicare Part A PPS Discharge assessment (A0310A = 99, A0310B = 99, A0310F = 99, and A0310H = 1) and the resident is moving to a different unit and/or interdisciplinary team (IDT), code A2121. Provision of Current Reconciled Medication List to Subsequent Provider at Discharge based on whether a member of the resident’s IDT transferred the resident’s current reconciled medication list to the subsequent unit and/or IDT. </a:t>
            </a:r>
          </a:p>
          <a:p>
            <a:endParaRPr lang="en-US" dirty="0">
              <a:solidFill>
                <a:srgbClr val="8A0000"/>
              </a:solidFill>
              <a:latin typeface="+mj-lt"/>
            </a:endParaRPr>
          </a:p>
          <a:p>
            <a:endParaRPr lang="en-US" dirty="0">
              <a:latin typeface="+mj-lt"/>
            </a:endParaRPr>
          </a:p>
        </p:txBody>
      </p:sp>
    </p:spTree>
    <p:extLst>
      <p:ext uri="{BB962C8B-B14F-4D97-AF65-F5344CB8AC3E}">
        <p14:creationId xmlns:p14="http://schemas.microsoft.com/office/powerpoint/2010/main" val="4105952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Autofit/>
          </a:bodyPr>
          <a:lstStyle/>
          <a:p>
            <a:pPr marL="0" indent="0">
              <a:buNone/>
            </a:pPr>
            <a:r>
              <a:rPr lang="en-US" sz="1100" i="1" dirty="0" smtClean="0">
                <a:solidFill>
                  <a:srgbClr val="00B050"/>
                </a:solidFill>
              </a:rPr>
              <a:t>Resident </a:t>
            </a:r>
            <a:r>
              <a:rPr lang="en-US" sz="1100" i="1" dirty="0">
                <a:solidFill>
                  <a:srgbClr val="00B050"/>
                </a:solidFill>
              </a:rPr>
              <a:t>F was transferred to an acute care hospital with a reconciled medication list that included a list of their current medications, but with less additional information than is usually provided by the SNF at discharge because of the urgency of the situation. Some of the contraindications for the medications, as well as resident weight and height and dates taken, were omitted from the medication list. </a:t>
            </a:r>
          </a:p>
          <a:p>
            <a:pPr marL="0" indent="0">
              <a:buNone/>
            </a:pPr>
            <a:endParaRPr lang="en-US" sz="1100" i="1" dirty="0" smtClean="0">
              <a:solidFill>
                <a:srgbClr val="00B050"/>
              </a:solidFill>
            </a:endParaRPr>
          </a:p>
          <a:p>
            <a:pPr marL="0" indent="0">
              <a:buNone/>
            </a:pPr>
            <a:endParaRPr lang="en-US" sz="1100" i="1" dirty="0">
              <a:solidFill>
                <a:srgbClr val="00B050"/>
              </a:solidFill>
            </a:endParaRPr>
          </a:p>
          <a:p>
            <a:pPr marL="0" indent="0">
              <a:buNone/>
            </a:pPr>
            <a:r>
              <a:rPr lang="en-US" sz="1100" i="1" dirty="0" smtClean="0">
                <a:solidFill>
                  <a:srgbClr val="00B050"/>
                </a:solidFill>
              </a:rPr>
              <a:t>Resident </a:t>
            </a:r>
            <a:r>
              <a:rPr lang="en-US" sz="1100" i="1" dirty="0">
                <a:solidFill>
                  <a:srgbClr val="00B050"/>
                </a:solidFill>
              </a:rPr>
              <a:t>J’s Medicare Part A stay ended, and they were transferred to a long-term care unit in the same nursing home. The IDT from the subacute unit staff provided and reviewed with the long-term care unit staff a reconciled medication list at the time of transfer. </a:t>
            </a:r>
          </a:p>
          <a:p>
            <a:pPr marL="0" indent="0">
              <a:buNone/>
            </a:pPr>
            <a:endParaRPr lang="en-US" sz="1100" dirty="0" smtClean="0"/>
          </a:p>
          <a:p>
            <a:pPr marL="0" indent="0">
              <a:buNone/>
            </a:pPr>
            <a:endParaRPr lang="en-US" sz="1100" dirty="0"/>
          </a:p>
          <a:p>
            <a:pPr marL="0" indent="0">
              <a:buNone/>
            </a:pPr>
            <a:endParaRPr lang="en-US" sz="1100" dirty="0"/>
          </a:p>
          <a:p>
            <a:pPr marL="0" indent="0">
              <a:buNone/>
            </a:pPr>
            <a:r>
              <a:rPr lang="en-US" sz="1100" i="1" dirty="0">
                <a:solidFill>
                  <a:srgbClr val="00B050"/>
                </a:solidFill>
              </a:rPr>
              <a:t>Resident G’s reconciled medication list was electronically faxed to the subsequent provider, and this action is documented in their clinical record. However, the subsequent provider’s records do not show documentation that the fax was successfully received</a:t>
            </a:r>
            <a:r>
              <a:rPr lang="en-US" sz="1100" i="1" dirty="0" smtClean="0">
                <a:solidFill>
                  <a:srgbClr val="00B050"/>
                </a:solidFill>
              </a:rPr>
              <a:t>.</a:t>
            </a:r>
            <a:endParaRPr lang="en-US" sz="1100" i="1" dirty="0">
              <a:solidFill>
                <a:srgbClr val="00B050"/>
              </a:solidFill>
            </a:endParaRPr>
          </a:p>
        </p:txBody>
      </p:sp>
      <p:sp>
        <p:nvSpPr>
          <p:cNvPr id="4" name="TextBox 3"/>
          <p:cNvSpPr txBox="1"/>
          <p:nvPr/>
        </p:nvSpPr>
        <p:spPr>
          <a:xfrm>
            <a:off x="533400" y="1733550"/>
            <a:ext cx="8991600" cy="461665"/>
          </a:xfrm>
          <a:prstGeom prst="rect">
            <a:avLst/>
          </a:prstGeom>
          <a:noFill/>
        </p:spPr>
        <p:txBody>
          <a:bodyPr wrap="square" rtlCol="0">
            <a:spAutoFit/>
          </a:bodyPr>
          <a:lstStyle/>
          <a:p>
            <a:pPr marL="285750" indent="-285750">
              <a:buFont typeface="Arial" panose="020B0604020202020204" pitchFamily="34" charset="0"/>
              <a:buChar char="•"/>
            </a:pPr>
            <a:r>
              <a:rPr lang="en-US" sz="1200" b="1" dirty="0"/>
              <a:t>Coding: </a:t>
            </a:r>
            <a:r>
              <a:rPr lang="en-US" sz="1200" i="1" dirty="0"/>
              <a:t>A2121 would be coded 1, Yes. </a:t>
            </a:r>
            <a:endParaRPr lang="en-US" sz="1200" dirty="0"/>
          </a:p>
          <a:p>
            <a:pPr marL="285750" indent="-285750">
              <a:buFont typeface="Arial" panose="020B0604020202020204" pitchFamily="34" charset="0"/>
              <a:buChar char="•"/>
            </a:pPr>
            <a:r>
              <a:rPr lang="en-US" sz="1200" b="1" dirty="0"/>
              <a:t>Rationale: </a:t>
            </a:r>
            <a:r>
              <a:rPr lang="en-US" sz="1200" i="1" dirty="0"/>
              <a:t>As long as a current reconciled list of medications is provided to the admitting provider, this item should be coded 1, Yes. </a:t>
            </a:r>
          </a:p>
        </p:txBody>
      </p:sp>
      <p:sp>
        <p:nvSpPr>
          <p:cNvPr id="5" name="TextBox 4"/>
          <p:cNvSpPr txBox="1"/>
          <p:nvPr/>
        </p:nvSpPr>
        <p:spPr>
          <a:xfrm>
            <a:off x="609600" y="2481888"/>
            <a:ext cx="7696200" cy="646331"/>
          </a:xfrm>
          <a:prstGeom prst="rect">
            <a:avLst/>
          </a:prstGeom>
          <a:noFill/>
        </p:spPr>
        <p:txBody>
          <a:bodyPr wrap="square" rtlCol="0">
            <a:spAutoFit/>
          </a:bodyPr>
          <a:lstStyle/>
          <a:p>
            <a:pPr marL="171450" indent="-171450">
              <a:buFont typeface="Arial" panose="020B0604020202020204" pitchFamily="34" charset="0"/>
              <a:buChar char="•"/>
            </a:pPr>
            <a:r>
              <a:rPr lang="en-US" sz="1200" b="1" dirty="0"/>
              <a:t>Coding: </a:t>
            </a:r>
            <a:r>
              <a:rPr lang="en-US" sz="1200" i="1" dirty="0"/>
              <a:t>A2121 would be coded 1, Yes. </a:t>
            </a:r>
            <a:endParaRPr lang="en-US" sz="1200" dirty="0"/>
          </a:p>
          <a:p>
            <a:pPr marL="171450" indent="-171450">
              <a:buFont typeface="Arial" panose="020B0604020202020204" pitchFamily="34" charset="0"/>
              <a:buChar char="•"/>
            </a:pPr>
            <a:r>
              <a:rPr lang="en-US" sz="1200" b="1" dirty="0"/>
              <a:t>Rationale: </a:t>
            </a:r>
            <a:r>
              <a:rPr lang="en-US" sz="1200" i="1" dirty="0"/>
              <a:t>If a current reconciled list of medications is provided to the subsequent provider (in this case, a different unit staff in the same nursing home), this item should be coded 1, Yes. </a:t>
            </a:r>
            <a:endParaRPr lang="en-US" sz="1200" dirty="0"/>
          </a:p>
        </p:txBody>
      </p:sp>
      <p:sp>
        <p:nvSpPr>
          <p:cNvPr id="6" name="TextBox 5"/>
          <p:cNvSpPr txBox="1"/>
          <p:nvPr/>
        </p:nvSpPr>
        <p:spPr>
          <a:xfrm>
            <a:off x="606552" y="3512038"/>
            <a:ext cx="6781800" cy="830997"/>
          </a:xfrm>
          <a:prstGeom prst="rect">
            <a:avLst/>
          </a:prstGeom>
          <a:noFill/>
        </p:spPr>
        <p:txBody>
          <a:bodyPr wrap="square" rtlCol="0">
            <a:spAutoFit/>
          </a:bodyPr>
          <a:lstStyle/>
          <a:p>
            <a:pPr marL="171450" indent="-171450">
              <a:buFont typeface="Arial" panose="020B0604020202020204" pitchFamily="34" charset="0"/>
              <a:buChar char="•"/>
            </a:pPr>
            <a:r>
              <a:rPr lang="en-US" sz="1200" b="1" dirty="0"/>
              <a:t>Coding: </a:t>
            </a:r>
            <a:r>
              <a:rPr lang="en-US" sz="1200" i="1" dirty="0"/>
              <a:t>A2121, would be coded 1, Yes. </a:t>
            </a:r>
            <a:endParaRPr lang="en-US" sz="1200" dirty="0"/>
          </a:p>
          <a:p>
            <a:pPr marL="171450" indent="-171450">
              <a:buFont typeface="Arial" panose="020B0604020202020204" pitchFamily="34" charset="0"/>
              <a:buChar char="•"/>
            </a:pPr>
            <a:r>
              <a:rPr lang="en-US" sz="1200" b="1" dirty="0"/>
              <a:t>Rationale: </a:t>
            </a:r>
            <a:r>
              <a:rPr lang="en-US" sz="1200" i="1" dirty="0"/>
              <a:t>Documentation of the subsequent provider’s successful receipt of the reconciled medication list is not a required component for this item. </a:t>
            </a:r>
            <a:endParaRPr lang="en-US" sz="1200" dirty="0"/>
          </a:p>
          <a:p>
            <a:pPr marL="171450" indent="-171450">
              <a:buFont typeface="Arial" panose="020B0604020202020204" pitchFamily="34" charset="0"/>
              <a:buChar char="•"/>
            </a:pPr>
            <a:endParaRPr lang="en-US" sz="1200" dirty="0"/>
          </a:p>
        </p:txBody>
      </p:sp>
    </p:spTree>
    <p:extLst>
      <p:ext uri="{BB962C8B-B14F-4D97-AF65-F5344CB8AC3E}">
        <p14:creationId xmlns:p14="http://schemas.microsoft.com/office/powerpoint/2010/main" val="32938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of Reconciled Medication List- New</a:t>
            </a:r>
            <a:endParaRPr lang="en-US" dirty="0"/>
          </a:p>
        </p:txBody>
      </p:sp>
      <p:pic>
        <p:nvPicPr>
          <p:cNvPr id="4" name="Content Placeholder 3" descr="image of A2122 Route of Current Reconciled Medication List Transmission to Subsequent Provider coding sheet" title="A2122 Route of Current Reconciled Medication List Transmission to Subsequent Provider"/>
          <p:cNvPicPr>
            <a:picLocks noGrp="1" noChangeAspect="1"/>
          </p:cNvPicPr>
          <p:nvPr>
            <p:ph sz="half" idx="1"/>
          </p:nvPr>
        </p:nvPicPr>
        <p:blipFill rotWithShape="1">
          <a:blip r:embed="rId2"/>
          <a:srcRect l="33740" t="26250" r="30411" b="48083"/>
          <a:stretch/>
        </p:blipFill>
        <p:spPr>
          <a:xfrm>
            <a:off x="457200" y="895350"/>
            <a:ext cx="6248400" cy="3484685"/>
          </a:xfrm>
          <a:prstGeom prst="rect">
            <a:avLst/>
          </a:prstGeom>
        </p:spPr>
      </p:pic>
    </p:spTree>
    <p:extLst>
      <p:ext uri="{BB962C8B-B14F-4D97-AF65-F5344CB8AC3E}">
        <p14:creationId xmlns:p14="http://schemas.microsoft.com/office/powerpoint/2010/main" val="2149573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Provision of Current Reconciled Medication List to Resident at Discharge- New</a:t>
            </a:r>
            <a:endParaRPr lang="en-US" dirty="0"/>
          </a:p>
        </p:txBody>
      </p:sp>
      <p:sp>
        <p:nvSpPr>
          <p:cNvPr id="3" name="Content Placeholder 2"/>
          <p:cNvSpPr>
            <a:spLocks noGrp="1"/>
          </p:cNvSpPr>
          <p:nvPr>
            <p:ph idx="1"/>
          </p:nvPr>
        </p:nvSpPr>
        <p:spPr>
          <a:xfrm>
            <a:off x="457200" y="3028951"/>
            <a:ext cx="8229600" cy="1565672"/>
          </a:xfrm>
        </p:spPr>
        <p:txBody>
          <a:bodyPr>
            <a:normAutofit fontScale="55000" lnSpcReduction="20000"/>
          </a:bodyPr>
          <a:lstStyle/>
          <a:p>
            <a:r>
              <a:rPr lang="en-US" b="1" dirty="0">
                <a:solidFill>
                  <a:srgbClr val="8A0000"/>
                </a:solidFill>
                <a:latin typeface="Arial Black" panose="020B0A04020102020204" pitchFamily="34" charset="0"/>
              </a:rPr>
              <a:t>Code 0, No: </a:t>
            </a:r>
            <a:r>
              <a:rPr lang="en-US" i="1" dirty="0">
                <a:solidFill>
                  <a:srgbClr val="8A0000"/>
                </a:solidFill>
                <a:latin typeface="Times New Roman" panose="02020603050405020304" pitchFamily="18" charset="0"/>
              </a:rPr>
              <a:t>if at discharge to a home setting (A2105 = 01) or a not listed location (A2105 = 99), your facility did not provide the resident’s current reconciled medication list to the resident, family, guardian/legally authorized representative, and/or caregiver. </a:t>
            </a:r>
          </a:p>
          <a:p>
            <a:pPr marL="0" indent="0">
              <a:buNone/>
            </a:pPr>
            <a:endParaRPr lang="en-US" dirty="0">
              <a:solidFill>
                <a:srgbClr val="8A0000"/>
              </a:solidFill>
              <a:latin typeface="Times New Roman" panose="02020603050405020304" pitchFamily="18" charset="0"/>
            </a:endParaRPr>
          </a:p>
          <a:p>
            <a:r>
              <a:rPr lang="en-US" b="1" dirty="0">
                <a:solidFill>
                  <a:srgbClr val="8A0000"/>
                </a:solidFill>
                <a:latin typeface="Arial Black" panose="020B0A04020102020204" pitchFamily="34" charset="0"/>
              </a:rPr>
              <a:t>Code 1, Yes: </a:t>
            </a:r>
            <a:r>
              <a:rPr lang="en-US" i="1" dirty="0">
                <a:solidFill>
                  <a:srgbClr val="8A0000"/>
                </a:solidFill>
                <a:latin typeface="Times New Roman" panose="02020603050405020304" pitchFamily="18" charset="0"/>
              </a:rPr>
              <a:t>if at discharge to a home setting (A2105 = 01) or a not listed location (A2105 = 99), your facility did provide the resident’s current reconciled medication list to the resident, family, guardian/legally authorized representative, and/or caregiver. </a:t>
            </a:r>
            <a:endParaRPr lang="en-US" dirty="0">
              <a:solidFill>
                <a:srgbClr val="8A0000"/>
              </a:solidFill>
              <a:latin typeface="Times New Roman" panose="02020603050405020304" pitchFamily="18" charset="0"/>
            </a:endParaRPr>
          </a:p>
          <a:p>
            <a:endParaRPr lang="en-US" dirty="0"/>
          </a:p>
        </p:txBody>
      </p:sp>
      <p:pic>
        <p:nvPicPr>
          <p:cNvPr id="4" name="Content Placeholder 4" descr="Image of A2123 Provision of Current Reconciled Medication List to Resident at Discharge coding sheet" title="A2123 Provision of Current Reconciled Medication List to Resident at Discharge"/>
          <p:cNvPicPr>
            <a:picLocks noChangeAspect="1"/>
          </p:cNvPicPr>
          <p:nvPr/>
        </p:nvPicPr>
        <p:blipFill rotWithShape="1">
          <a:blip r:embed="rId2"/>
          <a:srcRect l="34091" t="38137" r="28872" b="53665"/>
          <a:stretch/>
        </p:blipFill>
        <p:spPr>
          <a:xfrm>
            <a:off x="-152400" y="1199507"/>
            <a:ext cx="9409176" cy="1752600"/>
          </a:xfrm>
          <a:prstGeom prst="rect">
            <a:avLst/>
          </a:prstGeom>
        </p:spPr>
      </p:pic>
    </p:spTree>
    <p:extLst>
      <p:ext uri="{BB962C8B-B14F-4D97-AF65-F5344CB8AC3E}">
        <p14:creationId xmlns:p14="http://schemas.microsoft.com/office/powerpoint/2010/main" val="412523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of Reconciled Medication List- New</a:t>
            </a:r>
            <a:endParaRPr lang="en-US" dirty="0"/>
          </a:p>
        </p:txBody>
      </p:sp>
      <p:pic>
        <p:nvPicPr>
          <p:cNvPr id="4" name="Content Placeholder 5" descr="Image of A2124 Route of Current Reconciled Medication List Transmission to Resident coding sheet" title="A2124 Route of Current Reconciled Medication List Transmission to Resident"/>
          <p:cNvPicPr>
            <a:picLocks noGrp="1" noChangeAspect="1"/>
          </p:cNvPicPr>
          <p:nvPr>
            <p:ph idx="1"/>
          </p:nvPr>
        </p:nvPicPr>
        <p:blipFill rotWithShape="1">
          <a:blip r:embed="rId2"/>
          <a:srcRect l="34847" t="36106" r="30112" b="37706"/>
          <a:stretch/>
        </p:blipFill>
        <p:spPr>
          <a:xfrm>
            <a:off x="762000" y="971549"/>
            <a:ext cx="7391400" cy="3625453"/>
          </a:xfrm>
          <a:prstGeom prst="rect">
            <a:avLst/>
          </a:prstGeom>
        </p:spPr>
      </p:pic>
    </p:spTree>
    <p:extLst>
      <p:ext uri="{BB962C8B-B14F-4D97-AF65-F5344CB8AC3E}">
        <p14:creationId xmlns:p14="http://schemas.microsoft.com/office/powerpoint/2010/main" val="4002125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Coding Tips- Route of Reconciled Medication List</a:t>
            </a:r>
            <a:endParaRPr lang="en-US" dirty="0"/>
          </a:p>
        </p:txBody>
      </p:sp>
      <p:sp>
        <p:nvSpPr>
          <p:cNvPr id="3" name="Content Placeholder 2"/>
          <p:cNvSpPr>
            <a:spLocks noGrp="1"/>
          </p:cNvSpPr>
          <p:nvPr>
            <p:ph idx="1"/>
          </p:nvPr>
        </p:nvSpPr>
        <p:spPr/>
        <p:txBody>
          <a:bodyPr>
            <a:normAutofit fontScale="85000" lnSpcReduction="20000"/>
          </a:bodyPr>
          <a:lstStyle/>
          <a:p>
            <a:r>
              <a:rPr lang="en-US" i="1" dirty="0"/>
              <a:t>The route of transmission usually is established with each subsequent provider, depending on how it is able to receive information from your facility. The route(s) may not always be documented in the resident’s record. It will be helpful to understand and document how your facility typically transmits information to each subsequent provider at discharge to prepare for coding this item.</a:t>
            </a:r>
          </a:p>
          <a:p>
            <a:pPr marL="0" indent="0">
              <a:buNone/>
            </a:pPr>
            <a:r>
              <a:rPr lang="en-US" i="1" dirty="0"/>
              <a:t> </a:t>
            </a:r>
            <a:endParaRPr lang="en-US" dirty="0"/>
          </a:p>
          <a:p>
            <a:r>
              <a:rPr lang="en-US" i="1" dirty="0"/>
              <a:t>More than one route of transmission may apply. Check all that apply </a:t>
            </a:r>
            <a:endParaRPr lang="en-US" dirty="0"/>
          </a:p>
          <a:p>
            <a:endParaRPr lang="en-US" dirty="0"/>
          </a:p>
        </p:txBody>
      </p:sp>
    </p:spTree>
    <p:extLst>
      <p:ext uri="{BB962C8B-B14F-4D97-AF65-F5344CB8AC3E}">
        <p14:creationId xmlns:p14="http://schemas.microsoft.com/office/powerpoint/2010/main" val="1129440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Library of Training Videos</a:t>
            </a:r>
            <a:endParaRPr lang="en-US" dirty="0"/>
          </a:p>
        </p:txBody>
      </p:sp>
      <p:sp>
        <p:nvSpPr>
          <p:cNvPr id="4" name="object 2" title="blue box"/>
          <p:cNvSpPr/>
          <p:nvPr/>
        </p:nvSpPr>
        <p:spPr>
          <a:xfrm>
            <a:off x="0" y="1009003"/>
            <a:ext cx="9144000" cy="3467747"/>
          </a:xfrm>
          <a:custGeom>
            <a:avLst/>
            <a:gdLst/>
            <a:ahLst/>
            <a:cxnLst/>
            <a:rect l="l" t="t" r="r" b="b"/>
            <a:pathLst>
              <a:path w="12177395" h="6858000">
                <a:moveTo>
                  <a:pt x="0" y="0"/>
                </a:moveTo>
                <a:lnTo>
                  <a:pt x="12176886" y="0"/>
                </a:lnTo>
                <a:lnTo>
                  <a:pt x="12176886" y="6857999"/>
                </a:lnTo>
                <a:lnTo>
                  <a:pt x="0" y="6857999"/>
                </a:lnTo>
                <a:lnTo>
                  <a:pt x="0" y="0"/>
                </a:lnTo>
                <a:close/>
              </a:path>
            </a:pathLst>
          </a:custGeom>
          <a:solidFill>
            <a:srgbClr val="06499C"/>
          </a:solidFill>
        </p:spPr>
        <p:txBody>
          <a:bodyPr wrap="square" lIns="0" tIns="0" rIns="0" bIns="0" rtlCol="0"/>
          <a:lstStyle/>
          <a:p>
            <a:endParaRPr sz="1351"/>
          </a:p>
        </p:txBody>
      </p:sp>
      <p:grpSp>
        <p:nvGrpSpPr>
          <p:cNvPr id="5" name="object 3" title="CMS: Section A: Identification Information"/>
          <p:cNvGrpSpPr/>
          <p:nvPr/>
        </p:nvGrpSpPr>
        <p:grpSpPr>
          <a:xfrm>
            <a:off x="941026" y="1160101"/>
            <a:ext cx="1726480" cy="904818"/>
            <a:chOff x="423672" y="233171"/>
            <a:chExt cx="3540760" cy="2005887"/>
          </a:xfrm>
        </p:grpSpPr>
        <p:pic>
          <p:nvPicPr>
            <p:cNvPr id="7" name="object 5" title="CMS Section A: Identification Information"/>
            <p:cNvPicPr/>
            <p:nvPr/>
          </p:nvPicPr>
          <p:blipFill>
            <a:blip r:embed="rId2" cstate="print"/>
            <a:stretch>
              <a:fillRect/>
            </a:stretch>
          </p:blipFill>
          <p:spPr>
            <a:xfrm>
              <a:off x="427230" y="248714"/>
              <a:ext cx="3537202" cy="1990344"/>
            </a:xfrm>
            <a:prstGeom prst="rect">
              <a:avLst/>
            </a:prstGeom>
          </p:spPr>
        </p:pic>
        <p:sp>
          <p:nvSpPr>
            <p:cNvPr id="8" name="object 6"/>
            <p:cNvSpPr/>
            <p:nvPr/>
          </p:nvSpPr>
          <p:spPr>
            <a:xfrm>
              <a:off x="423672" y="233171"/>
              <a:ext cx="3540760" cy="1993900"/>
            </a:xfrm>
            <a:custGeom>
              <a:avLst/>
              <a:gdLst/>
              <a:ahLst/>
              <a:cxnLst/>
              <a:rect l="l" t="t" r="r" b="b"/>
              <a:pathLst>
                <a:path w="3540760" h="1993900">
                  <a:moveTo>
                    <a:pt x="0" y="0"/>
                  </a:moveTo>
                  <a:lnTo>
                    <a:pt x="3540252" y="0"/>
                  </a:lnTo>
                  <a:lnTo>
                    <a:pt x="3540252" y="1993519"/>
                  </a:lnTo>
                  <a:lnTo>
                    <a:pt x="0" y="1993519"/>
                  </a:lnTo>
                  <a:lnTo>
                    <a:pt x="0" y="0"/>
                  </a:lnTo>
                  <a:close/>
                </a:path>
              </a:pathLst>
            </a:custGeom>
            <a:ln w="3175">
              <a:solidFill>
                <a:srgbClr val="D2D2D2"/>
              </a:solidFill>
            </a:ln>
          </p:spPr>
          <p:txBody>
            <a:bodyPr wrap="square" lIns="0" tIns="0" rIns="0" bIns="0" rtlCol="0"/>
            <a:lstStyle/>
            <a:p>
              <a:endParaRPr sz="1351" dirty="0"/>
            </a:p>
          </p:txBody>
        </p:sp>
      </p:grpSp>
      <p:grpSp>
        <p:nvGrpSpPr>
          <p:cNvPr id="9" name="object 7" title="CMS: Section B: Hearing, Speech &amp; Vision"/>
          <p:cNvGrpSpPr/>
          <p:nvPr/>
        </p:nvGrpSpPr>
        <p:grpSpPr>
          <a:xfrm>
            <a:off x="3722507" y="1115474"/>
            <a:ext cx="1725550" cy="899411"/>
            <a:chOff x="4326509" y="233171"/>
            <a:chExt cx="3538854" cy="1993900"/>
          </a:xfrm>
        </p:grpSpPr>
        <p:pic>
          <p:nvPicPr>
            <p:cNvPr id="11" name="object 9" title="CMS Section B: Hearing, Speech, and Vision"/>
            <p:cNvPicPr/>
            <p:nvPr/>
          </p:nvPicPr>
          <p:blipFill>
            <a:blip r:embed="rId3" cstate="print"/>
            <a:stretch>
              <a:fillRect/>
            </a:stretch>
          </p:blipFill>
          <p:spPr>
            <a:xfrm>
              <a:off x="4328159" y="234695"/>
              <a:ext cx="3535679" cy="1990344"/>
            </a:xfrm>
            <a:prstGeom prst="rect">
              <a:avLst/>
            </a:prstGeom>
          </p:spPr>
        </p:pic>
        <p:sp>
          <p:nvSpPr>
            <p:cNvPr id="12" name="object 10"/>
            <p:cNvSpPr/>
            <p:nvPr/>
          </p:nvSpPr>
          <p:spPr>
            <a:xfrm>
              <a:off x="4326509" y="233171"/>
              <a:ext cx="3538854" cy="1993900"/>
            </a:xfrm>
            <a:custGeom>
              <a:avLst/>
              <a:gdLst/>
              <a:ahLst/>
              <a:cxnLst/>
              <a:rect l="l" t="t" r="r" b="b"/>
              <a:pathLst>
                <a:path w="3538854" h="1993900">
                  <a:moveTo>
                    <a:pt x="0" y="0"/>
                  </a:moveTo>
                  <a:lnTo>
                    <a:pt x="3538854" y="0"/>
                  </a:lnTo>
                  <a:lnTo>
                    <a:pt x="3538854" y="1993519"/>
                  </a:lnTo>
                  <a:lnTo>
                    <a:pt x="0" y="1993519"/>
                  </a:lnTo>
                  <a:lnTo>
                    <a:pt x="0" y="0"/>
                  </a:lnTo>
                  <a:close/>
                </a:path>
              </a:pathLst>
            </a:custGeom>
            <a:ln w="3175">
              <a:solidFill>
                <a:srgbClr val="D2D2D2"/>
              </a:solidFill>
            </a:ln>
          </p:spPr>
          <p:txBody>
            <a:bodyPr wrap="square" lIns="0" tIns="0" rIns="0" bIns="0" rtlCol="0"/>
            <a:lstStyle/>
            <a:p>
              <a:endParaRPr sz="1351"/>
            </a:p>
          </p:txBody>
        </p:sp>
      </p:grpSp>
      <p:grpSp>
        <p:nvGrpSpPr>
          <p:cNvPr id="13" name="object 11" title="CMS: Section F: Preferences for Customary Routines and Activities"/>
          <p:cNvGrpSpPr/>
          <p:nvPr/>
        </p:nvGrpSpPr>
        <p:grpSpPr>
          <a:xfrm>
            <a:off x="6122171" y="1092801"/>
            <a:ext cx="1726480" cy="899411"/>
            <a:chOff x="8227948" y="233171"/>
            <a:chExt cx="3540760" cy="1993900"/>
          </a:xfrm>
        </p:grpSpPr>
        <p:pic>
          <p:nvPicPr>
            <p:cNvPr id="15" name="object 13" title="CMS: Section F: Preferences for Customary Routines and Activities"/>
            <p:cNvPicPr/>
            <p:nvPr/>
          </p:nvPicPr>
          <p:blipFill>
            <a:blip r:embed="rId4" cstate="print"/>
            <a:stretch>
              <a:fillRect/>
            </a:stretch>
          </p:blipFill>
          <p:spPr>
            <a:xfrm>
              <a:off x="8229600" y="234695"/>
              <a:ext cx="3537203" cy="1990344"/>
            </a:xfrm>
            <a:prstGeom prst="rect">
              <a:avLst/>
            </a:prstGeom>
          </p:spPr>
        </p:pic>
        <p:sp>
          <p:nvSpPr>
            <p:cNvPr id="16" name="object 14"/>
            <p:cNvSpPr/>
            <p:nvPr/>
          </p:nvSpPr>
          <p:spPr>
            <a:xfrm>
              <a:off x="8227948" y="233171"/>
              <a:ext cx="3540760" cy="1993900"/>
            </a:xfrm>
            <a:custGeom>
              <a:avLst/>
              <a:gdLst/>
              <a:ahLst/>
              <a:cxnLst/>
              <a:rect l="l" t="t" r="r" b="b"/>
              <a:pathLst>
                <a:path w="3540759" h="1993900">
                  <a:moveTo>
                    <a:pt x="0" y="0"/>
                  </a:moveTo>
                  <a:lnTo>
                    <a:pt x="3540379" y="0"/>
                  </a:lnTo>
                  <a:lnTo>
                    <a:pt x="3540379" y="1993519"/>
                  </a:lnTo>
                  <a:lnTo>
                    <a:pt x="0" y="1993519"/>
                  </a:lnTo>
                  <a:lnTo>
                    <a:pt x="0" y="0"/>
                  </a:lnTo>
                  <a:close/>
                </a:path>
              </a:pathLst>
            </a:custGeom>
            <a:ln w="3175">
              <a:solidFill>
                <a:srgbClr val="D2D2D2"/>
              </a:solidFill>
            </a:ln>
          </p:spPr>
          <p:txBody>
            <a:bodyPr wrap="square" lIns="0" tIns="0" rIns="0" bIns="0" rtlCol="0"/>
            <a:lstStyle/>
            <a:p>
              <a:endParaRPr sz="1351"/>
            </a:p>
          </p:txBody>
        </p:sp>
      </p:grpSp>
      <p:grpSp>
        <p:nvGrpSpPr>
          <p:cNvPr id="17" name="object 15" title="CMS: Section H: Bowel &amp; Bladder"/>
          <p:cNvGrpSpPr/>
          <p:nvPr/>
        </p:nvGrpSpPr>
        <p:grpSpPr>
          <a:xfrm>
            <a:off x="954527" y="2392838"/>
            <a:ext cx="1726480" cy="899411"/>
            <a:chOff x="423672" y="2438399"/>
            <a:chExt cx="3540760" cy="1993900"/>
          </a:xfrm>
        </p:grpSpPr>
        <p:pic>
          <p:nvPicPr>
            <p:cNvPr id="19" name="object 17" title="CMS Section H: Bowel &amp; Bladder"/>
            <p:cNvPicPr/>
            <p:nvPr/>
          </p:nvPicPr>
          <p:blipFill>
            <a:blip r:embed="rId5" cstate="print"/>
            <a:stretch>
              <a:fillRect/>
            </a:stretch>
          </p:blipFill>
          <p:spPr>
            <a:xfrm>
              <a:off x="425195" y="2439923"/>
              <a:ext cx="3537203" cy="1990344"/>
            </a:xfrm>
            <a:prstGeom prst="rect">
              <a:avLst/>
            </a:prstGeom>
          </p:spPr>
        </p:pic>
        <p:sp>
          <p:nvSpPr>
            <p:cNvPr id="20" name="object 18"/>
            <p:cNvSpPr/>
            <p:nvPr/>
          </p:nvSpPr>
          <p:spPr>
            <a:xfrm>
              <a:off x="423672" y="2438399"/>
              <a:ext cx="3540760" cy="1993900"/>
            </a:xfrm>
            <a:custGeom>
              <a:avLst/>
              <a:gdLst/>
              <a:ahLst/>
              <a:cxnLst/>
              <a:rect l="l" t="t" r="r" b="b"/>
              <a:pathLst>
                <a:path w="3540760" h="1993900">
                  <a:moveTo>
                    <a:pt x="0" y="0"/>
                  </a:moveTo>
                  <a:lnTo>
                    <a:pt x="3540252" y="0"/>
                  </a:lnTo>
                  <a:lnTo>
                    <a:pt x="3540252" y="1993519"/>
                  </a:lnTo>
                  <a:lnTo>
                    <a:pt x="0" y="1993519"/>
                  </a:lnTo>
                  <a:lnTo>
                    <a:pt x="0" y="0"/>
                  </a:lnTo>
                  <a:close/>
                </a:path>
              </a:pathLst>
            </a:custGeom>
            <a:ln w="3175">
              <a:solidFill>
                <a:srgbClr val="D2D2D2"/>
              </a:solidFill>
            </a:ln>
          </p:spPr>
          <p:txBody>
            <a:bodyPr wrap="square" lIns="0" tIns="0" rIns="0" bIns="0" rtlCol="0"/>
            <a:lstStyle/>
            <a:p>
              <a:endParaRPr sz="1351"/>
            </a:p>
          </p:txBody>
        </p:sp>
      </p:grpSp>
      <p:grpSp>
        <p:nvGrpSpPr>
          <p:cNvPr id="21" name="object 19" title="CMS: Section I: Active Diagnoses"/>
          <p:cNvGrpSpPr/>
          <p:nvPr/>
        </p:nvGrpSpPr>
        <p:grpSpPr>
          <a:xfrm>
            <a:off x="3719022" y="2380464"/>
            <a:ext cx="1725550" cy="899411"/>
            <a:chOff x="4326509" y="2438399"/>
            <a:chExt cx="3538854" cy="1993900"/>
          </a:xfrm>
        </p:grpSpPr>
        <p:pic>
          <p:nvPicPr>
            <p:cNvPr id="23" name="object 21" title="Section I: Active Diagnoses"/>
            <p:cNvPicPr/>
            <p:nvPr/>
          </p:nvPicPr>
          <p:blipFill>
            <a:blip r:embed="rId6" cstate="print"/>
            <a:stretch>
              <a:fillRect/>
            </a:stretch>
          </p:blipFill>
          <p:spPr>
            <a:xfrm>
              <a:off x="4328159" y="2439923"/>
              <a:ext cx="3535679" cy="1990344"/>
            </a:xfrm>
            <a:prstGeom prst="rect">
              <a:avLst/>
            </a:prstGeom>
          </p:spPr>
        </p:pic>
        <p:sp>
          <p:nvSpPr>
            <p:cNvPr id="24" name="object 22"/>
            <p:cNvSpPr/>
            <p:nvPr/>
          </p:nvSpPr>
          <p:spPr>
            <a:xfrm>
              <a:off x="4326509" y="2438399"/>
              <a:ext cx="3538854" cy="1993900"/>
            </a:xfrm>
            <a:custGeom>
              <a:avLst/>
              <a:gdLst/>
              <a:ahLst/>
              <a:cxnLst/>
              <a:rect l="l" t="t" r="r" b="b"/>
              <a:pathLst>
                <a:path w="3538854" h="1993900">
                  <a:moveTo>
                    <a:pt x="0" y="0"/>
                  </a:moveTo>
                  <a:lnTo>
                    <a:pt x="3538854" y="0"/>
                  </a:lnTo>
                  <a:lnTo>
                    <a:pt x="3538854" y="1993519"/>
                  </a:lnTo>
                  <a:lnTo>
                    <a:pt x="0" y="1993519"/>
                  </a:lnTo>
                  <a:lnTo>
                    <a:pt x="0" y="0"/>
                  </a:lnTo>
                  <a:close/>
                </a:path>
              </a:pathLst>
            </a:custGeom>
            <a:ln w="3175">
              <a:solidFill>
                <a:srgbClr val="D2D2D2"/>
              </a:solidFill>
            </a:ln>
          </p:spPr>
          <p:txBody>
            <a:bodyPr wrap="square" lIns="0" tIns="0" rIns="0" bIns="0" rtlCol="0"/>
            <a:lstStyle/>
            <a:p>
              <a:endParaRPr sz="1351"/>
            </a:p>
          </p:txBody>
        </p:sp>
      </p:grpSp>
      <p:grpSp>
        <p:nvGrpSpPr>
          <p:cNvPr id="25" name="object 23" title="CMS: Section M: Skin Conditions"/>
          <p:cNvGrpSpPr/>
          <p:nvPr/>
        </p:nvGrpSpPr>
        <p:grpSpPr>
          <a:xfrm>
            <a:off x="6122171" y="2368090"/>
            <a:ext cx="1726480" cy="899411"/>
            <a:chOff x="8227948" y="2438399"/>
            <a:chExt cx="3540760" cy="1993900"/>
          </a:xfrm>
        </p:grpSpPr>
        <p:pic>
          <p:nvPicPr>
            <p:cNvPr id="27" name="object 25" title="Section M: Skin Conditions"/>
            <p:cNvPicPr/>
            <p:nvPr/>
          </p:nvPicPr>
          <p:blipFill>
            <a:blip r:embed="rId7" cstate="print"/>
            <a:stretch>
              <a:fillRect/>
            </a:stretch>
          </p:blipFill>
          <p:spPr>
            <a:xfrm>
              <a:off x="8229600" y="2439923"/>
              <a:ext cx="3537203" cy="1990344"/>
            </a:xfrm>
            <a:prstGeom prst="rect">
              <a:avLst/>
            </a:prstGeom>
          </p:spPr>
        </p:pic>
        <p:sp>
          <p:nvSpPr>
            <p:cNvPr id="28" name="object 26"/>
            <p:cNvSpPr/>
            <p:nvPr/>
          </p:nvSpPr>
          <p:spPr>
            <a:xfrm>
              <a:off x="8227948" y="2438399"/>
              <a:ext cx="3540760" cy="1993900"/>
            </a:xfrm>
            <a:custGeom>
              <a:avLst/>
              <a:gdLst/>
              <a:ahLst/>
              <a:cxnLst/>
              <a:rect l="l" t="t" r="r" b="b"/>
              <a:pathLst>
                <a:path w="3540759" h="1993900">
                  <a:moveTo>
                    <a:pt x="0" y="0"/>
                  </a:moveTo>
                  <a:lnTo>
                    <a:pt x="3540379" y="0"/>
                  </a:lnTo>
                  <a:lnTo>
                    <a:pt x="3540379" y="1993519"/>
                  </a:lnTo>
                  <a:lnTo>
                    <a:pt x="0" y="1993519"/>
                  </a:lnTo>
                  <a:lnTo>
                    <a:pt x="0" y="0"/>
                  </a:lnTo>
                  <a:close/>
                </a:path>
              </a:pathLst>
            </a:custGeom>
            <a:ln w="3175">
              <a:solidFill>
                <a:srgbClr val="D2D2D2"/>
              </a:solidFill>
            </a:ln>
          </p:spPr>
          <p:txBody>
            <a:bodyPr wrap="square" lIns="0" tIns="0" rIns="0" bIns="0" rtlCol="0"/>
            <a:lstStyle/>
            <a:p>
              <a:endParaRPr sz="1351"/>
            </a:p>
          </p:txBody>
        </p:sp>
      </p:grpSp>
      <p:grpSp>
        <p:nvGrpSpPr>
          <p:cNvPr id="29" name="object 27" title="CMS: Section X: Correction Request"/>
          <p:cNvGrpSpPr/>
          <p:nvPr/>
        </p:nvGrpSpPr>
        <p:grpSpPr>
          <a:xfrm>
            <a:off x="3719022" y="3496265"/>
            <a:ext cx="1725550" cy="898551"/>
            <a:chOff x="4326509" y="4645151"/>
            <a:chExt cx="3538854" cy="1991995"/>
          </a:xfrm>
        </p:grpSpPr>
        <p:pic>
          <p:nvPicPr>
            <p:cNvPr id="31" name="object 29" title="Section X: Correction Request"/>
            <p:cNvPicPr/>
            <p:nvPr/>
          </p:nvPicPr>
          <p:blipFill>
            <a:blip r:embed="rId8" cstate="print"/>
            <a:stretch>
              <a:fillRect/>
            </a:stretch>
          </p:blipFill>
          <p:spPr>
            <a:xfrm>
              <a:off x="4328159" y="4646675"/>
              <a:ext cx="3535679" cy="1988820"/>
            </a:xfrm>
            <a:prstGeom prst="rect">
              <a:avLst/>
            </a:prstGeom>
          </p:spPr>
        </p:pic>
        <p:sp>
          <p:nvSpPr>
            <p:cNvPr id="32" name="object 30"/>
            <p:cNvSpPr/>
            <p:nvPr/>
          </p:nvSpPr>
          <p:spPr>
            <a:xfrm>
              <a:off x="4326509" y="4645151"/>
              <a:ext cx="3538854" cy="1991995"/>
            </a:xfrm>
            <a:custGeom>
              <a:avLst/>
              <a:gdLst/>
              <a:ahLst/>
              <a:cxnLst/>
              <a:rect l="l" t="t" r="r" b="b"/>
              <a:pathLst>
                <a:path w="3538854" h="1991995">
                  <a:moveTo>
                    <a:pt x="0" y="0"/>
                  </a:moveTo>
                  <a:lnTo>
                    <a:pt x="3538854" y="0"/>
                  </a:lnTo>
                  <a:lnTo>
                    <a:pt x="3538854" y="1991995"/>
                  </a:lnTo>
                  <a:lnTo>
                    <a:pt x="0" y="1991995"/>
                  </a:lnTo>
                  <a:lnTo>
                    <a:pt x="0" y="0"/>
                  </a:lnTo>
                  <a:close/>
                </a:path>
              </a:pathLst>
            </a:custGeom>
            <a:ln w="3175">
              <a:solidFill>
                <a:srgbClr val="D2D2D2"/>
              </a:solidFill>
            </a:ln>
          </p:spPr>
          <p:txBody>
            <a:bodyPr wrap="square" lIns="0" tIns="0" rIns="0" bIns="0" rtlCol="0"/>
            <a:lstStyle/>
            <a:p>
              <a:endParaRPr sz="1351"/>
            </a:p>
          </p:txBody>
        </p:sp>
      </p:grpSp>
    </p:spTree>
    <p:extLst>
      <p:ext uri="{BB962C8B-B14F-4D97-AF65-F5344CB8AC3E}">
        <p14:creationId xmlns:p14="http://schemas.microsoft.com/office/powerpoint/2010/main" val="1727772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3" title="Q&amp;A 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742950"/>
            <a:ext cx="3523952" cy="3523952"/>
          </a:xfrm>
          <a:prstGeom prst="rect">
            <a:avLst/>
          </a:prstGeom>
        </p:spPr>
      </p:pic>
    </p:spTree>
    <p:extLst>
      <p:ext uri="{BB962C8B-B14F-4D97-AF65-F5344CB8AC3E}">
        <p14:creationId xmlns:p14="http://schemas.microsoft.com/office/powerpoint/2010/main" val="22553827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sz="2000" dirty="0">
                <a:hlinkClick r:id="rId2"/>
              </a:rPr>
              <a:t>https://www.cms.gov/files/document/draftmds-30-rai-manual-v11811october2023.pdf-0</a:t>
            </a:r>
            <a:r>
              <a:rPr lang="en-US" sz="2000" dirty="0"/>
              <a:t>     </a:t>
            </a:r>
          </a:p>
          <a:p>
            <a:r>
              <a:rPr lang="en-US" sz="2000" dirty="0">
                <a:hlinkClick r:id="rId3"/>
              </a:rPr>
              <a:t>https://www.cms.gov/medicare/quality-initiatives-patient-assessment-instruments/nursinghomequalityinits/mds30raimanual</a:t>
            </a:r>
            <a:r>
              <a:rPr lang="en-US" sz="2000" dirty="0"/>
              <a:t> </a:t>
            </a:r>
          </a:p>
          <a:p>
            <a:r>
              <a:rPr lang="en-US" sz="2000" dirty="0">
                <a:hlinkClick r:id="rId4"/>
              </a:rPr>
              <a:t>https://www.youtube.com/cmshhsgov</a:t>
            </a:r>
            <a:r>
              <a:rPr lang="en-US" sz="2000" dirty="0"/>
              <a:t> </a:t>
            </a:r>
          </a:p>
          <a:p>
            <a:endParaRPr lang="en-US" sz="2000" dirty="0"/>
          </a:p>
        </p:txBody>
      </p:sp>
      <p:sp>
        <p:nvSpPr>
          <p:cNvPr id="4" name="TextBox 3"/>
          <p:cNvSpPr txBox="1"/>
          <p:nvPr/>
        </p:nvSpPr>
        <p:spPr>
          <a:xfrm>
            <a:off x="304800" y="3741528"/>
            <a:ext cx="8534400" cy="830997"/>
          </a:xfrm>
          <a:prstGeom prst="rect">
            <a:avLst/>
          </a:prstGeom>
          <a:noFill/>
        </p:spPr>
        <p:txBody>
          <a:bodyPr wrap="square" rtlCol="0">
            <a:spAutoFit/>
          </a:bodyPr>
          <a:lstStyle/>
          <a:p>
            <a:r>
              <a:rPr lang="en-US" sz="1200" i="1" dirty="0"/>
              <a:t>This material was prepared by Quality Insights, a Quality Innovation Network - Quality Improvement Organization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Publication number </a:t>
            </a:r>
            <a:r>
              <a:rPr lang="en-US" sz="1200" i="1" dirty="0" smtClean="0"/>
              <a:t>12SOW-QI-GEN-072623-KS</a:t>
            </a:r>
            <a:endParaRPr lang="en-US" sz="1200" i="1" dirty="0"/>
          </a:p>
        </p:txBody>
      </p:sp>
    </p:spTree>
    <p:extLst>
      <p:ext uri="{BB962C8B-B14F-4D97-AF65-F5344CB8AC3E}">
        <p14:creationId xmlns:p14="http://schemas.microsoft.com/office/powerpoint/2010/main" val="338424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Changes to the MDS 3.0 RAI Manual</a:t>
            </a:r>
            <a:endParaRPr lang="en-US" dirty="0"/>
          </a:p>
        </p:txBody>
      </p:sp>
      <p:grpSp>
        <p:nvGrpSpPr>
          <p:cNvPr id="62" name="object 2" title="decorative graph with icons"/>
          <p:cNvGrpSpPr/>
          <p:nvPr/>
        </p:nvGrpSpPr>
        <p:grpSpPr>
          <a:xfrm>
            <a:off x="217873" y="1072763"/>
            <a:ext cx="8486280" cy="3202307"/>
            <a:chOff x="504190" y="1752853"/>
            <a:chExt cx="11303254" cy="4265295"/>
          </a:xfrm>
        </p:grpSpPr>
        <p:sp>
          <p:nvSpPr>
            <p:cNvPr id="64" name="object 4"/>
            <p:cNvSpPr/>
            <p:nvPr/>
          </p:nvSpPr>
          <p:spPr>
            <a:xfrm>
              <a:off x="504190" y="1752853"/>
              <a:ext cx="899160" cy="4265295"/>
            </a:xfrm>
            <a:custGeom>
              <a:avLst/>
              <a:gdLst/>
              <a:ahLst/>
              <a:cxnLst/>
              <a:rect l="l" t="t" r="r" b="b"/>
              <a:pathLst>
                <a:path w="899160" h="4265295">
                  <a:moveTo>
                    <a:pt x="15240" y="0"/>
                  </a:moveTo>
                  <a:lnTo>
                    <a:pt x="49215" y="34510"/>
                  </a:lnTo>
                  <a:lnTo>
                    <a:pt x="82524" y="69426"/>
                  </a:lnTo>
                  <a:lnTo>
                    <a:pt x="115167" y="104740"/>
                  </a:lnTo>
                  <a:lnTo>
                    <a:pt x="147144" y="140444"/>
                  </a:lnTo>
                  <a:lnTo>
                    <a:pt x="178455" y="176529"/>
                  </a:lnTo>
                  <a:lnTo>
                    <a:pt x="209099" y="212988"/>
                  </a:lnTo>
                  <a:lnTo>
                    <a:pt x="239077" y="249813"/>
                  </a:lnTo>
                  <a:lnTo>
                    <a:pt x="268390" y="286996"/>
                  </a:lnTo>
                  <a:lnTo>
                    <a:pt x="297035" y="324528"/>
                  </a:lnTo>
                  <a:lnTo>
                    <a:pt x="325015" y="362401"/>
                  </a:lnTo>
                  <a:lnTo>
                    <a:pt x="352329" y="400608"/>
                  </a:lnTo>
                  <a:lnTo>
                    <a:pt x="378976" y="439141"/>
                  </a:lnTo>
                  <a:lnTo>
                    <a:pt x="404957" y="477990"/>
                  </a:lnTo>
                  <a:lnTo>
                    <a:pt x="430272" y="517150"/>
                  </a:lnTo>
                  <a:lnTo>
                    <a:pt x="454921" y="556610"/>
                  </a:lnTo>
                  <a:lnTo>
                    <a:pt x="478904" y="596364"/>
                  </a:lnTo>
                  <a:lnTo>
                    <a:pt x="502220" y="636404"/>
                  </a:lnTo>
                  <a:lnTo>
                    <a:pt x="524871" y="676720"/>
                  </a:lnTo>
                  <a:lnTo>
                    <a:pt x="546855" y="717306"/>
                  </a:lnTo>
                  <a:lnTo>
                    <a:pt x="568173" y="758153"/>
                  </a:lnTo>
                  <a:lnTo>
                    <a:pt x="588824" y="799253"/>
                  </a:lnTo>
                  <a:lnTo>
                    <a:pt x="608810" y="840598"/>
                  </a:lnTo>
                  <a:lnTo>
                    <a:pt x="628129" y="882180"/>
                  </a:lnTo>
                  <a:lnTo>
                    <a:pt x="646782" y="923991"/>
                  </a:lnTo>
                  <a:lnTo>
                    <a:pt x="664769" y="966023"/>
                  </a:lnTo>
                  <a:lnTo>
                    <a:pt x="682090" y="1008269"/>
                  </a:lnTo>
                  <a:lnTo>
                    <a:pt x="698745" y="1050719"/>
                  </a:lnTo>
                  <a:lnTo>
                    <a:pt x="714733" y="1093366"/>
                  </a:lnTo>
                  <a:lnTo>
                    <a:pt x="730055" y="1136201"/>
                  </a:lnTo>
                  <a:lnTo>
                    <a:pt x="744711" y="1179218"/>
                  </a:lnTo>
                  <a:lnTo>
                    <a:pt x="758701" y="1222407"/>
                  </a:lnTo>
                  <a:lnTo>
                    <a:pt x="772025" y="1265762"/>
                  </a:lnTo>
                  <a:lnTo>
                    <a:pt x="784682" y="1309272"/>
                  </a:lnTo>
                  <a:lnTo>
                    <a:pt x="796674" y="1352932"/>
                  </a:lnTo>
                  <a:lnTo>
                    <a:pt x="807999" y="1396732"/>
                  </a:lnTo>
                  <a:lnTo>
                    <a:pt x="818658" y="1440665"/>
                  </a:lnTo>
                  <a:lnTo>
                    <a:pt x="828651" y="1484722"/>
                  </a:lnTo>
                  <a:lnTo>
                    <a:pt x="837977" y="1528896"/>
                  </a:lnTo>
                  <a:lnTo>
                    <a:pt x="846638" y="1573178"/>
                  </a:lnTo>
                  <a:lnTo>
                    <a:pt x="854632" y="1617561"/>
                  </a:lnTo>
                  <a:lnTo>
                    <a:pt x="861960" y="1662036"/>
                  </a:lnTo>
                  <a:lnTo>
                    <a:pt x="868622" y="1706596"/>
                  </a:lnTo>
                  <a:lnTo>
                    <a:pt x="874617" y="1751232"/>
                  </a:lnTo>
                  <a:lnTo>
                    <a:pt x="879947" y="1795936"/>
                  </a:lnTo>
                  <a:lnTo>
                    <a:pt x="884610" y="1840700"/>
                  </a:lnTo>
                  <a:lnTo>
                    <a:pt x="888607" y="1885517"/>
                  </a:lnTo>
                  <a:lnTo>
                    <a:pt x="891938" y="1930378"/>
                  </a:lnTo>
                  <a:lnTo>
                    <a:pt x="894603" y="1975275"/>
                  </a:lnTo>
                  <a:lnTo>
                    <a:pt x="896601" y="2020200"/>
                  </a:lnTo>
                  <a:lnTo>
                    <a:pt x="897934" y="2065145"/>
                  </a:lnTo>
                  <a:lnTo>
                    <a:pt x="898600" y="2110103"/>
                  </a:lnTo>
                  <a:lnTo>
                    <a:pt x="898600" y="2155064"/>
                  </a:lnTo>
                  <a:lnTo>
                    <a:pt x="897934" y="2200022"/>
                  </a:lnTo>
                  <a:lnTo>
                    <a:pt x="896601" y="2244967"/>
                  </a:lnTo>
                  <a:lnTo>
                    <a:pt x="894603" y="2289892"/>
                  </a:lnTo>
                  <a:lnTo>
                    <a:pt x="891938" y="2334789"/>
                  </a:lnTo>
                  <a:lnTo>
                    <a:pt x="888607" y="2379650"/>
                  </a:lnTo>
                  <a:lnTo>
                    <a:pt x="884610" y="2424467"/>
                  </a:lnTo>
                  <a:lnTo>
                    <a:pt x="879947" y="2469231"/>
                  </a:lnTo>
                  <a:lnTo>
                    <a:pt x="874617" y="2513935"/>
                  </a:lnTo>
                  <a:lnTo>
                    <a:pt x="868622" y="2558571"/>
                  </a:lnTo>
                  <a:lnTo>
                    <a:pt x="861960" y="2603131"/>
                  </a:lnTo>
                  <a:lnTo>
                    <a:pt x="854632" y="2647606"/>
                  </a:lnTo>
                  <a:lnTo>
                    <a:pt x="846638" y="2691989"/>
                  </a:lnTo>
                  <a:lnTo>
                    <a:pt x="837977" y="2736271"/>
                  </a:lnTo>
                  <a:lnTo>
                    <a:pt x="828651" y="2780445"/>
                  </a:lnTo>
                  <a:lnTo>
                    <a:pt x="818658" y="2824502"/>
                  </a:lnTo>
                  <a:lnTo>
                    <a:pt x="807999" y="2868435"/>
                  </a:lnTo>
                  <a:lnTo>
                    <a:pt x="796674" y="2912235"/>
                  </a:lnTo>
                  <a:lnTo>
                    <a:pt x="784682" y="2955895"/>
                  </a:lnTo>
                  <a:lnTo>
                    <a:pt x="772025" y="2999405"/>
                  </a:lnTo>
                  <a:lnTo>
                    <a:pt x="758701" y="3042760"/>
                  </a:lnTo>
                  <a:lnTo>
                    <a:pt x="744711" y="3085949"/>
                  </a:lnTo>
                  <a:lnTo>
                    <a:pt x="730055" y="3128966"/>
                  </a:lnTo>
                  <a:lnTo>
                    <a:pt x="714733" y="3171801"/>
                  </a:lnTo>
                  <a:lnTo>
                    <a:pt x="698745" y="3214448"/>
                  </a:lnTo>
                  <a:lnTo>
                    <a:pt x="682090" y="3256898"/>
                  </a:lnTo>
                  <a:lnTo>
                    <a:pt x="664769" y="3299144"/>
                  </a:lnTo>
                  <a:lnTo>
                    <a:pt x="646782" y="3341176"/>
                  </a:lnTo>
                  <a:lnTo>
                    <a:pt x="628129" y="3382987"/>
                  </a:lnTo>
                  <a:lnTo>
                    <a:pt x="608810" y="3424569"/>
                  </a:lnTo>
                  <a:lnTo>
                    <a:pt x="588824" y="3465914"/>
                  </a:lnTo>
                  <a:lnTo>
                    <a:pt x="568173" y="3507014"/>
                  </a:lnTo>
                  <a:lnTo>
                    <a:pt x="546855" y="3547861"/>
                  </a:lnTo>
                  <a:lnTo>
                    <a:pt x="524871" y="3588447"/>
                  </a:lnTo>
                  <a:lnTo>
                    <a:pt x="502220" y="3628763"/>
                  </a:lnTo>
                  <a:lnTo>
                    <a:pt x="478904" y="3668803"/>
                  </a:lnTo>
                  <a:lnTo>
                    <a:pt x="454921" y="3708557"/>
                  </a:lnTo>
                  <a:lnTo>
                    <a:pt x="430272" y="3748017"/>
                  </a:lnTo>
                  <a:lnTo>
                    <a:pt x="404957" y="3787177"/>
                  </a:lnTo>
                  <a:lnTo>
                    <a:pt x="378976" y="3826026"/>
                  </a:lnTo>
                  <a:lnTo>
                    <a:pt x="352329" y="3864559"/>
                  </a:lnTo>
                  <a:lnTo>
                    <a:pt x="325015" y="3902766"/>
                  </a:lnTo>
                  <a:lnTo>
                    <a:pt x="297035" y="3940639"/>
                  </a:lnTo>
                  <a:lnTo>
                    <a:pt x="268390" y="3978171"/>
                  </a:lnTo>
                  <a:lnTo>
                    <a:pt x="239077" y="4015354"/>
                  </a:lnTo>
                  <a:lnTo>
                    <a:pt x="209099" y="4052179"/>
                  </a:lnTo>
                  <a:lnTo>
                    <a:pt x="178455" y="4088638"/>
                  </a:lnTo>
                  <a:lnTo>
                    <a:pt x="147144" y="4124723"/>
                  </a:lnTo>
                  <a:lnTo>
                    <a:pt x="115167" y="4160427"/>
                  </a:lnTo>
                  <a:lnTo>
                    <a:pt x="82524" y="4195741"/>
                  </a:lnTo>
                  <a:lnTo>
                    <a:pt x="49215" y="4230657"/>
                  </a:lnTo>
                  <a:lnTo>
                    <a:pt x="15240" y="4265168"/>
                  </a:lnTo>
                  <a:lnTo>
                    <a:pt x="0" y="4249928"/>
                  </a:lnTo>
                  <a:lnTo>
                    <a:pt x="34057" y="4215325"/>
                  </a:lnTo>
                  <a:lnTo>
                    <a:pt x="67440" y="4180311"/>
                  </a:lnTo>
                  <a:lnTo>
                    <a:pt x="100148" y="4144895"/>
                  </a:lnTo>
                  <a:lnTo>
                    <a:pt x="132183" y="4109085"/>
                  </a:lnTo>
                  <a:lnTo>
                    <a:pt x="163542" y="4072889"/>
                  </a:lnTo>
                  <a:lnTo>
                    <a:pt x="194228" y="4036315"/>
                  </a:lnTo>
                  <a:lnTo>
                    <a:pt x="224239" y="3999371"/>
                  </a:lnTo>
                  <a:lnTo>
                    <a:pt x="253575" y="3962066"/>
                  </a:lnTo>
                  <a:lnTo>
                    <a:pt x="282237" y="3924407"/>
                  </a:lnTo>
                  <a:lnTo>
                    <a:pt x="310225" y="3886404"/>
                  </a:lnTo>
                  <a:lnTo>
                    <a:pt x="337539" y="3848063"/>
                  </a:lnTo>
                  <a:lnTo>
                    <a:pt x="364177" y="3809395"/>
                  </a:lnTo>
                  <a:lnTo>
                    <a:pt x="390142" y="3770405"/>
                  </a:lnTo>
                  <a:lnTo>
                    <a:pt x="415432" y="3731104"/>
                  </a:lnTo>
                  <a:lnTo>
                    <a:pt x="440048" y="3691499"/>
                  </a:lnTo>
                  <a:lnTo>
                    <a:pt x="463989" y="3651598"/>
                  </a:lnTo>
                  <a:lnTo>
                    <a:pt x="487256" y="3611409"/>
                  </a:lnTo>
                  <a:lnTo>
                    <a:pt x="509849" y="3570941"/>
                  </a:lnTo>
                  <a:lnTo>
                    <a:pt x="531767" y="3530202"/>
                  </a:lnTo>
                  <a:lnTo>
                    <a:pt x="553011" y="3489201"/>
                  </a:lnTo>
                  <a:lnTo>
                    <a:pt x="573580" y="3447944"/>
                  </a:lnTo>
                  <a:lnTo>
                    <a:pt x="593475" y="3406441"/>
                  </a:lnTo>
                  <a:lnTo>
                    <a:pt x="612695" y="3364700"/>
                  </a:lnTo>
                  <a:lnTo>
                    <a:pt x="631241" y="3322729"/>
                  </a:lnTo>
                  <a:lnTo>
                    <a:pt x="649113" y="3280536"/>
                  </a:lnTo>
                  <a:lnTo>
                    <a:pt x="666310" y="3238130"/>
                  </a:lnTo>
                  <a:lnTo>
                    <a:pt x="682833" y="3195518"/>
                  </a:lnTo>
                  <a:lnTo>
                    <a:pt x="698682" y="3152709"/>
                  </a:lnTo>
                  <a:lnTo>
                    <a:pt x="713856" y="3109711"/>
                  </a:lnTo>
                  <a:lnTo>
                    <a:pt x="728355" y="3066533"/>
                  </a:lnTo>
                  <a:lnTo>
                    <a:pt x="742181" y="3023181"/>
                  </a:lnTo>
                  <a:lnTo>
                    <a:pt x="755332" y="2979666"/>
                  </a:lnTo>
                  <a:lnTo>
                    <a:pt x="767808" y="2935995"/>
                  </a:lnTo>
                  <a:lnTo>
                    <a:pt x="779610" y="2892175"/>
                  </a:lnTo>
                  <a:lnTo>
                    <a:pt x="790738" y="2848216"/>
                  </a:lnTo>
                  <a:lnTo>
                    <a:pt x="801191" y="2804126"/>
                  </a:lnTo>
                  <a:lnTo>
                    <a:pt x="810970" y="2759912"/>
                  </a:lnTo>
                  <a:lnTo>
                    <a:pt x="820074" y="2715584"/>
                  </a:lnTo>
                  <a:lnTo>
                    <a:pt x="828504" y="2671148"/>
                  </a:lnTo>
                  <a:lnTo>
                    <a:pt x="836260" y="2626614"/>
                  </a:lnTo>
                  <a:lnTo>
                    <a:pt x="843341" y="2581990"/>
                  </a:lnTo>
                  <a:lnTo>
                    <a:pt x="849748" y="2537283"/>
                  </a:lnTo>
                  <a:lnTo>
                    <a:pt x="855481" y="2492503"/>
                  </a:lnTo>
                  <a:lnTo>
                    <a:pt x="860539" y="2447657"/>
                  </a:lnTo>
                  <a:lnTo>
                    <a:pt x="864922" y="2402753"/>
                  </a:lnTo>
                  <a:lnTo>
                    <a:pt x="868631" y="2357800"/>
                  </a:lnTo>
                  <a:lnTo>
                    <a:pt x="871666" y="2312806"/>
                  </a:lnTo>
                  <a:lnTo>
                    <a:pt x="874027" y="2267779"/>
                  </a:lnTo>
                  <a:lnTo>
                    <a:pt x="875713" y="2222728"/>
                  </a:lnTo>
                  <a:lnTo>
                    <a:pt x="876724" y="2177660"/>
                  </a:lnTo>
                  <a:lnTo>
                    <a:pt x="877062" y="2132584"/>
                  </a:lnTo>
                  <a:lnTo>
                    <a:pt x="876724" y="2087507"/>
                  </a:lnTo>
                  <a:lnTo>
                    <a:pt x="875713" y="2042439"/>
                  </a:lnTo>
                  <a:lnTo>
                    <a:pt x="874027" y="1997388"/>
                  </a:lnTo>
                  <a:lnTo>
                    <a:pt x="871666" y="1952361"/>
                  </a:lnTo>
                  <a:lnTo>
                    <a:pt x="868631" y="1907367"/>
                  </a:lnTo>
                  <a:lnTo>
                    <a:pt x="864922" y="1862414"/>
                  </a:lnTo>
                  <a:lnTo>
                    <a:pt x="860539" y="1817510"/>
                  </a:lnTo>
                  <a:lnTo>
                    <a:pt x="855481" y="1772664"/>
                  </a:lnTo>
                  <a:lnTo>
                    <a:pt x="849748" y="1727884"/>
                  </a:lnTo>
                  <a:lnTo>
                    <a:pt x="843341" y="1683177"/>
                  </a:lnTo>
                  <a:lnTo>
                    <a:pt x="836260" y="1638553"/>
                  </a:lnTo>
                  <a:lnTo>
                    <a:pt x="828504" y="1594019"/>
                  </a:lnTo>
                  <a:lnTo>
                    <a:pt x="820074" y="1549583"/>
                  </a:lnTo>
                  <a:lnTo>
                    <a:pt x="810970" y="1505255"/>
                  </a:lnTo>
                  <a:lnTo>
                    <a:pt x="801191" y="1461041"/>
                  </a:lnTo>
                  <a:lnTo>
                    <a:pt x="790738" y="1416951"/>
                  </a:lnTo>
                  <a:lnTo>
                    <a:pt x="779610" y="1372992"/>
                  </a:lnTo>
                  <a:lnTo>
                    <a:pt x="767808" y="1329172"/>
                  </a:lnTo>
                  <a:lnTo>
                    <a:pt x="755332" y="1285501"/>
                  </a:lnTo>
                  <a:lnTo>
                    <a:pt x="742181" y="1241986"/>
                  </a:lnTo>
                  <a:lnTo>
                    <a:pt x="728355" y="1198634"/>
                  </a:lnTo>
                  <a:lnTo>
                    <a:pt x="713856" y="1155456"/>
                  </a:lnTo>
                  <a:lnTo>
                    <a:pt x="698682" y="1112458"/>
                  </a:lnTo>
                  <a:lnTo>
                    <a:pt x="682833" y="1069649"/>
                  </a:lnTo>
                  <a:lnTo>
                    <a:pt x="666310" y="1027037"/>
                  </a:lnTo>
                  <a:lnTo>
                    <a:pt x="649113" y="984631"/>
                  </a:lnTo>
                  <a:lnTo>
                    <a:pt x="631241" y="942438"/>
                  </a:lnTo>
                  <a:lnTo>
                    <a:pt x="612695" y="900467"/>
                  </a:lnTo>
                  <a:lnTo>
                    <a:pt x="593475" y="858726"/>
                  </a:lnTo>
                  <a:lnTo>
                    <a:pt x="573580" y="817223"/>
                  </a:lnTo>
                  <a:lnTo>
                    <a:pt x="553011" y="775966"/>
                  </a:lnTo>
                  <a:lnTo>
                    <a:pt x="531767" y="734965"/>
                  </a:lnTo>
                  <a:lnTo>
                    <a:pt x="509849" y="694226"/>
                  </a:lnTo>
                  <a:lnTo>
                    <a:pt x="487256" y="653758"/>
                  </a:lnTo>
                  <a:lnTo>
                    <a:pt x="463989" y="613569"/>
                  </a:lnTo>
                  <a:lnTo>
                    <a:pt x="440048" y="573668"/>
                  </a:lnTo>
                  <a:lnTo>
                    <a:pt x="415432" y="534063"/>
                  </a:lnTo>
                  <a:lnTo>
                    <a:pt x="390142" y="494762"/>
                  </a:lnTo>
                  <a:lnTo>
                    <a:pt x="364177" y="455772"/>
                  </a:lnTo>
                  <a:lnTo>
                    <a:pt x="337539" y="417104"/>
                  </a:lnTo>
                  <a:lnTo>
                    <a:pt x="310225" y="378763"/>
                  </a:lnTo>
                  <a:lnTo>
                    <a:pt x="282237" y="340760"/>
                  </a:lnTo>
                  <a:lnTo>
                    <a:pt x="253575" y="303101"/>
                  </a:lnTo>
                  <a:lnTo>
                    <a:pt x="224239" y="265796"/>
                  </a:lnTo>
                  <a:lnTo>
                    <a:pt x="194228" y="228852"/>
                  </a:lnTo>
                  <a:lnTo>
                    <a:pt x="163542" y="192278"/>
                  </a:lnTo>
                  <a:lnTo>
                    <a:pt x="132183" y="156082"/>
                  </a:lnTo>
                  <a:lnTo>
                    <a:pt x="100148" y="120272"/>
                  </a:lnTo>
                  <a:lnTo>
                    <a:pt x="67440" y="84856"/>
                  </a:lnTo>
                  <a:lnTo>
                    <a:pt x="34057" y="49842"/>
                  </a:lnTo>
                  <a:lnTo>
                    <a:pt x="0" y="15240"/>
                  </a:lnTo>
                  <a:lnTo>
                    <a:pt x="15240" y="0"/>
                  </a:lnTo>
                  <a:close/>
                </a:path>
              </a:pathLst>
            </a:custGeom>
            <a:ln w="25400">
              <a:solidFill>
                <a:srgbClr val="8063A1"/>
              </a:solidFill>
            </a:ln>
          </p:spPr>
          <p:txBody>
            <a:bodyPr wrap="square" lIns="0" tIns="0" rIns="0" bIns="0" rtlCol="0"/>
            <a:lstStyle/>
            <a:p>
              <a:pPr defTabSz="686532"/>
              <a:endParaRPr sz="1351" kern="0">
                <a:solidFill>
                  <a:sysClr val="windowText" lastClr="000000"/>
                </a:solidFill>
              </a:endParaRPr>
            </a:p>
          </p:txBody>
        </p:sp>
        <p:sp>
          <p:nvSpPr>
            <p:cNvPr id="65" name="object 5"/>
            <p:cNvSpPr/>
            <p:nvPr/>
          </p:nvSpPr>
          <p:spPr>
            <a:xfrm>
              <a:off x="858774" y="1925573"/>
              <a:ext cx="10948670" cy="559435"/>
            </a:xfrm>
            <a:custGeom>
              <a:avLst/>
              <a:gdLst/>
              <a:ahLst/>
              <a:cxnLst/>
              <a:rect l="l" t="t" r="r" b="b"/>
              <a:pathLst>
                <a:path w="10948670" h="559435">
                  <a:moveTo>
                    <a:pt x="10948416" y="0"/>
                  </a:moveTo>
                  <a:lnTo>
                    <a:pt x="0" y="0"/>
                  </a:lnTo>
                  <a:lnTo>
                    <a:pt x="0" y="559308"/>
                  </a:lnTo>
                  <a:lnTo>
                    <a:pt x="10948416" y="559308"/>
                  </a:lnTo>
                  <a:lnTo>
                    <a:pt x="10948416" y="0"/>
                  </a:lnTo>
                  <a:close/>
                </a:path>
              </a:pathLst>
            </a:custGeom>
            <a:solidFill>
              <a:srgbClr val="9BBA58"/>
            </a:solidFill>
          </p:spPr>
          <p:txBody>
            <a:bodyPr wrap="square" lIns="0" tIns="0" rIns="0" bIns="0" rtlCol="0"/>
            <a:lstStyle/>
            <a:p>
              <a:pPr defTabSz="686532"/>
              <a:endParaRPr sz="1351" kern="0">
                <a:solidFill>
                  <a:sysClr val="windowText" lastClr="000000"/>
                </a:solidFill>
              </a:endParaRPr>
            </a:p>
          </p:txBody>
        </p:sp>
        <p:sp>
          <p:nvSpPr>
            <p:cNvPr id="66" name="object 6"/>
            <p:cNvSpPr/>
            <p:nvPr/>
          </p:nvSpPr>
          <p:spPr>
            <a:xfrm>
              <a:off x="858774" y="1925573"/>
              <a:ext cx="10948670" cy="559435"/>
            </a:xfrm>
            <a:custGeom>
              <a:avLst/>
              <a:gdLst/>
              <a:ahLst/>
              <a:cxnLst/>
              <a:rect l="l" t="t" r="r" b="b"/>
              <a:pathLst>
                <a:path w="10948670" h="559435">
                  <a:moveTo>
                    <a:pt x="0" y="0"/>
                  </a:moveTo>
                  <a:lnTo>
                    <a:pt x="10948416" y="0"/>
                  </a:lnTo>
                  <a:lnTo>
                    <a:pt x="10948416" y="559308"/>
                  </a:lnTo>
                  <a:lnTo>
                    <a:pt x="0" y="559308"/>
                  </a:lnTo>
                  <a:lnTo>
                    <a:pt x="0" y="0"/>
                  </a:lnTo>
                  <a:close/>
                </a:path>
              </a:pathLst>
            </a:custGeom>
            <a:ln w="25400">
              <a:solidFill>
                <a:srgbClr val="FFFFFF"/>
              </a:solidFill>
            </a:ln>
          </p:spPr>
          <p:txBody>
            <a:bodyPr wrap="square" lIns="0" tIns="0" rIns="0" bIns="0" rtlCol="0"/>
            <a:lstStyle/>
            <a:p>
              <a:pPr defTabSz="686532"/>
              <a:endParaRPr sz="1351" kern="0">
                <a:solidFill>
                  <a:sysClr val="windowText" lastClr="000000"/>
                </a:solidFill>
              </a:endParaRPr>
            </a:p>
          </p:txBody>
        </p:sp>
        <p:sp>
          <p:nvSpPr>
            <p:cNvPr id="67" name="object 7"/>
            <p:cNvSpPr/>
            <p:nvPr/>
          </p:nvSpPr>
          <p:spPr>
            <a:xfrm>
              <a:off x="508254" y="1855469"/>
              <a:ext cx="701040" cy="699770"/>
            </a:xfrm>
            <a:custGeom>
              <a:avLst/>
              <a:gdLst/>
              <a:ahLst/>
              <a:cxnLst/>
              <a:rect l="l" t="t" r="r" b="b"/>
              <a:pathLst>
                <a:path w="701040" h="699769">
                  <a:moveTo>
                    <a:pt x="350520" y="0"/>
                  </a:moveTo>
                  <a:lnTo>
                    <a:pt x="302964" y="3192"/>
                  </a:lnTo>
                  <a:lnTo>
                    <a:pt x="257351" y="12493"/>
                  </a:lnTo>
                  <a:lnTo>
                    <a:pt x="214098" y="27485"/>
                  </a:lnTo>
                  <a:lnTo>
                    <a:pt x="173623" y="47752"/>
                  </a:lnTo>
                  <a:lnTo>
                    <a:pt x="136344" y="72876"/>
                  </a:lnTo>
                  <a:lnTo>
                    <a:pt x="102679" y="102441"/>
                  </a:lnTo>
                  <a:lnTo>
                    <a:pt x="73047" y="136030"/>
                  </a:lnTo>
                  <a:lnTo>
                    <a:pt x="47864" y="173228"/>
                  </a:lnTo>
                  <a:lnTo>
                    <a:pt x="27551" y="213615"/>
                  </a:lnTo>
                  <a:lnTo>
                    <a:pt x="12523" y="256778"/>
                  </a:lnTo>
                  <a:lnTo>
                    <a:pt x="3200" y="302297"/>
                  </a:lnTo>
                  <a:lnTo>
                    <a:pt x="0" y="349758"/>
                  </a:lnTo>
                  <a:lnTo>
                    <a:pt x="3200" y="397218"/>
                  </a:lnTo>
                  <a:lnTo>
                    <a:pt x="12523" y="442737"/>
                  </a:lnTo>
                  <a:lnTo>
                    <a:pt x="27551" y="485900"/>
                  </a:lnTo>
                  <a:lnTo>
                    <a:pt x="47864" y="526288"/>
                  </a:lnTo>
                  <a:lnTo>
                    <a:pt x="73047" y="563485"/>
                  </a:lnTo>
                  <a:lnTo>
                    <a:pt x="102679" y="597074"/>
                  </a:lnTo>
                  <a:lnTo>
                    <a:pt x="136344" y="626639"/>
                  </a:lnTo>
                  <a:lnTo>
                    <a:pt x="173623" y="651764"/>
                  </a:lnTo>
                  <a:lnTo>
                    <a:pt x="214098" y="672030"/>
                  </a:lnTo>
                  <a:lnTo>
                    <a:pt x="257351" y="687022"/>
                  </a:lnTo>
                  <a:lnTo>
                    <a:pt x="302964" y="696323"/>
                  </a:lnTo>
                  <a:lnTo>
                    <a:pt x="350520" y="699516"/>
                  </a:lnTo>
                  <a:lnTo>
                    <a:pt x="398075" y="696323"/>
                  </a:lnTo>
                  <a:lnTo>
                    <a:pt x="443688" y="687022"/>
                  </a:lnTo>
                  <a:lnTo>
                    <a:pt x="486941" y="672030"/>
                  </a:lnTo>
                  <a:lnTo>
                    <a:pt x="527416" y="651764"/>
                  </a:lnTo>
                  <a:lnTo>
                    <a:pt x="564695" y="626639"/>
                  </a:lnTo>
                  <a:lnTo>
                    <a:pt x="598360" y="597074"/>
                  </a:lnTo>
                  <a:lnTo>
                    <a:pt x="627992" y="563485"/>
                  </a:lnTo>
                  <a:lnTo>
                    <a:pt x="653175" y="526288"/>
                  </a:lnTo>
                  <a:lnTo>
                    <a:pt x="673488" y="485900"/>
                  </a:lnTo>
                  <a:lnTo>
                    <a:pt x="688516" y="442737"/>
                  </a:lnTo>
                  <a:lnTo>
                    <a:pt x="697839" y="397218"/>
                  </a:lnTo>
                  <a:lnTo>
                    <a:pt x="701040" y="349758"/>
                  </a:lnTo>
                  <a:lnTo>
                    <a:pt x="697839" y="302297"/>
                  </a:lnTo>
                  <a:lnTo>
                    <a:pt x="688516" y="256778"/>
                  </a:lnTo>
                  <a:lnTo>
                    <a:pt x="673488" y="213615"/>
                  </a:lnTo>
                  <a:lnTo>
                    <a:pt x="653175" y="173228"/>
                  </a:lnTo>
                  <a:lnTo>
                    <a:pt x="627992" y="136030"/>
                  </a:lnTo>
                  <a:lnTo>
                    <a:pt x="598360" y="102441"/>
                  </a:lnTo>
                  <a:lnTo>
                    <a:pt x="564695" y="72876"/>
                  </a:lnTo>
                  <a:lnTo>
                    <a:pt x="527416" y="47752"/>
                  </a:lnTo>
                  <a:lnTo>
                    <a:pt x="486941" y="27485"/>
                  </a:lnTo>
                  <a:lnTo>
                    <a:pt x="443688" y="12493"/>
                  </a:lnTo>
                  <a:lnTo>
                    <a:pt x="398075" y="3192"/>
                  </a:lnTo>
                  <a:lnTo>
                    <a:pt x="350520" y="0"/>
                  </a:lnTo>
                  <a:close/>
                </a:path>
              </a:pathLst>
            </a:custGeom>
            <a:solidFill>
              <a:srgbClr val="FFFFFF"/>
            </a:solidFill>
          </p:spPr>
          <p:txBody>
            <a:bodyPr wrap="square" lIns="0" tIns="0" rIns="0" bIns="0" rtlCol="0"/>
            <a:lstStyle/>
            <a:p>
              <a:pPr defTabSz="686532"/>
              <a:endParaRPr sz="1351" kern="0">
                <a:solidFill>
                  <a:sysClr val="windowText" lastClr="000000"/>
                </a:solidFill>
              </a:endParaRPr>
            </a:p>
          </p:txBody>
        </p:sp>
        <p:sp>
          <p:nvSpPr>
            <p:cNvPr id="68" name="object 8"/>
            <p:cNvSpPr/>
            <p:nvPr/>
          </p:nvSpPr>
          <p:spPr>
            <a:xfrm>
              <a:off x="508254" y="1855469"/>
              <a:ext cx="701040" cy="699770"/>
            </a:xfrm>
            <a:custGeom>
              <a:avLst/>
              <a:gdLst/>
              <a:ahLst/>
              <a:cxnLst/>
              <a:rect l="l" t="t" r="r" b="b"/>
              <a:pathLst>
                <a:path w="701040" h="699769">
                  <a:moveTo>
                    <a:pt x="0" y="349758"/>
                  </a:moveTo>
                  <a:lnTo>
                    <a:pt x="3200" y="302297"/>
                  </a:lnTo>
                  <a:lnTo>
                    <a:pt x="12523" y="256778"/>
                  </a:lnTo>
                  <a:lnTo>
                    <a:pt x="27551" y="213615"/>
                  </a:lnTo>
                  <a:lnTo>
                    <a:pt x="47864" y="173228"/>
                  </a:lnTo>
                  <a:lnTo>
                    <a:pt x="73047" y="136030"/>
                  </a:lnTo>
                  <a:lnTo>
                    <a:pt x="102679" y="102441"/>
                  </a:lnTo>
                  <a:lnTo>
                    <a:pt x="136344" y="72876"/>
                  </a:lnTo>
                  <a:lnTo>
                    <a:pt x="173623" y="47752"/>
                  </a:lnTo>
                  <a:lnTo>
                    <a:pt x="214098" y="27485"/>
                  </a:lnTo>
                  <a:lnTo>
                    <a:pt x="257351" y="12493"/>
                  </a:lnTo>
                  <a:lnTo>
                    <a:pt x="302964" y="3192"/>
                  </a:lnTo>
                  <a:lnTo>
                    <a:pt x="350520" y="0"/>
                  </a:lnTo>
                  <a:lnTo>
                    <a:pt x="398075" y="3192"/>
                  </a:lnTo>
                  <a:lnTo>
                    <a:pt x="443688" y="12493"/>
                  </a:lnTo>
                  <a:lnTo>
                    <a:pt x="486941" y="27485"/>
                  </a:lnTo>
                  <a:lnTo>
                    <a:pt x="527416" y="47752"/>
                  </a:lnTo>
                  <a:lnTo>
                    <a:pt x="564695" y="72876"/>
                  </a:lnTo>
                  <a:lnTo>
                    <a:pt x="598360" y="102441"/>
                  </a:lnTo>
                  <a:lnTo>
                    <a:pt x="627992" y="136030"/>
                  </a:lnTo>
                  <a:lnTo>
                    <a:pt x="653175" y="173228"/>
                  </a:lnTo>
                  <a:lnTo>
                    <a:pt x="673488" y="213615"/>
                  </a:lnTo>
                  <a:lnTo>
                    <a:pt x="688516" y="256778"/>
                  </a:lnTo>
                  <a:lnTo>
                    <a:pt x="697839" y="302297"/>
                  </a:lnTo>
                  <a:lnTo>
                    <a:pt x="701040" y="349758"/>
                  </a:lnTo>
                  <a:lnTo>
                    <a:pt x="697839" y="397218"/>
                  </a:lnTo>
                  <a:lnTo>
                    <a:pt x="688516" y="442737"/>
                  </a:lnTo>
                  <a:lnTo>
                    <a:pt x="673488" y="485900"/>
                  </a:lnTo>
                  <a:lnTo>
                    <a:pt x="653175" y="526288"/>
                  </a:lnTo>
                  <a:lnTo>
                    <a:pt x="627992" y="563485"/>
                  </a:lnTo>
                  <a:lnTo>
                    <a:pt x="598360" y="597074"/>
                  </a:lnTo>
                  <a:lnTo>
                    <a:pt x="564695" y="626639"/>
                  </a:lnTo>
                  <a:lnTo>
                    <a:pt x="527416" y="651764"/>
                  </a:lnTo>
                  <a:lnTo>
                    <a:pt x="486941" y="672030"/>
                  </a:lnTo>
                  <a:lnTo>
                    <a:pt x="443688" y="687022"/>
                  </a:lnTo>
                  <a:lnTo>
                    <a:pt x="398075" y="696323"/>
                  </a:lnTo>
                  <a:lnTo>
                    <a:pt x="350520" y="699516"/>
                  </a:lnTo>
                  <a:lnTo>
                    <a:pt x="302964" y="696323"/>
                  </a:lnTo>
                  <a:lnTo>
                    <a:pt x="257351" y="687022"/>
                  </a:lnTo>
                  <a:lnTo>
                    <a:pt x="214098" y="672030"/>
                  </a:lnTo>
                  <a:lnTo>
                    <a:pt x="173623" y="651764"/>
                  </a:lnTo>
                  <a:lnTo>
                    <a:pt x="136344" y="626639"/>
                  </a:lnTo>
                  <a:lnTo>
                    <a:pt x="102679" y="597074"/>
                  </a:lnTo>
                  <a:lnTo>
                    <a:pt x="73047" y="563485"/>
                  </a:lnTo>
                  <a:lnTo>
                    <a:pt x="47864" y="526288"/>
                  </a:lnTo>
                  <a:lnTo>
                    <a:pt x="27551" y="485900"/>
                  </a:lnTo>
                  <a:lnTo>
                    <a:pt x="12523" y="442737"/>
                  </a:lnTo>
                  <a:lnTo>
                    <a:pt x="3200" y="397218"/>
                  </a:lnTo>
                  <a:lnTo>
                    <a:pt x="0" y="349758"/>
                  </a:lnTo>
                  <a:close/>
                </a:path>
              </a:pathLst>
            </a:custGeom>
            <a:ln w="25400">
              <a:solidFill>
                <a:srgbClr val="9BBA58"/>
              </a:solidFill>
            </a:ln>
          </p:spPr>
          <p:txBody>
            <a:bodyPr wrap="square" lIns="0" tIns="0" rIns="0" bIns="0" rtlCol="0"/>
            <a:lstStyle/>
            <a:p>
              <a:pPr defTabSz="686532"/>
              <a:endParaRPr sz="1351" kern="0">
                <a:solidFill>
                  <a:sysClr val="windowText" lastClr="000000"/>
                </a:solidFill>
              </a:endParaRPr>
            </a:p>
          </p:txBody>
        </p:sp>
        <p:sp>
          <p:nvSpPr>
            <p:cNvPr id="69" name="object 9"/>
            <p:cNvSpPr/>
            <p:nvPr/>
          </p:nvSpPr>
          <p:spPr>
            <a:xfrm>
              <a:off x="1261109" y="2765297"/>
              <a:ext cx="10546080" cy="559435"/>
            </a:xfrm>
            <a:custGeom>
              <a:avLst/>
              <a:gdLst/>
              <a:ahLst/>
              <a:cxnLst/>
              <a:rect l="l" t="t" r="r" b="b"/>
              <a:pathLst>
                <a:path w="10546080" h="559435">
                  <a:moveTo>
                    <a:pt x="10546080" y="0"/>
                  </a:moveTo>
                  <a:lnTo>
                    <a:pt x="0" y="0"/>
                  </a:lnTo>
                  <a:lnTo>
                    <a:pt x="0" y="559308"/>
                  </a:lnTo>
                  <a:lnTo>
                    <a:pt x="10546080" y="559308"/>
                  </a:lnTo>
                  <a:lnTo>
                    <a:pt x="10546080" y="0"/>
                  </a:lnTo>
                  <a:close/>
                </a:path>
              </a:pathLst>
            </a:custGeom>
            <a:solidFill>
              <a:srgbClr val="5CB564"/>
            </a:solidFill>
          </p:spPr>
          <p:txBody>
            <a:bodyPr wrap="square" lIns="0" tIns="0" rIns="0" bIns="0" rtlCol="0"/>
            <a:lstStyle/>
            <a:p>
              <a:pPr defTabSz="686532"/>
              <a:endParaRPr sz="1351" kern="0">
                <a:solidFill>
                  <a:sysClr val="windowText" lastClr="000000"/>
                </a:solidFill>
              </a:endParaRPr>
            </a:p>
          </p:txBody>
        </p:sp>
        <p:sp>
          <p:nvSpPr>
            <p:cNvPr id="70" name="object 10"/>
            <p:cNvSpPr/>
            <p:nvPr/>
          </p:nvSpPr>
          <p:spPr>
            <a:xfrm>
              <a:off x="1261109" y="2765297"/>
              <a:ext cx="10546080" cy="559435"/>
            </a:xfrm>
            <a:custGeom>
              <a:avLst/>
              <a:gdLst/>
              <a:ahLst/>
              <a:cxnLst/>
              <a:rect l="l" t="t" r="r" b="b"/>
              <a:pathLst>
                <a:path w="10546080" h="559435">
                  <a:moveTo>
                    <a:pt x="0" y="0"/>
                  </a:moveTo>
                  <a:lnTo>
                    <a:pt x="10546080" y="0"/>
                  </a:lnTo>
                  <a:lnTo>
                    <a:pt x="10546080" y="559308"/>
                  </a:lnTo>
                  <a:lnTo>
                    <a:pt x="0" y="559308"/>
                  </a:lnTo>
                  <a:lnTo>
                    <a:pt x="0" y="0"/>
                  </a:lnTo>
                  <a:close/>
                </a:path>
              </a:pathLst>
            </a:custGeom>
            <a:ln w="25400">
              <a:solidFill>
                <a:srgbClr val="FFFFFF"/>
              </a:solidFill>
            </a:ln>
          </p:spPr>
          <p:txBody>
            <a:bodyPr wrap="square" lIns="0" tIns="0" rIns="0" bIns="0" rtlCol="0"/>
            <a:lstStyle/>
            <a:p>
              <a:pPr defTabSz="686532"/>
              <a:endParaRPr sz="1351" kern="0">
                <a:solidFill>
                  <a:sysClr val="windowText" lastClr="000000"/>
                </a:solidFill>
              </a:endParaRPr>
            </a:p>
          </p:txBody>
        </p:sp>
        <p:sp>
          <p:nvSpPr>
            <p:cNvPr id="71" name="object 11"/>
            <p:cNvSpPr/>
            <p:nvPr/>
          </p:nvSpPr>
          <p:spPr>
            <a:xfrm>
              <a:off x="910590" y="2695193"/>
              <a:ext cx="699770" cy="699770"/>
            </a:xfrm>
            <a:custGeom>
              <a:avLst/>
              <a:gdLst/>
              <a:ahLst/>
              <a:cxnLst/>
              <a:rect l="l" t="t" r="r" b="b"/>
              <a:pathLst>
                <a:path w="699769" h="699770">
                  <a:moveTo>
                    <a:pt x="349758" y="0"/>
                  </a:moveTo>
                  <a:lnTo>
                    <a:pt x="302297" y="3192"/>
                  </a:lnTo>
                  <a:lnTo>
                    <a:pt x="256778" y="12493"/>
                  </a:lnTo>
                  <a:lnTo>
                    <a:pt x="213615" y="27485"/>
                  </a:lnTo>
                  <a:lnTo>
                    <a:pt x="173227" y="47752"/>
                  </a:lnTo>
                  <a:lnTo>
                    <a:pt x="136030" y="72876"/>
                  </a:lnTo>
                  <a:lnTo>
                    <a:pt x="102441" y="102441"/>
                  </a:lnTo>
                  <a:lnTo>
                    <a:pt x="72876" y="136030"/>
                  </a:lnTo>
                  <a:lnTo>
                    <a:pt x="47751" y="173228"/>
                  </a:lnTo>
                  <a:lnTo>
                    <a:pt x="27485" y="213615"/>
                  </a:lnTo>
                  <a:lnTo>
                    <a:pt x="12493" y="256778"/>
                  </a:lnTo>
                  <a:lnTo>
                    <a:pt x="3192" y="302297"/>
                  </a:lnTo>
                  <a:lnTo>
                    <a:pt x="0" y="349758"/>
                  </a:lnTo>
                  <a:lnTo>
                    <a:pt x="3192" y="397218"/>
                  </a:lnTo>
                  <a:lnTo>
                    <a:pt x="12493" y="442737"/>
                  </a:lnTo>
                  <a:lnTo>
                    <a:pt x="27485" y="485900"/>
                  </a:lnTo>
                  <a:lnTo>
                    <a:pt x="47752" y="526288"/>
                  </a:lnTo>
                  <a:lnTo>
                    <a:pt x="72876" y="563485"/>
                  </a:lnTo>
                  <a:lnTo>
                    <a:pt x="102441" y="597074"/>
                  </a:lnTo>
                  <a:lnTo>
                    <a:pt x="136030" y="626639"/>
                  </a:lnTo>
                  <a:lnTo>
                    <a:pt x="173228" y="651764"/>
                  </a:lnTo>
                  <a:lnTo>
                    <a:pt x="213615" y="672030"/>
                  </a:lnTo>
                  <a:lnTo>
                    <a:pt x="256778" y="687022"/>
                  </a:lnTo>
                  <a:lnTo>
                    <a:pt x="302297" y="696323"/>
                  </a:lnTo>
                  <a:lnTo>
                    <a:pt x="349758" y="699516"/>
                  </a:lnTo>
                  <a:lnTo>
                    <a:pt x="397218" y="696323"/>
                  </a:lnTo>
                  <a:lnTo>
                    <a:pt x="442737" y="687022"/>
                  </a:lnTo>
                  <a:lnTo>
                    <a:pt x="485900" y="672030"/>
                  </a:lnTo>
                  <a:lnTo>
                    <a:pt x="526288" y="651764"/>
                  </a:lnTo>
                  <a:lnTo>
                    <a:pt x="563485" y="626639"/>
                  </a:lnTo>
                  <a:lnTo>
                    <a:pt x="597074" y="597074"/>
                  </a:lnTo>
                  <a:lnTo>
                    <a:pt x="626639" y="563485"/>
                  </a:lnTo>
                  <a:lnTo>
                    <a:pt x="651763" y="526288"/>
                  </a:lnTo>
                  <a:lnTo>
                    <a:pt x="672030" y="485900"/>
                  </a:lnTo>
                  <a:lnTo>
                    <a:pt x="687022" y="442737"/>
                  </a:lnTo>
                  <a:lnTo>
                    <a:pt x="696323" y="397218"/>
                  </a:lnTo>
                  <a:lnTo>
                    <a:pt x="699516" y="349758"/>
                  </a:lnTo>
                  <a:lnTo>
                    <a:pt x="696323" y="302297"/>
                  </a:lnTo>
                  <a:lnTo>
                    <a:pt x="687022" y="256778"/>
                  </a:lnTo>
                  <a:lnTo>
                    <a:pt x="672030" y="213615"/>
                  </a:lnTo>
                  <a:lnTo>
                    <a:pt x="651763" y="173228"/>
                  </a:lnTo>
                  <a:lnTo>
                    <a:pt x="626639" y="136030"/>
                  </a:lnTo>
                  <a:lnTo>
                    <a:pt x="597074" y="102441"/>
                  </a:lnTo>
                  <a:lnTo>
                    <a:pt x="563485" y="72876"/>
                  </a:lnTo>
                  <a:lnTo>
                    <a:pt x="526288" y="47752"/>
                  </a:lnTo>
                  <a:lnTo>
                    <a:pt x="485900" y="27485"/>
                  </a:lnTo>
                  <a:lnTo>
                    <a:pt x="442737" y="12493"/>
                  </a:lnTo>
                  <a:lnTo>
                    <a:pt x="397218" y="3192"/>
                  </a:lnTo>
                  <a:lnTo>
                    <a:pt x="349758" y="0"/>
                  </a:lnTo>
                  <a:close/>
                </a:path>
              </a:pathLst>
            </a:custGeom>
            <a:solidFill>
              <a:srgbClr val="FFFFFF"/>
            </a:solidFill>
          </p:spPr>
          <p:txBody>
            <a:bodyPr wrap="square" lIns="0" tIns="0" rIns="0" bIns="0" rtlCol="0"/>
            <a:lstStyle/>
            <a:p>
              <a:pPr defTabSz="686532"/>
              <a:endParaRPr sz="1351" kern="0">
                <a:solidFill>
                  <a:sysClr val="windowText" lastClr="000000"/>
                </a:solidFill>
              </a:endParaRPr>
            </a:p>
          </p:txBody>
        </p:sp>
        <p:sp>
          <p:nvSpPr>
            <p:cNvPr id="72" name="object 12"/>
            <p:cNvSpPr/>
            <p:nvPr/>
          </p:nvSpPr>
          <p:spPr>
            <a:xfrm>
              <a:off x="910590" y="2695193"/>
              <a:ext cx="699770" cy="699770"/>
            </a:xfrm>
            <a:custGeom>
              <a:avLst/>
              <a:gdLst/>
              <a:ahLst/>
              <a:cxnLst/>
              <a:rect l="l" t="t" r="r" b="b"/>
              <a:pathLst>
                <a:path w="699769" h="699770">
                  <a:moveTo>
                    <a:pt x="0" y="349758"/>
                  </a:moveTo>
                  <a:lnTo>
                    <a:pt x="3192" y="302297"/>
                  </a:lnTo>
                  <a:lnTo>
                    <a:pt x="12493" y="256778"/>
                  </a:lnTo>
                  <a:lnTo>
                    <a:pt x="27485" y="213615"/>
                  </a:lnTo>
                  <a:lnTo>
                    <a:pt x="47751" y="173228"/>
                  </a:lnTo>
                  <a:lnTo>
                    <a:pt x="72876" y="136030"/>
                  </a:lnTo>
                  <a:lnTo>
                    <a:pt x="102441" y="102441"/>
                  </a:lnTo>
                  <a:lnTo>
                    <a:pt x="136030" y="72876"/>
                  </a:lnTo>
                  <a:lnTo>
                    <a:pt x="173227" y="47752"/>
                  </a:lnTo>
                  <a:lnTo>
                    <a:pt x="213615" y="27485"/>
                  </a:lnTo>
                  <a:lnTo>
                    <a:pt x="256778" y="12493"/>
                  </a:lnTo>
                  <a:lnTo>
                    <a:pt x="302297" y="3192"/>
                  </a:lnTo>
                  <a:lnTo>
                    <a:pt x="349758" y="0"/>
                  </a:lnTo>
                  <a:lnTo>
                    <a:pt x="397218" y="3192"/>
                  </a:lnTo>
                  <a:lnTo>
                    <a:pt x="442737" y="12493"/>
                  </a:lnTo>
                  <a:lnTo>
                    <a:pt x="485900" y="27485"/>
                  </a:lnTo>
                  <a:lnTo>
                    <a:pt x="526288" y="47752"/>
                  </a:lnTo>
                  <a:lnTo>
                    <a:pt x="563485" y="72876"/>
                  </a:lnTo>
                  <a:lnTo>
                    <a:pt x="597074" y="102441"/>
                  </a:lnTo>
                  <a:lnTo>
                    <a:pt x="626639" y="136030"/>
                  </a:lnTo>
                  <a:lnTo>
                    <a:pt x="651763" y="173228"/>
                  </a:lnTo>
                  <a:lnTo>
                    <a:pt x="672030" y="213615"/>
                  </a:lnTo>
                  <a:lnTo>
                    <a:pt x="687022" y="256778"/>
                  </a:lnTo>
                  <a:lnTo>
                    <a:pt x="696323" y="302297"/>
                  </a:lnTo>
                  <a:lnTo>
                    <a:pt x="699516" y="349758"/>
                  </a:lnTo>
                  <a:lnTo>
                    <a:pt x="696323" y="397218"/>
                  </a:lnTo>
                  <a:lnTo>
                    <a:pt x="687022" y="442737"/>
                  </a:lnTo>
                  <a:lnTo>
                    <a:pt x="672030" y="485900"/>
                  </a:lnTo>
                  <a:lnTo>
                    <a:pt x="651763" y="526288"/>
                  </a:lnTo>
                  <a:lnTo>
                    <a:pt x="626639" y="563485"/>
                  </a:lnTo>
                  <a:lnTo>
                    <a:pt x="597074" y="597074"/>
                  </a:lnTo>
                  <a:lnTo>
                    <a:pt x="563485" y="626639"/>
                  </a:lnTo>
                  <a:lnTo>
                    <a:pt x="526288" y="651764"/>
                  </a:lnTo>
                  <a:lnTo>
                    <a:pt x="485900" y="672030"/>
                  </a:lnTo>
                  <a:lnTo>
                    <a:pt x="442737" y="687022"/>
                  </a:lnTo>
                  <a:lnTo>
                    <a:pt x="397218" y="696323"/>
                  </a:lnTo>
                  <a:lnTo>
                    <a:pt x="349758" y="699516"/>
                  </a:lnTo>
                  <a:lnTo>
                    <a:pt x="302297" y="696323"/>
                  </a:lnTo>
                  <a:lnTo>
                    <a:pt x="256778" y="687022"/>
                  </a:lnTo>
                  <a:lnTo>
                    <a:pt x="213615" y="672030"/>
                  </a:lnTo>
                  <a:lnTo>
                    <a:pt x="173228" y="651764"/>
                  </a:lnTo>
                  <a:lnTo>
                    <a:pt x="136030" y="626639"/>
                  </a:lnTo>
                  <a:lnTo>
                    <a:pt x="102441" y="597074"/>
                  </a:lnTo>
                  <a:lnTo>
                    <a:pt x="72876" y="563485"/>
                  </a:lnTo>
                  <a:lnTo>
                    <a:pt x="47752" y="526288"/>
                  </a:lnTo>
                  <a:lnTo>
                    <a:pt x="27485" y="485900"/>
                  </a:lnTo>
                  <a:lnTo>
                    <a:pt x="12493" y="442737"/>
                  </a:lnTo>
                  <a:lnTo>
                    <a:pt x="3192" y="397218"/>
                  </a:lnTo>
                  <a:lnTo>
                    <a:pt x="0" y="349758"/>
                  </a:lnTo>
                  <a:close/>
                </a:path>
              </a:pathLst>
            </a:custGeom>
            <a:ln w="25400">
              <a:solidFill>
                <a:srgbClr val="5CB564"/>
              </a:solidFill>
            </a:ln>
          </p:spPr>
          <p:txBody>
            <a:bodyPr wrap="square" lIns="0" tIns="0" rIns="0" bIns="0" rtlCol="0"/>
            <a:lstStyle/>
            <a:p>
              <a:pPr defTabSz="686532"/>
              <a:endParaRPr sz="1351" kern="0">
                <a:solidFill>
                  <a:sysClr val="windowText" lastClr="000000"/>
                </a:solidFill>
              </a:endParaRPr>
            </a:p>
          </p:txBody>
        </p:sp>
        <p:sp>
          <p:nvSpPr>
            <p:cNvPr id="73" name="object 13"/>
            <p:cNvSpPr/>
            <p:nvPr/>
          </p:nvSpPr>
          <p:spPr>
            <a:xfrm>
              <a:off x="1383029" y="3605021"/>
              <a:ext cx="10424160" cy="561340"/>
            </a:xfrm>
            <a:custGeom>
              <a:avLst/>
              <a:gdLst/>
              <a:ahLst/>
              <a:cxnLst/>
              <a:rect l="l" t="t" r="r" b="b"/>
              <a:pathLst>
                <a:path w="10424160" h="561339">
                  <a:moveTo>
                    <a:pt x="10424160" y="0"/>
                  </a:moveTo>
                  <a:lnTo>
                    <a:pt x="0" y="0"/>
                  </a:lnTo>
                  <a:lnTo>
                    <a:pt x="0" y="560832"/>
                  </a:lnTo>
                  <a:lnTo>
                    <a:pt x="10424160" y="560832"/>
                  </a:lnTo>
                  <a:lnTo>
                    <a:pt x="10424160" y="0"/>
                  </a:lnTo>
                  <a:close/>
                </a:path>
              </a:pathLst>
            </a:custGeom>
            <a:solidFill>
              <a:srgbClr val="5EAEA6"/>
            </a:solidFill>
          </p:spPr>
          <p:txBody>
            <a:bodyPr wrap="square" lIns="0" tIns="0" rIns="0" bIns="0" rtlCol="0"/>
            <a:lstStyle/>
            <a:p>
              <a:pPr defTabSz="686532"/>
              <a:endParaRPr sz="1351" kern="0">
                <a:solidFill>
                  <a:sysClr val="windowText" lastClr="000000"/>
                </a:solidFill>
              </a:endParaRPr>
            </a:p>
          </p:txBody>
        </p:sp>
        <p:sp>
          <p:nvSpPr>
            <p:cNvPr id="74" name="object 14"/>
            <p:cNvSpPr/>
            <p:nvPr/>
          </p:nvSpPr>
          <p:spPr>
            <a:xfrm>
              <a:off x="1383029" y="3605021"/>
              <a:ext cx="10424160" cy="561340"/>
            </a:xfrm>
            <a:custGeom>
              <a:avLst/>
              <a:gdLst/>
              <a:ahLst/>
              <a:cxnLst/>
              <a:rect l="l" t="t" r="r" b="b"/>
              <a:pathLst>
                <a:path w="10424160" h="561339">
                  <a:moveTo>
                    <a:pt x="0" y="0"/>
                  </a:moveTo>
                  <a:lnTo>
                    <a:pt x="10424160" y="0"/>
                  </a:lnTo>
                  <a:lnTo>
                    <a:pt x="10424160" y="560832"/>
                  </a:lnTo>
                  <a:lnTo>
                    <a:pt x="0" y="560832"/>
                  </a:lnTo>
                  <a:lnTo>
                    <a:pt x="0" y="0"/>
                  </a:lnTo>
                  <a:close/>
                </a:path>
              </a:pathLst>
            </a:custGeom>
            <a:ln w="25400">
              <a:solidFill>
                <a:srgbClr val="FFFFFF"/>
              </a:solidFill>
            </a:ln>
          </p:spPr>
          <p:txBody>
            <a:bodyPr wrap="square" lIns="0" tIns="0" rIns="0" bIns="0" rtlCol="0"/>
            <a:lstStyle/>
            <a:p>
              <a:pPr defTabSz="686532"/>
              <a:endParaRPr sz="1351" kern="0">
                <a:solidFill>
                  <a:sysClr val="windowText" lastClr="000000"/>
                </a:solidFill>
              </a:endParaRPr>
            </a:p>
          </p:txBody>
        </p:sp>
        <p:sp>
          <p:nvSpPr>
            <p:cNvPr id="75" name="object 15"/>
            <p:cNvSpPr/>
            <p:nvPr/>
          </p:nvSpPr>
          <p:spPr>
            <a:xfrm>
              <a:off x="1034034" y="3534917"/>
              <a:ext cx="699770" cy="701040"/>
            </a:xfrm>
            <a:custGeom>
              <a:avLst/>
              <a:gdLst/>
              <a:ahLst/>
              <a:cxnLst/>
              <a:rect l="l" t="t" r="r" b="b"/>
              <a:pathLst>
                <a:path w="699769" h="701039">
                  <a:moveTo>
                    <a:pt x="349758" y="0"/>
                  </a:moveTo>
                  <a:lnTo>
                    <a:pt x="302297" y="3200"/>
                  </a:lnTo>
                  <a:lnTo>
                    <a:pt x="256778" y="12523"/>
                  </a:lnTo>
                  <a:lnTo>
                    <a:pt x="213615" y="27551"/>
                  </a:lnTo>
                  <a:lnTo>
                    <a:pt x="173227" y="47864"/>
                  </a:lnTo>
                  <a:lnTo>
                    <a:pt x="136030" y="73047"/>
                  </a:lnTo>
                  <a:lnTo>
                    <a:pt x="102441" y="102679"/>
                  </a:lnTo>
                  <a:lnTo>
                    <a:pt x="72876" y="136344"/>
                  </a:lnTo>
                  <a:lnTo>
                    <a:pt x="47751" y="173623"/>
                  </a:lnTo>
                  <a:lnTo>
                    <a:pt x="27485" y="214098"/>
                  </a:lnTo>
                  <a:lnTo>
                    <a:pt x="12493" y="257351"/>
                  </a:lnTo>
                  <a:lnTo>
                    <a:pt x="3192" y="302964"/>
                  </a:lnTo>
                  <a:lnTo>
                    <a:pt x="0" y="350519"/>
                  </a:lnTo>
                  <a:lnTo>
                    <a:pt x="3192" y="398075"/>
                  </a:lnTo>
                  <a:lnTo>
                    <a:pt x="12493" y="443688"/>
                  </a:lnTo>
                  <a:lnTo>
                    <a:pt x="27485" y="486941"/>
                  </a:lnTo>
                  <a:lnTo>
                    <a:pt x="47752" y="527416"/>
                  </a:lnTo>
                  <a:lnTo>
                    <a:pt x="72876" y="564695"/>
                  </a:lnTo>
                  <a:lnTo>
                    <a:pt x="102441" y="598360"/>
                  </a:lnTo>
                  <a:lnTo>
                    <a:pt x="136030" y="627992"/>
                  </a:lnTo>
                  <a:lnTo>
                    <a:pt x="173228" y="653175"/>
                  </a:lnTo>
                  <a:lnTo>
                    <a:pt x="213615" y="673488"/>
                  </a:lnTo>
                  <a:lnTo>
                    <a:pt x="256778" y="688516"/>
                  </a:lnTo>
                  <a:lnTo>
                    <a:pt x="302297" y="697839"/>
                  </a:lnTo>
                  <a:lnTo>
                    <a:pt x="349758" y="701040"/>
                  </a:lnTo>
                  <a:lnTo>
                    <a:pt x="397218" y="697839"/>
                  </a:lnTo>
                  <a:lnTo>
                    <a:pt x="442737" y="688516"/>
                  </a:lnTo>
                  <a:lnTo>
                    <a:pt x="485900" y="673488"/>
                  </a:lnTo>
                  <a:lnTo>
                    <a:pt x="526288" y="653175"/>
                  </a:lnTo>
                  <a:lnTo>
                    <a:pt x="563485" y="627992"/>
                  </a:lnTo>
                  <a:lnTo>
                    <a:pt x="597074" y="598360"/>
                  </a:lnTo>
                  <a:lnTo>
                    <a:pt x="626639" y="564695"/>
                  </a:lnTo>
                  <a:lnTo>
                    <a:pt x="651763" y="527416"/>
                  </a:lnTo>
                  <a:lnTo>
                    <a:pt x="672030" y="486941"/>
                  </a:lnTo>
                  <a:lnTo>
                    <a:pt x="687022" y="443688"/>
                  </a:lnTo>
                  <a:lnTo>
                    <a:pt x="696323" y="398075"/>
                  </a:lnTo>
                  <a:lnTo>
                    <a:pt x="699516" y="350519"/>
                  </a:lnTo>
                  <a:lnTo>
                    <a:pt x="696323" y="302964"/>
                  </a:lnTo>
                  <a:lnTo>
                    <a:pt x="687022" y="257351"/>
                  </a:lnTo>
                  <a:lnTo>
                    <a:pt x="672030" y="214098"/>
                  </a:lnTo>
                  <a:lnTo>
                    <a:pt x="651763" y="173623"/>
                  </a:lnTo>
                  <a:lnTo>
                    <a:pt x="626639" y="136344"/>
                  </a:lnTo>
                  <a:lnTo>
                    <a:pt x="597074" y="102679"/>
                  </a:lnTo>
                  <a:lnTo>
                    <a:pt x="563485" y="73047"/>
                  </a:lnTo>
                  <a:lnTo>
                    <a:pt x="526288" y="47864"/>
                  </a:lnTo>
                  <a:lnTo>
                    <a:pt x="485900" y="27551"/>
                  </a:lnTo>
                  <a:lnTo>
                    <a:pt x="442737" y="12523"/>
                  </a:lnTo>
                  <a:lnTo>
                    <a:pt x="397218" y="3200"/>
                  </a:lnTo>
                  <a:lnTo>
                    <a:pt x="349758" y="0"/>
                  </a:lnTo>
                  <a:close/>
                </a:path>
              </a:pathLst>
            </a:custGeom>
            <a:solidFill>
              <a:srgbClr val="FFFFFF"/>
            </a:solidFill>
          </p:spPr>
          <p:txBody>
            <a:bodyPr wrap="square" lIns="0" tIns="0" rIns="0" bIns="0" rtlCol="0"/>
            <a:lstStyle/>
            <a:p>
              <a:pPr defTabSz="686532"/>
              <a:endParaRPr sz="1351" kern="0">
                <a:solidFill>
                  <a:sysClr val="windowText" lastClr="000000"/>
                </a:solidFill>
              </a:endParaRPr>
            </a:p>
          </p:txBody>
        </p:sp>
        <p:sp>
          <p:nvSpPr>
            <p:cNvPr id="76" name="object 16"/>
            <p:cNvSpPr/>
            <p:nvPr/>
          </p:nvSpPr>
          <p:spPr>
            <a:xfrm>
              <a:off x="1034034" y="3534917"/>
              <a:ext cx="699770" cy="701040"/>
            </a:xfrm>
            <a:custGeom>
              <a:avLst/>
              <a:gdLst/>
              <a:ahLst/>
              <a:cxnLst/>
              <a:rect l="l" t="t" r="r" b="b"/>
              <a:pathLst>
                <a:path w="699769" h="701039">
                  <a:moveTo>
                    <a:pt x="0" y="350519"/>
                  </a:moveTo>
                  <a:lnTo>
                    <a:pt x="3192" y="302964"/>
                  </a:lnTo>
                  <a:lnTo>
                    <a:pt x="12493" y="257351"/>
                  </a:lnTo>
                  <a:lnTo>
                    <a:pt x="27485" y="214098"/>
                  </a:lnTo>
                  <a:lnTo>
                    <a:pt x="47751" y="173623"/>
                  </a:lnTo>
                  <a:lnTo>
                    <a:pt x="72876" y="136344"/>
                  </a:lnTo>
                  <a:lnTo>
                    <a:pt x="102441" y="102679"/>
                  </a:lnTo>
                  <a:lnTo>
                    <a:pt x="136030" y="73047"/>
                  </a:lnTo>
                  <a:lnTo>
                    <a:pt x="173227" y="47864"/>
                  </a:lnTo>
                  <a:lnTo>
                    <a:pt x="213615" y="27551"/>
                  </a:lnTo>
                  <a:lnTo>
                    <a:pt x="256778" y="12523"/>
                  </a:lnTo>
                  <a:lnTo>
                    <a:pt x="302297" y="3200"/>
                  </a:lnTo>
                  <a:lnTo>
                    <a:pt x="349758" y="0"/>
                  </a:lnTo>
                  <a:lnTo>
                    <a:pt x="397218" y="3200"/>
                  </a:lnTo>
                  <a:lnTo>
                    <a:pt x="442737" y="12523"/>
                  </a:lnTo>
                  <a:lnTo>
                    <a:pt x="485900" y="27551"/>
                  </a:lnTo>
                  <a:lnTo>
                    <a:pt x="526288" y="47864"/>
                  </a:lnTo>
                  <a:lnTo>
                    <a:pt x="563485" y="73047"/>
                  </a:lnTo>
                  <a:lnTo>
                    <a:pt x="597074" y="102679"/>
                  </a:lnTo>
                  <a:lnTo>
                    <a:pt x="626639" y="136344"/>
                  </a:lnTo>
                  <a:lnTo>
                    <a:pt x="651763" y="173623"/>
                  </a:lnTo>
                  <a:lnTo>
                    <a:pt x="672030" y="214098"/>
                  </a:lnTo>
                  <a:lnTo>
                    <a:pt x="687022" y="257351"/>
                  </a:lnTo>
                  <a:lnTo>
                    <a:pt x="696323" y="302964"/>
                  </a:lnTo>
                  <a:lnTo>
                    <a:pt x="699516" y="350519"/>
                  </a:lnTo>
                  <a:lnTo>
                    <a:pt x="696323" y="398075"/>
                  </a:lnTo>
                  <a:lnTo>
                    <a:pt x="687022" y="443688"/>
                  </a:lnTo>
                  <a:lnTo>
                    <a:pt x="672030" y="486941"/>
                  </a:lnTo>
                  <a:lnTo>
                    <a:pt x="651763" y="527416"/>
                  </a:lnTo>
                  <a:lnTo>
                    <a:pt x="626639" y="564695"/>
                  </a:lnTo>
                  <a:lnTo>
                    <a:pt x="597074" y="598360"/>
                  </a:lnTo>
                  <a:lnTo>
                    <a:pt x="563485" y="627992"/>
                  </a:lnTo>
                  <a:lnTo>
                    <a:pt x="526288" y="653175"/>
                  </a:lnTo>
                  <a:lnTo>
                    <a:pt x="485900" y="673488"/>
                  </a:lnTo>
                  <a:lnTo>
                    <a:pt x="442737" y="688516"/>
                  </a:lnTo>
                  <a:lnTo>
                    <a:pt x="397218" y="697839"/>
                  </a:lnTo>
                  <a:lnTo>
                    <a:pt x="349758" y="701040"/>
                  </a:lnTo>
                  <a:lnTo>
                    <a:pt x="302297" y="697839"/>
                  </a:lnTo>
                  <a:lnTo>
                    <a:pt x="256778" y="688516"/>
                  </a:lnTo>
                  <a:lnTo>
                    <a:pt x="213615" y="673488"/>
                  </a:lnTo>
                  <a:lnTo>
                    <a:pt x="173228" y="653175"/>
                  </a:lnTo>
                  <a:lnTo>
                    <a:pt x="136030" y="627992"/>
                  </a:lnTo>
                  <a:lnTo>
                    <a:pt x="102441" y="598360"/>
                  </a:lnTo>
                  <a:lnTo>
                    <a:pt x="72876" y="564695"/>
                  </a:lnTo>
                  <a:lnTo>
                    <a:pt x="47752" y="527416"/>
                  </a:lnTo>
                  <a:lnTo>
                    <a:pt x="27485" y="486941"/>
                  </a:lnTo>
                  <a:lnTo>
                    <a:pt x="12493" y="443688"/>
                  </a:lnTo>
                  <a:lnTo>
                    <a:pt x="3192" y="398075"/>
                  </a:lnTo>
                  <a:lnTo>
                    <a:pt x="0" y="350519"/>
                  </a:lnTo>
                  <a:close/>
                </a:path>
              </a:pathLst>
            </a:custGeom>
            <a:ln w="25400">
              <a:solidFill>
                <a:srgbClr val="5EAEA6"/>
              </a:solidFill>
            </a:ln>
          </p:spPr>
          <p:txBody>
            <a:bodyPr wrap="square" lIns="0" tIns="0" rIns="0" bIns="0" rtlCol="0"/>
            <a:lstStyle/>
            <a:p>
              <a:pPr defTabSz="686532"/>
              <a:endParaRPr sz="1351" kern="0">
                <a:solidFill>
                  <a:sysClr val="windowText" lastClr="000000"/>
                </a:solidFill>
              </a:endParaRPr>
            </a:p>
          </p:txBody>
        </p:sp>
        <p:sp>
          <p:nvSpPr>
            <p:cNvPr id="77" name="object 17"/>
            <p:cNvSpPr/>
            <p:nvPr/>
          </p:nvSpPr>
          <p:spPr>
            <a:xfrm>
              <a:off x="1261109" y="4444745"/>
              <a:ext cx="10546080" cy="561340"/>
            </a:xfrm>
            <a:custGeom>
              <a:avLst/>
              <a:gdLst/>
              <a:ahLst/>
              <a:cxnLst/>
              <a:rect l="l" t="t" r="r" b="b"/>
              <a:pathLst>
                <a:path w="10546080" h="561339">
                  <a:moveTo>
                    <a:pt x="10546080" y="0"/>
                  </a:moveTo>
                  <a:lnTo>
                    <a:pt x="0" y="0"/>
                  </a:lnTo>
                  <a:lnTo>
                    <a:pt x="0" y="560832"/>
                  </a:lnTo>
                  <a:lnTo>
                    <a:pt x="10546080" y="560832"/>
                  </a:lnTo>
                  <a:lnTo>
                    <a:pt x="10546080" y="0"/>
                  </a:lnTo>
                  <a:close/>
                </a:path>
              </a:pathLst>
            </a:custGeom>
            <a:solidFill>
              <a:srgbClr val="6079A8"/>
            </a:solidFill>
          </p:spPr>
          <p:txBody>
            <a:bodyPr wrap="square" lIns="0" tIns="0" rIns="0" bIns="0" rtlCol="0"/>
            <a:lstStyle/>
            <a:p>
              <a:pPr defTabSz="686532"/>
              <a:endParaRPr sz="1351" kern="0">
                <a:solidFill>
                  <a:sysClr val="windowText" lastClr="000000"/>
                </a:solidFill>
              </a:endParaRPr>
            </a:p>
          </p:txBody>
        </p:sp>
        <p:sp>
          <p:nvSpPr>
            <p:cNvPr id="78" name="object 18"/>
            <p:cNvSpPr/>
            <p:nvPr/>
          </p:nvSpPr>
          <p:spPr>
            <a:xfrm>
              <a:off x="1261109" y="4444745"/>
              <a:ext cx="10546080" cy="561340"/>
            </a:xfrm>
            <a:custGeom>
              <a:avLst/>
              <a:gdLst/>
              <a:ahLst/>
              <a:cxnLst/>
              <a:rect l="l" t="t" r="r" b="b"/>
              <a:pathLst>
                <a:path w="10546080" h="561339">
                  <a:moveTo>
                    <a:pt x="0" y="0"/>
                  </a:moveTo>
                  <a:lnTo>
                    <a:pt x="10546080" y="0"/>
                  </a:lnTo>
                  <a:lnTo>
                    <a:pt x="10546080" y="560832"/>
                  </a:lnTo>
                  <a:lnTo>
                    <a:pt x="0" y="560832"/>
                  </a:lnTo>
                  <a:lnTo>
                    <a:pt x="0" y="0"/>
                  </a:lnTo>
                  <a:close/>
                </a:path>
              </a:pathLst>
            </a:custGeom>
            <a:ln w="25400">
              <a:solidFill>
                <a:srgbClr val="FFFFFF"/>
              </a:solidFill>
            </a:ln>
          </p:spPr>
          <p:txBody>
            <a:bodyPr wrap="square" lIns="0" tIns="0" rIns="0" bIns="0" rtlCol="0"/>
            <a:lstStyle/>
            <a:p>
              <a:pPr defTabSz="686532"/>
              <a:endParaRPr sz="1351" kern="0">
                <a:solidFill>
                  <a:sysClr val="windowText" lastClr="000000"/>
                </a:solidFill>
              </a:endParaRPr>
            </a:p>
          </p:txBody>
        </p:sp>
        <p:sp>
          <p:nvSpPr>
            <p:cNvPr id="79" name="object 19"/>
            <p:cNvSpPr/>
            <p:nvPr/>
          </p:nvSpPr>
          <p:spPr>
            <a:xfrm>
              <a:off x="910590" y="4374641"/>
              <a:ext cx="699770" cy="701040"/>
            </a:xfrm>
            <a:custGeom>
              <a:avLst/>
              <a:gdLst/>
              <a:ahLst/>
              <a:cxnLst/>
              <a:rect l="l" t="t" r="r" b="b"/>
              <a:pathLst>
                <a:path w="699769" h="701039">
                  <a:moveTo>
                    <a:pt x="349758" y="0"/>
                  </a:moveTo>
                  <a:lnTo>
                    <a:pt x="302297" y="3200"/>
                  </a:lnTo>
                  <a:lnTo>
                    <a:pt x="256778" y="12523"/>
                  </a:lnTo>
                  <a:lnTo>
                    <a:pt x="213615" y="27551"/>
                  </a:lnTo>
                  <a:lnTo>
                    <a:pt x="173227" y="47864"/>
                  </a:lnTo>
                  <a:lnTo>
                    <a:pt x="136030" y="73047"/>
                  </a:lnTo>
                  <a:lnTo>
                    <a:pt x="102441" y="102679"/>
                  </a:lnTo>
                  <a:lnTo>
                    <a:pt x="72876" y="136344"/>
                  </a:lnTo>
                  <a:lnTo>
                    <a:pt x="47751" y="173623"/>
                  </a:lnTo>
                  <a:lnTo>
                    <a:pt x="27485" y="214098"/>
                  </a:lnTo>
                  <a:lnTo>
                    <a:pt x="12493" y="257351"/>
                  </a:lnTo>
                  <a:lnTo>
                    <a:pt x="3192" y="302964"/>
                  </a:lnTo>
                  <a:lnTo>
                    <a:pt x="0" y="350519"/>
                  </a:lnTo>
                  <a:lnTo>
                    <a:pt x="3192" y="398075"/>
                  </a:lnTo>
                  <a:lnTo>
                    <a:pt x="12493" y="443688"/>
                  </a:lnTo>
                  <a:lnTo>
                    <a:pt x="27485" y="486941"/>
                  </a:lnTo>
                  <a:lnTo>
                    <a:pt x="47752" y="527416"/>
                  </a:lnTo>
                  <a:lnTo>
                    <a:pt x="72876" y="564695"/>
                  </a:lnTo>
                  <a:lnTo>
                    <a:pt x="102441" y="598360"/>
                  </a:lnTo>
                  <a:lnTo>
                    <a:pt x="136030" y="627992"/>
                  </a:lnTo>
                  <a:lnTo>
                    <a:pt x="173228" y="653175"/>
                  </a:lnTo>
                  <a:lnTo>
                    <a:pt x="213615" y="673488"/>
                  </a:lnTo>
                  <a:lnTo>
                    <a:pt x="256778" y="688516"/>
                  </a:lnTo>
                  <a:lnTo>
                    <a:pt x="302297" y="697839"/>
                  </a:lnTo>
                  <a:lnTo>
                    <a:pt x="349758" y="701039"/>
                  </a:lnTo>
                  <a:lnTo>
                    <a:pt x="397218" y="697839"/>
                  </a:lnTo>
                  <a:lnTo>
                    <a:pt x="442737" y="688516"/>
                  </a:lnTo>
                  <a:lnTo>
                    <a:pt x="485900" y="673488"/>
                  </a:lnTo>
                  <a:lnTo>
                    <a:pt x="526288" y="653175"/>
                  </a:lnTo>
                  <a:lnTo>
                    <a:pt x="563485" y="627992"/>
                  </a:lnTo>
                  <a:lnTo>
                    <a:pt x="597074" y="598360"/>
                  </a:lnTo>
                  <a:lnTo>
                    <a:pt x="626639" y="564695"/>
                  </a:lnTo>
                  <a:lnTo>
                    <a:pt x="651763" y="527416"/>
                  </a:lnTo>
                  <a:lnTo>
                    <a:pt x="672030" y="486941"/>
                  </a:lnTo>
                  <a:lnTo>
                    <a:pt x="687022" y="443688"/>
                  </a:lnTo>
                  <a:lnTo>
                    <a:pt x="696323" y="398075"/>
                  </a:lnTo>
                  <a:lnTo>
                    <a:pt x="699516" y="350519"/>
                  </a:lnTo>
                  <a:lnTo>
                    <a:pt x="696323" y="302964"/>
                  </a:lnTo>
                  <a:lnTo>
                    <a:pt x="687022" y="257351"/>
                  </a:lnTo>
                  <a:lnTo>
                    <a:pt x="672030" y="214098"/>
                  </a:lnTo>
                  <a:lnTo>
                    <a:pt x="651763" y="173623"/>
                  </a:lnTo>
                  <a:lnTo>
                    <a:pt x="626639" y="136344"/>
                  </a:lnTo>
                  <a:lnTo>
                    <a:pt x="597074" y="102679"/>
                  </a:lnTo>
                  <a:lnTo>
                    <a:pt x="563485" y="73047"/>
                  </a:lnTo>
                  <a:lnTo>
                    <a:pt x="526288" y="47864"/>
                  </a:lnTo>
                  <a:lnTo>
                    <a:pt x="485900" y="27551"/>
                  </a:lnTo>
                  <a:lnTo>
                    <a:pt x="442737" y="12523"/>
                  </a:lnTo>
                  <a:lnTo>
                    <a:pt x="397218" y="3200"/>
                  </a:lnTo>
                  <a:lnTo>
                    <a:pt x="349758" y="0"/>
                  </a:lnTo>
                  <a:close/>
                </a:path>
              </a:pathLst>
            </a:custGeom>
            <a:solidFill>
              <a:srgbClr val="FFFFFF"/>
            </a:solidFill>
          </p:spPr>
          <p:txBody>
            <a:bodyPr wrap="square" lIns="0" tIns="0" rIns="0" bIns="0" rtlCol="0"/>
            <a:lstStyle/>
            <a:p>
              <a:pPr defTabSz="686532"/>
              <a:endParaRPr sz="1351" kern="0">
                <a:solidFill>
                  <a:sysClr val="windowText" lastClr="000000"/>
                </a:solidFill>
              </a:endParaRPr>
            </a:p>
          </p:txBody>
        </p:sp>
        <p:sp>
          <p:nvSpPr>
            <p:cNvPr id="80" name="object 20"/>
            <p:cNvSpPr/>
            <p:nvPr/>
          </p:nvSpPr>
          <p:spPr>
            <a:xfrm>
              <a:off x="910590" y="4374641"/>
              <a:ext cx="699770" cy="701040"/>
            </a:xfrm>
            <a:custGeom>
              <a:avLst/>
              <a:gdLst/>
              <a:ahLst/>
              <a:cxnLst/>
              <a:rect l="l" t="t" r="r" b="b"/>
              <a:pathLst>
                <a:path w="699769" h="701039">
                  <a:moveTo>
                    <a:pt x="0" y="350519"/>
                  </a:moveTo>
                  <a:lnTo>
                    <a:pt x="3192" y="302964"/>
                  </a:lnTo>
                  <a:lnTo>
                    <a:pt x="12493" y="257351"/>
                  </a:lnTo>
                  <a:lnTo>
                    <a:pt x="27485" y="214098"/>
                  </a:lnTo>
                  <a:lnTo>
                    <a:pt x="47751" y="173623"/>
                  </a:lnTo>
                  <a:lnTo>
                    <a:pt x="72876" y="136344"/>
                  </a:lnTo>
                  <a:lnTo>
                    <a:pt x="102441" y="102679"/>
                  </a:lnTo>
                  <a:lnTo>
                    <a:pt x="136030" y="73047"/>
                  </a:lnTo>
                  <a:lnTo>
                    <a:pt x="173227" y="47864"/>
                  </a:lnTo>
                  <a:lnTo>
                    <a:pt x="213615" y="27551"/>
                  </a:lnTo>
                  <a:lnTo>
                    <a:pt x="256778" y="12523"/>
                  </a:lnTo>
                  <a:lnTo>
                    <a:pt x="302297" y="3200"/>
                  </a:lnTo>
                  <a:lnTo>
                    <a:pt x="349758" y="0"/>
                  </a:lnTo>
                  <a:lnTo>
                    <a:pt x="397218" y="3200"/>
                  </a:lnTo>
                  <a:lnTo>
                    <a:pt x="442737" y="12523"/>
                  </a:lnTo>
                  <a:lnTo>
                    <a:pt x="485900" y="27551"/>
                  </a:lnTo>
                  <a:lnTo>
                    <a:pt x="526288" y="47864"/>
                  </a:lnTo>
                  <a:lnTo>
                    <a:pt x="563485" y="73047"/>
                  </a:lnTo>
                  <a:lnTo>
                    <a:pt x="597074" y="102679"/>
                  </a:lnTo>
                  <a:lnTo>
                    <a:pt x="626639" y="136344"/>
                  </a:lnTo>
                  <a:lnTo>
                    <a:pt x="651763" y="173623"/>
                  </a:lnTo>
                  <a:lnTo>
                    <a:pt x="672030" y="214098"/>
                  </a:lnTo>
                  <a:lnTo>
                    <a:pt x="687022" y="257351"/>
                  </a:lnTo>
                  <a:lnTo>
                    <a:pt x="696323" y="302964"/>
                  </a:lnTo>
                  <a:lnTo>
                    <a:pt x="699516" y="350519"/>
                  </a:lnTo>
                  <a:lnTo>
                    <a:pt x="696323" y="398075"/>
                  </a:lnTo>
                  <a:lnTo>
                    <a:pt x="687022" y="443688"/>
                  </a:lnTo>
                  <a:lnTo>
                    <a:pt x="672030" y="486941"/>
                  </a:lnTo>
                  <a:lnTo>
                    <a:pt x="651763" y="527416"/>
                  </a:lnTo>
                  <a:lnTo>
                    <a:pt x="626639" y="564695"/>
                  </a:lnTo>
                  <a:lnTo>
                    <a:pt x="597074" y="598360"/>
                  </a:lnTo>
                  <a:lnTo>
                    <a:pt x="563485" y="627992"/>
                  </a:lnTo>
                  <a:lnTo>
                    <a:pt x="526288" y="653175"/>
                  </a:lnTo>
                  <a:lnTo>
                    <a:pt x="485900" y="673488"/>
                  </a:lnTo>
                  <a:lnTo>
                    <a:pt x="442737" y="688516"/>
                  </a:lnTo>
                  <a:lnTo>
                    <a:pt x="397218" y="697839"/>
                  </a:lnTo>
                  <a:lnTo>
                    <a:pt x="349758" y="701039"/>
                  </a:lnTo>
                  <a:lnTo>
                    <a:pt x="302297" y="697839"/>
                  </a:lnTo>
                  <a:lnTo>
                    <a:pt x="256778" y="688516"/>
                  </a:lnTo>
                  <a:lnTo>
                    <a:pt x="213615" y="673488"/>
                  </a:lnTo>
                  <a:lnTo>
                    <a:pt x="173228" y="653175"/>
                  </a:lnTo>
                  <a:lnTo>
                    <a:pt x="136030" y="627992"/>
                  </a:lnTo>
                  <a:lnTo>
                    <a:pt x="102441" y="598360"/>
                  </a:lnTo>
                  <a:lnTo>
                    <a:pt x="72876" y="564695"/>
                  </a:lnTo>
                  <a:lnTo>
                    <a:pt x="47752" y="527416"/>
                  </a:lnTo>
                  <a:lnTo>
                    <a:pt x="27485" y="486941"/>
                  </a:lnTo>
                  <a:lnTo>
                    <a:pt x="12493" y="443688"/>
                  </a:lnTo>
                  <a:lnTo>
                    <a:pt x="3192" y="398075"/>
                  </a:lnTo>
                  <a:lnTo>
                    <a:pt x="0" y="350519"/>
                  </a:lnTo>
                  <a:close/>
                </a:path>
              </a:pathLst>
            </a:custGeom>
            <a:ln w="25400">
              <a:solidFill>
                <a:srgbClr val="6079A8"/>
              </a:solidFill>
            </a:ln>
          </p:spPr>
          <p:txBody>
            <a:bodyPr wrap="square" lIns="0" tIns="0" rIns="0" bIns="0" rtlCol="0"/>
            <a:lstStyle/>
            <a:p>
              <a:pPr defTabSz="686532"/>
              <a:endParaRPr sz="1351" kern="0">
                <a:solidFill>
                  <a:sysClr val="windowText" lastClr="000000"/>
                </a:solidFill>
              </a:endParaRPr>
            </a:p>
          </p:txBody>
        </p:sp>
        <p:sp>
          <p:nvSpPr>
            <p:cNvPr id="81" name="object 21"/>
            <p:cNvSpPr/>
            <p:nvPr/>
          </p:nvSpPr>
          <p:spPr>
            <a:xfrm>
              <a:off x="858774" y="5244845"/>
              <a:ext cx="10948670" cy="640080"/>
            </a:xfrm>
            <a:custGeom>
              <a:avLst/>
              <a:gdLst/>
              <a:ahLst/>
              <a:cxnLst/>
              <a:rect l="l" t="t" r="r" b="b"/>
              <a:pathLst>
                <a:path w="10948670" h="640079">
                  <a:moveTo>
                    <a:pt x="10948416" y="0"/>
                  </a:moveTo>
                  <a:lnTo>
                    <a:pt x="0" y="0"/>
                  </a:lnTo>
                  <a:lnTo>
                    <a:pt x="0" y="640080"/>
                  </a:lnTo>
                  <a:lnTo>
                    <a:pt x="10948416" y="640080"/>
                  </a:lnTo>
                  <a:lnTo>
                    <a:pt x="10948416" y="0"/>
                  </a:lnTo>
                  <a:close/>
                </a:path>
              </a:pathLst>
            </a:custGeom>
            <a:solidFill>
              <a:srgbClr val="8063A1"/>
            </a:solidFill>
          </p:spPr>
          <p:txBody>
            <a:bodyPr wrap="square" lIns="0" tIns="0" rIns="0" bIns="0" rtlCol="0"/>
            <a:lstStyle/>
            <a:p>
              <a:pPr defTabSz="686532"/>
              <a:endParaRPr sz="1351" kern="0">
                <a:solidFill>
                  <a:sysClr val="windowText" lastClr="000000"/>
                </a:solidFill>
              </a:endParaRPr>
            </a:p>
          </p:txBody>
        </p:sp>
        <p:sp>
          <p:nvSpPr>
            <p:cNvPr id="82" name="object 22"/>
            <p:cNvSpPr/>
            <p:nvPr/>
          </p:nvSpPr>
          <p:spPr>
            <a:xfrm>
              <a:off x="858774" y="5244845"/>
              <a:ext cx="10948670" cy="640080"/>
            </a:xfrm>
            <a:custGeom>
              <a:avLst/>
              <a:gdLst/>
              <a:ahLst/>
              <a:cxnLst/>
              <a:rect l="l" t="t" r="r" b="b"/>
              <a:pathLst>
                <a:path w="10948670" h="640079">
                  <a:moveTo>
                    <a:pt x="0" y="0"/>
                  </a:moveTo>
                  <a:lnTo>
                    <a:pt x="10948416" y="0"/>
                  </a:lnTo>
                  <a:lnTo>
                    <a:pt x="10948416" y="640080"/>
                  </a:lnTo>
                  <a:lnTo>
                    <a:pt x="0" y="640080"/>
                  </a:lnTo>
                  <a:lnTo>
                    <a:pt x="0" y="0"/>
                  </a:lnTo>
                  <a:close/>
                </a:path>
              </a:pathLst>
            </a:custGeom>
            <a:ln w="25400">
              <a:solidFill>
                <a:srgbClr val="FFFFFF"/>
              </a:solidFill>
            </a:ln>
          </p:spPr>
          <p:txBody>
            <a:bodyPr wrap="square" lIns="0" tIns="0" rIns="0" bIns="0" rtlCol="0"/>
            <a:lstStyle/>
            <a:p>
              <a:pPr defTabSz="686532"/>
              <a:endParaRPr sz="1351" kern="0">
                <a:solidFill>
                  <a:sysClr val="windowText" lastClr="000000"/>
                </a:solidFill>
              </a:endParaRPr>
            </a:p>
          </p:txBody>
        </p:sp>
      </p:grpSp>
      <p:grpSp>
        <p:nvGrpSpPr>
          <p:cNvPr id="83" name="object 27" title="icons in order from top to bottom: person shrugging, pencil, lightbulb, laptop, courthouse"/>
          <p:cNvGrpSpPr/>
          <p:nvPr/>
        </p:nvGrpSpPr>
        <p:grpSpPr>
          <a:xfrm>
            <a:off x="198840" y="1232188"/>
            <a:ext cx="861481" cy="2985387"/>
            <a:chOff x="495554" y="1952174"/>
            <a:chExt cx="1147445" cy="3976370"/>
          </a:xfrm>
        </p:grpSpPr>
        <p:sp>
          <p:nvSpPr>
            <p:cNvPr id="84" name="object 28"/>
            <p:cNvSpPr/>
            <p:nvPr/>
          </p:nvSpPr>
          <p:spPr>
            <a:xfrm>
              <a:off x="508254" y="5215889"/>
              <a:ext cx="701040" cy="699770"/>
            </a:xfrm>
            <a:custGeom>
              <a:avLst/>
              <a:gdLst/>
              <a:ahLst/>
              <a:cxnLst/>
              <a:rect l="l" t="t" r="r" b="b"/>
              <a:pathLst>
                <a:path w="701040" h="699770">
                  <a:moveTo>
                    <a:pt x="350520" y="0"/>
                  </a:moveTo>
                  <a:lnTo>
                    <a:pt x="302964" y="3192"/>
                  </a:lnTo>
                  <a:lnTo>
                    <a:pt x="257351" y="12493"/>
                  </a:lnTo>
                  <a:lnTo>
                    <a:pt x="214098" y="27485"/>
                  </a:lnTo>
                  <a:lnTo>
                    <a:pt x="173623" y="47751"/>
                  </a:lnTo>
                  <a:lnTo>
                    <a:pt x="136344" y="72876"/>
                  </a:lnTo>
                  <a:lnTo>
                    <a:pt x="102679" y="102441"/>
                  </a:lnTo>
                  <a:lnTo>
                    <a:pt x="73047" y="136030"/>
                  </a:lnTo>
                  <a:lnTo>
                    <a:pt x="47864" y="173227"/>
                  </a:lnTo>
                  <a:lnTo>
                    <a:pt x="27551" y="213615"/>
                  </a:lnTo>
                  <a:lnTo>
                    <a:pt x="12523" y="256778"/>
                  </a:lnTo>
                  <a:lnTo>
                    <a:pt x="3200" y="302297"/>
                  </a:lnTo>
                  <a:lnTo>
                    <a:pt x="0" y="349757"/>
                  </a:lnTo>
                  <a:lnTo>
                    <a:pt x="3200" y="397218"/>
                  </a:lnTo>
                  <a:lnTo>
                    <a:pt x="12523" y="442737"/>
                  </a:lnTo>
                  <a:lnTo>
                    <a:pt x="27551" y="485900"/>
                  </a:lnTo>
                  <a:lnTo>
                    <a:pt x="47864" y="526287"/>
                  </a:lnTo>
                  <a:lnTo>
                    <a:pt x="73047" y="563485"/>
                  </a:lnTo>
                  <a:lnTo>
                    <a:pt x="102679" y="597074"/>
                  </a:lnTo>
                  <a:lnTo>
                    <a:pt x="136344" y="626639"/>
                  </a:lnTo>
                  <a:lnTo>
                    <a:pt x="173623" y="651763"/>
                  </a:lnTo>
                  <a:lnTo>
                    <a:pt x="214098" y="672030"/>
                  </a:lnTo>
                  <a:lnTo>
                    <a:pt x="257351" y="687022"/>
                  </a:lnTo>
                  <a:lnTo>
                    <a:pt x="302964" y="696323"/>
                  </a:lnTo>
                  <a:lnTo>
                    <a:pt x="350520" y="699515"/>
                  </a:lnTo>
                  <a:lnTo>
                    <a:pt x="398075" y="696323"/>
                  </a:lnTo>
                  <a:lnTo>
                    <a:pt x="443688" y="687022"/>
                  </a:lnTo>
                  <a:lnTo>
                    <a:pt x="486941" y="672030"/>
                  </a:lnTo>
                  <a:lnTo>
                    <a:pt x="527416" y="651763"/>
                  </a:lnTo>
                  <a:lnTo>
                    <a:pt x="564695" y="626639"/>
                  </a:lnTo>
                  <a:lnTo>
                    <a:pt x="598360" y="597074"/>
                  </a:lnTo>
                  <a:lnTo>
                    <a:pt x="627992" y="563485"/>
                  </a:lnTo>
                  <a:lnTo>
                    <a:pt x="653175" y="526287"/>
                  </a:lnTo>
                  <a:lnTo>
                    <a:pt x="673488" y="485900"/>
                  </a:lnTo>
                  <a:lnTo>
                    <a:pt x="688516" y="442737"/>
                  </a:lnTo>
                  <a:lnTo>
                    <a:pt x="697839" y="397218"/>
                  </a:lnTo>
                  <a:lnTo>
                    <a:pt x="701040" y="349757"/>
                  </a:lnTo>
                  <a:lnTo>
                    <a:pt x="697839" y="302297"/>
                  </a:lnTo>
                  <a:lnTo>
                    <a:pt x="688516" y="256778"/>
                  </a:lnTo>
                  <a:lnTo>
                    <a:pt x="673488" y="213615"/>
                  </a:lnTo>
                  <a:lnTo>
                    <a:pt x="653175" y="173227"/>
                  </a:lnTo>
                  <a:lnTo>
                    <a:pt x="627992" y="136030"/>
                  </a:lnTo>
                  <a:lnTo>
                    <a:pt x="598360" y="102441"/>
                  </a:lnTo>
                  <a:lnTo>
                    <a:pt x="564695" y="72876"/>
                  </a:lnTo>
                  <a:lnTo>
                    <a:pt x="527416" y="47751"/>
                  </a:lnTo>
                  <a:lnTo>
                    <a:pt x="486941" y="27485"/>
                  </a:lnTo>
                  <a:lnTo>
                    <a:pt x="443688" y="12493"/>
                  </a:lnTo>
                  <a:lnTo>
                    <a:pt x="398075" y="3192"/>
                  </a:lnTo>
                  <a:lnTo>
                    <a:pt x="350520" y="0"/>
                  </a:lnTo>
                  <a:close/>
                </a:path>
              </a:pathLst>
            </a:custGeom>
            <a:solidFill>
              <a:srgbClr val="FFFFFF"/>
            </a:solidFill>
          </p:spPr>
          <p:txBody>
            <a:bodyPr wrap="square" lIns="0" tIns="0" rIns="0" bIns="0" rtlCol="0"/>
            <a:lstStyle/>
            <a:p>
              <a:pPr defTabSz="686532"/>
              <a:endParaRPr sz="1351" kern="0">
                <a:solidFill>
                  <a:sysClr val="windowText" lastClr="000000"/>
                </a:solidFill>
              </a:endParaRPr>
            </a:p>
          </p:txBody>
        </p:sp>
        <p:sp>
          <p:nvSpPr>
            <p:cNvPr id="85" name="object 29"/>
            <p:cNvSpPr/>
            <p:nvPr/>
          </p:nvSpPr>
          <p:spPr>
            <a:xfrm>
              <a:off x="508254" y="5215889"/>
              <a:ext cx="701040" cy="699770"/>
            </a:xfrm>
            <a:custGeom>
              <a:avLst/>
              <a:gdLst/>
              <a:ahLst/>
              <a:cxnLst/>
              <a:rect l="l" t="t" r="r" b="b"/>
              <a:pathLst>
                <a:path w="701040" h="699770">
                  <a:moveTo>
                    <a:pt x="0" y="349757"/>
                  </a:moveTo>
                  <a:lnTo>
                    <a:pt x="3200" y="302297"/>
                  </a:lnTo>
                  <a:lnTo>
                    <a:pt x="12523" y="256778"/>
                  </a:lnTo>
                  <a:lnTo>
                    <a:pt x="27551" y="213615"/>
                  </a:lnTo>
                  <a:lnTo>
                    <a:pt x="47864" y="173227"/>
                  </a:lnTo>
                  <a:lnTo>
                    <a:pt x="73047" y="136030"/>
                  </a:lnTo>
                  <a:lnTo>
                    <a:pt x="102679" y="102441"/>
                  </a:lnTo>
                  <a:lnTo>
                    <a:pt x="136344" y="72876"/>
                  </a:lnTo>
                  <a:lnTo>
                    <a:pt x="173623" y="47751"/>
                  </a:lnTo>
                  <a:lnTo>
                    <a:pt x="214098" y="27485"/>
                  </a:lnTo>
                  <a:lnTo>
                    <a:pt x="257351" y="12493"/>
                  </a:lnTo>
                  <a:lnTo>
                    <a:pt x="302964" y="3192"/>
                  </a:lnTo>
                  <a:lnTo>
                    <a:pt x="350520" y="0"/>
                  </a:lnTo>
                  <a:lnTo>
                    <a:pt x="398075" y="3192"/>
                  </a:lnTo>
                  <a:lnTo>
                    <a:pt x="443688" y="12493"/>
                  </a:lnTo>
                  <a:lnTo>
                    <a:pt x="486941" y="27485"/>
                  </a:lnTo>
                  <a:lnTo>
                    <a:pt x="527416" y="47751"/>
                  </a:lnTo>
                  <a:lnTo>
                    <a:pt x="564695" y="72876"/>
                  </a:lnTo>
                  <a:lnTo>
                    <a:pt x="598360" y="102441"/>
                  </a:lnTo>
                  <a:lnTo>
                    <a:pt x="627992" y="136030"/>
                  </a:lnTo>
                  <a:lnTo>
                    <a:pt x="653175" y="173227"/>
                  </a:lnTo>
                  <a:lnTo>
                    <a:pt x="673488" y="213615"/>
                  </a:lnTo>
                  <a:lnTo>
                    <a:pt x="688516" y="256778"/>
                  </a:lnTo>
                  <a:lnTo>
                    <a:pt x="697839" y="302297"/>
                  </a:lnTo>
                  <a:lnTo>
                    <a:pt x="701040" y="349757"/>
                  </a:lnTo>
                  <a:lnTo>
                    <a:pt x="697839" y="397218"/>
                  </a:lnTo>
                  <a:lnTo>
                    <a:pt x="688516" y="442737"/>
                  </a:lnTo>
                  <a:lnTo>
                    <a:pt x="673488" y="485900"/>
                  </a:lnTo>
                  <a:lnTo>
                    <a:pt x="653175" y="526287"/>
                  </a:lnTo>
                  <a:lnTo>
                    <a:pt x="627992" y="563485"/>
                  </a:lnTo>
                  <a:lnTo>
                    <a:pt x="598360" y="597074"/>
                  </a:lnTo>
                  <a:lnTo>
                    <a:pt x="564695" y="626639"/>
                  </a:lnTo>
                  <a:lnTo>
                    <a:pt x="527416" y="651763"/>
                  </a:lnTo>
                  <a:lnTo>
                    <a:pt x="486941" y="672030"/>
                  </a:lnTo>
                  <a:lnTo>
                    <a:pt x="443688" y="687022"/>
                  </a:lnTo>
                  <a:lnTo>
                    <a:pt x="398075" y="696323"/>
                  </a:lnTo>
                  <a:lnTo>
                    <a:pt x="350520" y="699515"/>
                  </a:lnTo>
                  <a:lnTo>
                    <a:pt x="302964" y="696323"/>
                  </a:lnTo>
                  <a:lnTo>
                    <a:pt x="257351" y="687022"/>
                  </a:lnTo>
                  <a:lnTo>
                    <a:pt x="214098" y="672030"/>
                  </a:lnTo>
                  <a:lnTo>
                    <a:pt x="173623" y="651763"/>
                  </a:lnTo>
                  <a:lnTo>
                    <a:pt x="136344" y="626639"/>
                  </a:lnTo>
                  <a:lnTo>
                    <a:pt x="102679" y="597074"/>
                  </a:lnTo>
                  <a:lnTo>
                    <a:pt x="73047" y="563485"/>
                  </a:lnTo>
                  <a:lnTo>
                    <a:pt x="47864" y="526287"/>
                  </a:lnTo>
                  <a:lnTo>
                    <a:pt x="27551" y="485900"/>
                  </a:lnTo>
                  <a:lnTo>
                    <a:pt x="12523" y="442737"/>
                  </a:lnTo>
                  <a:lnTo>
                    <a:pt x="3200" y="397218"/>
                  </a:lnTo>
                  <a:lnTo>
                    <a:pt x="0" y="349757"/>
                  </a:lnTo>
                  <a:close/>
                </a:path>
              </a:pathLst>
            </a:custGeom>
            <a:ln w="25400">
              <a:solidFill>
                <a:srgbClr val="8063A1"/>
              </a:solidFill>
            </a:ln>
          </p:spPr>
          <p:txBody>
            <a:bodyPr wrap="square" lIns="0" tIns="0" rIns="0" bIns="0" rtlCol="0"/>
            <a:lstStyle/>
            <a:p>
              <a:pPr defTabSz="686532"/>
              <a:endParaRPr sz="1351" kern="0">
                <a:solidFill>
                  <a:sysClr val="windowText" lastClr="000000"/>
                </a:solidFill>
              </a:endParaRPr>
            </a:p>
          </p:txBody>
        </p:sp>
        <p:pic>
          <p:nvPicPr>
            <p:cNvPr id="86" name="object 30" title="icon of a person"/>
            <p:cNvPicPr/>
            <p:nvPr/>
          </p:nvPicPr>
          <p:blipFill>
            <a:blip r:embed="rId2" cstate="print"/>
            <a:stretch>
              <a:fillRect/>
            </a:stretch>
          </p:blipFill>
          <p:spPr>
            <a:xfrm>
              <a:off x="814652" y="1952174"/>
              <a:ext cx="90511" cy="90468"/>
            </a:xfrm>
            <a:prstGeom prst="rect">
              <a:avLst/>
            </a:prstGeom>
          </p:spPr>
        </p:pic>
        <p:sp>
          <p:nvSpPr>
            <p:cNvPr id="87" name="object 31"/>
            <p:cNvSpPr/>
            <p:nvPr/>
          </p:nvSpPr>
          <p:spPr>
            <a:xfrm>
              <a:off x="683463" y="2053957"/>
              <a:ext cx="353060" cy="407670"/>
            </a:xfrm>
            <a:custGeom>
              <a:avLst/>
              <a:gdLst/>
              <a:ahLst/>
              <a:cxnLst/>
              <a:rect l="l" t="t" r="r" b="b"/>
              <a:pathLst>
                <a:path w="353059" h="407669">
                  <a:moveTo>
                    <a:pt x="233006" y="64744"/>
                  </a:moveTo>
                  <a:lnTo>
                    <a:pt x="230466" y="62191"/>
                  </a:lnTo>
                  <a:lnTo>
                    <a:pt x="227355" y="62191"/>
                  </a:lnTo>
                  <a:lnTo>
                    <a:pt x="224243" y="62191"/>
                  </a:lnTo>
                  <a:lnTo>
                    <a:pt x="221691" y="64744"/>
                  </a:lnTo>
                  <a:lnTo>
                    <a:pt x="221691" y="395795"/>
                  </a:lnTo>
                  <a:lnTo>
                    <a:pt x="182092" y="395795"/>
                  </a:lnTo>
                  <a:lnTo>
                    <a:pt x="182092" y="203555"/>
                  </a:lnTo>
                  <a:lnTo>
                    <a:pt x="170776" y="203555"/>
                  </a:lnTo>
                  <a:lnTo>
                    <a:pt x="170776" y="395795"/>
                  </a:lnTo>
                  <a:lnTo>
                    <a:pt x="131178" y="395795"/>
                  </a:lnTo>
                  <a:lnTo>
                    <a:pt x="131178" y="64744"/>
                  </a:lnTo>
                  <a:lnTo>
                    <a:pt x="128638" y="62191"/>
                  </a:lnTo>
                  <a:lnTo>
                    <a:pt x="122415" y="62191"/>
                  </a:lnTo>
                  <a:lnTo>
                    <a:pt x="119862" y="64744"/>
                  </a:lnTo>
                  <a:lnTo>
                    <a:pt x="119862" y="407111"/>
                  </a:lnTo>
                  <a:lnTo>
                    <a:pt x="233006" y="407111"/>
                  </a:lnTo>
                  <a:lnTo>
                    <a:pt x="233006" y="64744"/>
                  </a:lnTo>
                  <a:close/>
                </a:path>
                <a:path w="353059" h="407669">
                  <a:moveTo>
                    <a:pt x="352882" y="95440"/>
                  </a:moveTo>
                  <a:lnTo>
                    <a:pt x="349237" y="85610"/>
                  </a:lnTo>
                  <a:lnTo>
                    <a:pt x="342341" y="78219"/>
                  </a:lnTo>
                  <a:lnTo>
                    <a:pt x="333184" y="73926"/>
                  </a:lnTo>
                  <a:lnTo>
                    <a:pt x="322732" y="73444"/>
                  </a:lnTo>
                  <a:lnTo>
                    <a:pt x="281546" y="79946"/>
                  </a:lnTo>
                  <a:lnTo>
                    <a:pt x="262712" y="31102"/>
                  </a:lnTo>
                  <a:lnTo>
                    <a:pt x="251028" y="15214"/>
                  </a:lnTo>
                  <a:lnTo>
                    <a:pt x="232956" y="5753"/>
                  </a:lnTo>
                  <a:lnTo>
                    <a:pt x="208191" y="1181"/>
                  </a:lnTo>
                  <a:lnTo>
                    <a:pt x="176441" y="0"/>
                  </a:lnTo>
                  <a:lnTo>
                    <a:pt x="144691" y="1181"/>
                  </a:lnTo>
                  <a:lnTo>
                    <a:pt x="119913" y="5765"/>
                  </a:lnTo>
                  <a:lnTo>
                    <a:pt x="101815" y="15240"/>
                  </a:lnTo>
                  <a:lnTo>
                    <a:pt x="90119" y="31153"/>
                  </a:lnTo>
                  <a:lnTo>
                    <a:pt x="71335" y="79946"/>
                  </a:lnTo>
                  <a:lnTo>
                    <a:pt x="30149" y="73444"/>
                  </a:lnTo>
                  <a:lnTo>
                    <a:pt x="19697" y="73901"/>
                  </a:lnTo>
                  <a:lnTo>
                    <a:pt x="10528" y="78193"/>
                  </a:lnTo>
                  <a:lnTo>
                    <a:pt x="3644" y="85610"/>
                  </a:lnTo>
                  <a:lnTo>
                    <a:pt x="0" y="95440"/>
                  </a:lnTo>
                  <a:lnTo>
                    <a:pt x="457" y="105892"/>
                  </a:lnTo>
                  <a:lnTo>
                    <a:pt x="4737" y="115049"/>
                  </a:lnTo>
                  <a:lnTo>
                    <a:pt x="12141" y="121932"/>
                  </a:lnTo>
                  <a:lnTo>
                    <a:pt x="21945" y="125577"/>
                  </a:lnTo>
                  <a:lnTo>
                    <a:pt x="90170" y="136321"/>
                  </a:lnTo>
                  <a:lnTo>
                    <a:pt x="96278" y="135191"/>
                  </a:lnTo>
                  <a:lnTo>
                    <a:pt x="104203" y="130619"/>
                  </a:lnTo>
                  <a:lnTo>
                    <a:pt x="105105" y="127114"/>
                  </a:lnTo>
                  <a:lnTo>
                    <a:pt x="101930" y="121742"/>
                  </a:lnTo>
                  <a:lnTo>
                    <a:pt x="98539" y="120827"/>
                  </a:lnTo>
                  <a:lnTo>
                    <a:pt x="92887" y="124117"/>
                  </a:lnTo>
                  <a:lnTo>
                    <a:pt x="89382" y="124739"/>
                  </a:lnTo>
                  <a:lnTo>
                    <a:pt x="15494" y="113144"/>
                  </a:lnTo>
                  <a:lnTo>
                    <a:pt x="9893" y="105397"/>
                  </a:lnTo>
                  <a:lnTo>
                    <a:pt x="12496" y="88938"/>
                  </a:lnTo>
                  <a:lnTo>
                    <a:pt x="20193" y="83350"/>
                  </a:lnTo>
                  <a:lnTo>
                    <a:pt x="78574" y="92506"/>
                  </a:lnTo>
                  <a:lnTo>
                    <a:pt x="100520" y="35623"/>
                  </a:lnTo>
                  <a:lnTo>
                    <a:pt x="108889" y="24142"/>
                  </a:lnTo>
                  <a:lnTo>
                    <a:pt x="123190" y="16637"/>
                  </a:lnTo>
                  <a:lnTo>
                    <a:pt x="145148" y="12547"/>
                  </a:lnTo>
                  <a:lnTo>
                    <a:pt x="176491" y="11303"/>
                  </a:lnTo>
                  <a:lnTo>
                    <a:pt x="207810" y="12560"/>
                  </a:lnTo>
                  <a:lnTo>
                    <a:pt x="229743" y="16649"/>
                  </a:lnTo>
                  <a:lnTo>
                    <a:pt x="244017" y="24142"/>
                  </a:lnTo>
                  <a:lnTo>
                    <a:pt x="252349" y="35560"/>
                  </a:lnTo>
                  <a:lnTo>
                    <a:pt x="274307" y="92557"/>
                  </a:lnTo>
                  <a:lnTo>
                    <a:pt x="324485" y="84645"/>
                  </a:lnTo>
                  <a:lnTo>
                    <a:pt x="332689" y="83172"/>
                  </a:lnTo>
                  <a:lnTo>
                    <a:pt x="340550" y="88658"/>
                  </a:lnTo>
                  <a:lnTo>
                    <a:pt x="343433" y="105054"/>
                  </a:lnTo>
                  <a:lnTo>
                    <a:pt x="337947" y="112915"/>
                  </a:lnTo>
                  <a:lnTo>
                    <a:pt x="329171" y="114439"/>
                  </a:lnTo>
                  <a:lnTo>
                    <a:pt x="263550" y="124790"/>
                  </a:lnTo>
                  <a:lnTo>
                    <a:pt x="260045" y="124117"/>
                  </a:lnTo>
                  <a:lnTo>
                    <a:pt x="254330" y="120827"/>
                  </a:lnTo>
                  <a:lnTo>
                    <a:pt x="250888" y="121793"/>
                  </a:lnTo>
                  <a:lnTo>
                    <a:pt x="247827" y="127165"/>
                  </a:lnTo>
                  <a:lnTo>
                    <a:pt x="248729" y="130619"/>
                  </a:lnTo>
                  <a:lnTo>
                    <a:pt x="255409" y="134454"/>
                  </a:lnTo>
                  <a:lnTo>
                    <a:pt x="259930" y="135699"/>
                  </a:lnTo>
                  <a:lnTo>
                    <a:pt x="265925" y="135699"/>
                  </a:lnTo>
                  <a:lnTo>
                    <a:pt x="330923" y="125577"/>
                  </a:lnTo>
                  <a:lnTo>
                    <a:pt x="352425" y="105892"/>
                  </a:lnTo>
                  <a:lnTo>
                    <a:pt x="352882" y="95440"/>
                  </a:lnTo>
                  <a:close/>
                </a:path>
              </a:pathLst>
            </a:custGeom>
            <a:solidFill>
              <a:srgbClr val="9CBA58"/>
            </a:solidFill>
          </p:spPr>
          <p:txBody>
            <a:bodyPr wrap="square" lIns="0" tIns="0" rIns="0" bIns="0" rtlCol="0"/>
            <a:lstStyle/>
            <a:p>
              <a:pPr defTabSz="686532"/>
              <a:endParaRPr sz="1351" kern="0">
                <a:solidFill>
                  <a:sysClr val="windowText" lastClr="000000"/>
                </a:solidFill>
              </a:endParaRPr>
            </a:p>
          </p:txBody>
        </p:sp>
        <p:sp>
          <p:nvSpPr>
            <p:cNvPr id="88" name="object 32"/>
            <p:cNvSpPr/>
            <p:nvPr/>
          </p:nvSpPr>
          <p:spPr>
            <a:xfrm>
              <a:off x="1032807" y="2865037"/>
              <a:ext cx="391160" cy="391160"/>
            </a:xfrm>
            <a:custGeom>
              <a:avLst/>
              <a:gdLst/>
              <a:ahLst/>
              <a:cxnLst/>
              <a:rect l="l" t="t" r="r" b="b"/>
              <a:pathLst>
                <a:path w="391159" h="391160">
                  <a:moveTo>
                    <a:pt x="318486" y="0"/>
                  </a:moveTo>
                  <a:lnTo>
                    <a:pt x="35638" y="283280"/>
                  </a:lnTo>
                  <a:lnTo>
                    <a:pt x="0" y="390711"/>
                  </a:lnTo>
                  <a:lnTo>
                    <a:pt x="108047" y="355089"/>
                  </a:lnTo>
                  <a:lnTo>
                    <a:pt x="112007" y="351131"/>
                  </a:lnTo>
                  <a:lnTo>
                    <a:pt x="48084" y="351131"/>
                  </a:lnTo>
                  <a:lnTo>
                    <a:pt x="39598" y="342650"/>
                  </a:lnTo>
                  <a:lnTo>
                    <a:pt x="55438" y="294588"/>
                  </a:lnTo>
                  <a:lnTo>
                    <a:pt x="65222" y="288554"/>
                  </a:lnTo>
                  <a:lnTo>
                    <a:pt x="76015" y="286602"/>
                  </a:lnTo>
                  <a:lnTo>
                    <a:pt x="176567" y="286602"/>
                  </a:lnTo>
                  <a:lnTo>
                    <a:pt x="390896" y="72374"/>
                  </a:lnTo>
                  <a:lnTo>
                    <a:pt x="318486" y="0"/>
                  </a:lnTo>
                  <a:close/>
                </a:path>
                <a:path w="391159" h="391160">
                  <a:moveTo>
                    <a:pt x="176567" y="286602"/>
                  </a:moveTo>
                  <a:lnTo>
                    <a:pt x="76015" y="286602"/>
                  </a:lnTo>
                  <a:lnTo>
                    <a:pt x="86701" y="288784"/>
                  </a:lnTo>
                  <a:lnTo>
                    <a:pt x="96168" y="295154"/>
                  </a:lnTo>
                  <a:lnTo>
                    <a:pt x="102532" y="304607"/>
                  </a:lnTo>
                  <a:lnTo>
                    <a:pt x="104653" y="315226"/>
                  </a:lnTo>
                  <a:lnTo>
                    <a:pt x="102532" y="325846"/>
                  </a:lnTo>
                  <a:lnTo>
                    <a:pt x="96168" y="335299"/>
                  </a:lnTo>
                  <a:lnTo>
                    <a:pt x="48084" y="351131"/>
                  </a:lnTo>
                  <a:lnTo>
                    <a:pt x="112007" y="351131"/>
                  </a:lnTo>
                  <a:lnTo>
                    <a:pt x="176567" y="286602"/>
                  </a:lnTo>
                  <a:close/>
                </a:path>
              </a:pathLst>
            </a:custGeom>
            <a:solidFill>
              <a:srgbClr val="5CB47B"/>
            </a:solidFill>
          </p:spPr>
          <p:txBody>
            <a:bodyPr wrap="square" lIns="0" tIns="0" rIns="0" bIns="0" rtlCol="0"/>
            <a:lstStyle/>
            <a:p>
              <a:pPr defTabSz="686532"/>
              <a:endParaRPr sz="1351" kern="0">
                <a:solidFill>
                  <a:sysClr val="windowText" lastClr="000000"/>
                </a:solidFill>
              </a:endParaRPr>
            </a:p>
          </p:txBody>
        </p:sp>
        <p:pic>
          <p:nvPicPr>
            <p:cNvPr id="89" name="object 33" title="icon of pencil eraser"/>
            <p:cNvPicPr/>
            <p:nvPr/>
          </p:nvPicPr>
          <p:blipFill>
            <a:blip r:embed="rId3" cstate="print"/>
            <a:stretch>
              <a:fillRect/>
            </a:stretch>
          </p:blipFill>
          <p:spPr>
            <a:xfrm>
              <a:off x="1367134" y="2802840"/>
              <a:ext cx="118725" cy="118174"/>
            </a:xfrm>
            <a:prstGeom prst="rect">
              <a:avLst/>
            </a:prstGeom>
          </p:spPr>
        </p:pic>
        <p:sp>
          <p:nvSpPr>
            <p:cNvPr id="90" name="object 34"/>
            <p:cNvSpPr/>
            <p:nvPr/>
          </p:nvSpPr>
          <p:spPr>
            <a:xfrm>
              <a:off x="1116545" y="3588689"/>
              <a:ext cx="526415" cy="569595"/>
            </a:xfrm>
            <a:custGeom>
              <a:avLst/>
              <a:gdLst/>
              <a:ahLst/>
              <a:cxnLst/>
              <a:rect l="l" t="t" r="r" b="b"/>
              <a:pathLst>
                <a:path w="526414" h="569595">
                  <a:moveTo>
                    <a:pt x="72593" y="253314"/>
                  </a:moveTo>
                  <a:lnTo>
                    <a:pt x="66649" y="247370"/>
                  </a:lnTo>
                  <a:lnTo>
                    <a:pt x="59397" y="247370"/>
                  </a:lnTo>
                  <a:lnTo>
                    <a:pt x="5930" y="247370"/>
                  </a:lnTo>
                  <a:lnTo>
                    <a:pt x="0" y="253314"/>
                  </a:lnTo>
                  <a:lnTo>
                    <a:pt x="0" y="267817"/>
                  </a:lnTo>
                  <a:lnTo>
                    <a:pt x="5930" y="273761"/>
                  </a:lnTo>
                  <a:lnTo>
                    <a:pt x="66649" y="273761"/>
                  </a:lnTo>
                  <a:lnTo>
                    <a:pt x="72593" y="267817"/>
                  </a:lnTo>
                  <a:lnTo>
                    <a:pt x="72593" y="253314"/>
                  </a:lnTo>
                  <a:close/>
                </a:path>
                <a:path w="526414" h="569595">
                  <a:moveTo>
                    <a:pt x="131787" y="395338"/>
                  </a:moveTo>
                  <a:lnTo>
                    <a:pt x="121627" y="384848"/>
                  </a:lnTo>
                  <a:lnTo>
                    <a:pt x="113309" y="384708"/>
                  </a:lnTo>
                  <a:lnTo>
                    <a:pt x="107708" y="390118"/>
                  </a:lnTo>
                  <a:lnTo>
                    <a:pt x="75107" y="422770"/>
                  </a:lnTo>
                  <a:lnTo>
                    <a:pt x="69684" y="427659"/>
                  </a:lnTo>
                  <a:lnTo>
                    <a:pt x="69354" y="436041"/>
                  </a:lnTo>
                  <a:lnTo>
                    <a:pt x="79197" y="446786"/>
                  </a:lnTo>
                  <a:lnTo>
                    <a:pt x="87579" y="447116"/>
                  </a:lnTo>
                  <a:lnTo>
                    <a:pt x="93713" y="441375"/>
                  </a:lnTo>
                  <a:lnTo>
                    <a:pt x="126377" y="408724"/>
                  </a:lnTo>
                  <a:lnTo>
                    <a:pt x="131597" y="403707"/>
                  </a:lnTo>
                  <a:lnTo>
                    <a:pt x="131787" y="395338"/>
                  </a:lnTo>
                  <a:close/>
                </a:path>
                <a:path w="526414" h="569595">
                  <a:moveTo>
                    <a:pt x="131787" y="117551"/>
                  </a:moveTo>
                  <a:lnTo>
                    <a:pt x="126377" y="111937"/>
                  </a:lnTo>
                  <a:lnTo>
                    <a:pt x="93713" y="79286"/>
                  </a:lnTo>
                  <a:lnTo>
                    <a:pt x="88493" y="74206"/>
                  </a:lnTo>
                  <a:lnTo>
                    <a:pt x="80111" y="74345"/>
                  </a:lnTo>
                  <a:lnTo>
                    <a:pt x="70091" y="84696"/>
                  </a:lnTo>
                  <a:lnTo>
                    <a:pt x="70091" y="92811"/>
                  </a:lnTo>
                  <a:lnTo>
                    <a:pt x="75031" y="97955"/>
                  </a:lnTo>
                  <a:lnTo>
                    <a:pt x="107772" y="130606"/>
                  </a:lnTo>
                  <a:lnTo>
                    <a:pt x="112788" y="135826"/>
                  </a:lnTo>
                  <a:lnTo>
                    <a:pt x="121170" y="136017"/>
                  </a:lnTo>
                  <a:lnTo>
                    <a:pt x="131660" y="125857"/>
                  </a:lnTo>
                  <a:lnTo>
                    <a:pt x="131787" y="117551"/>
                  </a:lnTo>
                  <a:close/>
                </a:path>
                <a:path w="526414" h="569595">
                  <a:moveTo>
                    <a:pt x="277583" y="5930"/>
                  </a:moveTo>
                  <a:lnTo>
                    <a:pt x="271703" y="0"/>
                  </a:lnTo>
                  <a:lnTo>
                    <a:pt x="257124" y="0"/>
                  </a:lnTo>
                  <a:lnTo>
                    <a:pt x="251180" y="5930"/>
                  </a:lnTo>
                  <a:lnTo>
                    <a:pt x="251180" y="66624"/>
                  </a:lnTo>
                  <a:lnTo>
                    <a:pt x="257124" y="72555"/>
                  </a:lnTo>
                  <a:lnTo>
                    <a:pt x="264375" y="72555"/>
                  </a:lnTo>
                  <a:lnTo>
                    <a:pt x="271703" y="72555"/>
                  </a:lnTo>
                  <a:lnTo>
                    <a:pt x="277583" y="66624"/>
                  </a:lnTo>
                  <a:lnTo>
                    <a:pt x="277583" y="5930"/>
                  </a:lnTo>
                  <a:close/>
                </a:path>
                <a:path w="526414" h="569595">
                  <a:moveTo>
                    <a:pt x="304304" y="531418"/>
                  </a:moveTo>
                  <a:lnTo>
                    <a:pt x="221881" y="531418"/>
                  </a:lnTo>
                  <a:lnTo>
                    <a:pt x="226009" y="546417"/>
                  </a:lnTo>
                  <a:lnTo>
                    <a:pt x="235051" y="558495"/>
                  </a:lnTo>
                  <a:lnTo>
                    <a:pt x="247815" y="566547"/>
                  </a:lnTo>
                  <a:lnTo>
                    <a:pt x="263131" y="569480"/>
                  </a:lnTo>
                  <a:lnTo>
                    <a:pt x="278396" y="566547"/>
                  </a:lnTo>
                  <a:lnTo>
                    <a:pt x="291147" y="558495"/>
                  </a:lnTo>
                  <a:lnTo>
                    <a:pt x="300177" y="546417"/>
                  </a:lnTo>
                  <a:lnTo>
                    <a:pt x="304304" y="531418"/>
                  </a:lnTo>
                  <a:close/>
                </a:path>
                <a:path w="526414" h="569595">
                  <a:moveTo>
                    <a:pt x="338886" y="485978"/>
                  </a:moveTo>
                  <a:lnTo>
                    <a:pt x="337400" y="478574"/>
                  </a:lnTo>
                  <a:lnTo>
                    <a:pt x="333324" y="472541"/>
                  </a:lnTo>
                  <a:lnTo>
                    <a:pt x="327279" y="468464"/>
                  </a:lnTo>
                  <a:lnTo>
                    <a:pt x="319887" y="466979"/>
                  </a:lnTo>
                  <a:lnTo>
                    <a:pt x="206298" y="466979"/>
                  </a:lnTo>
                  <a:lnTo>
                    <a:pt x="198907" y="468464"/>
                  </a:lnTo>
                  <a:lnTo>
                    <a:pt x="192862" y="472541"/>
                  </a:lnTo>
                  <a:lnTo>
                    <a:pt x="188785" y="478574"/>
                  </a:lnTo>
                  <a:lnTo>
                    <a:pt x="187299" y="485978"/>
                  </a:lnTo>
                  <a:lnTo>
                    <a:pt x="188785" y="493407"/>
                  </a:lnTo>
                  <a:lnTo>
                    <a:pt x="192862" y="499465"/>
                  </a:lnTo>
                  <a:lnTo>
                    <a:pt x="198907" y="503542"/>
                  </a:lnTo>
                  <a:lnTo>
                    <a:pt x="206298" y="505040"/>
                  </a:lnTo>
                  <a:lnTo>
                    <a:pt x="319887" y="505040"/>
                  </a:lnTo>
                  <a:lnTo>
                    <a:pt x="327279" y="503542"/>
                  </a:lnTo>
                  <a:lnTo>
                    <a:pt x="333324" y="499465"/>
                  </a:lnTo>
                  <a:lnTo>
                    <a:pt x="337400" y="493407"/>
                  </a:lnTo>
                  <a:lnTo>
                    <a:pt x="338886" y="485978"/>
                  </a:lnTo>
                  <a:close/>
                </a:path>
                <a:path w="526414" h="569595">
                  <a:moveTo>
                    <a:pt x="427926" y="261289"/>
                  </a:moveTo>
                  <a:lnTo>
                    <a:pt x="421386" y="218020"/>
                  </a:lnTo>
                  <a:lnTo>
                    <a:pt x="404456" y="179209"/>
                  </a:lnTo>
                  <a:lnTo>
                    <a:pt x="389851" y="160629"/>
                  </a:lnTo>
                  <a:lnTo>
                    <a:pt x="389851" y="266966"/>
                  </a:lnTo>
                  <a:lnTo>
                    <a:pt x="388988" y="277698"/>
                  </a:lnTo>
                  <a:lnTo>
                    <a:pt x="376618" y="320103"/>
                  </a:lnTo>
                  <a:lnTo>
                    <a:pt x="359346" y="345528"/>
                  </a:lnTo>
                  <a:lnTo>
                    <a:pt x="348856" y="358978"/>
                  </a:lnTo>
                  <a:lnTo>
                    <a:pt x="339166" y="372999"/>
                  </a:lnTo>
                  <a:lnTo>
                    <a:pt x="330301" y="387540"/>
                  </a:lnTo>
                  <a:lnTo>
                    <a:pt x="322262" y="402590"/>
                  </a:lnTo>
                  <a:lnTo>
                    <a:pt x="203860" y="402590"/>
                  </a:lnTo>
                  <a:lnTo>
                    <a:pt x="177266" y="358978"/>
                  </a:lnTo>
                  <a:lnTo>
                    <a:pt x="160299" y="337578"/>
                  </a:lnTo>
                  <a:lnTo>
                    <a:pt x="154546" y="329082"/>
                  </a:lnTo>
                  <a:lnTo>
                    <a:pt x="139001" y="288899"/>
                  </a:lnTo>
                  <a:lnTo>
                    <a:pt x="136321" y="266966"/>
                  </a:lnTo>
                  <a:lnTo>
                    <a:pt x="136347" y="261289"/>
                  </a:lnTo>
                  <a:lnTo>
                    <a:pt x="146913" y="212928"/>
                  </a:lnTo>
                  <a:lnTo>
                    <a:pt x="174205" y="173253"/>
                  </a:lnTo>
                  <a:lnTo>
                    <a:pt x="214236" y="146469"/>
                  </a:lnTo>
                  <a:lnTo>
                    <a:pt x="263055" y="136486"/>
                  </a:lnTo>
                  <a:lnTo>
                    <a:pt x="311924" y="146469"/>
                  </a:lnTo>
                  <a:lnTo>
                    <a:pt x="351967" y="173253"/>
                  </a:lnTo>
                  <a:lnTo>
                    <a:pt x="379247" y="212928"/>
                  </a:lnTo>
                  <a:lnTo>
                    <a:pt x="389763" y="261289"/>
                  </a:lnTo>
                  <a:lnTo>
                    <a:pt x="389851" y="266966"/>
                  </a:lnTo>
                  <a:lnTo>
                    <a:pt x="389851" y="160629"/>
                  </a:lnTo>
                  <a:lnTo>
                    <a:pt x="345490" y="120942"/>
                  </a:lnTo>
                  <a:lnTo>
                    <a:pt x="306476" y="104470"/>
                  </a:lnTo>
                  <a:lnTo>
                    <a:pt x="263131" y="98425"/>
                  </a:lnTo>
                  <a:lnTo>
                    <a:pt x="219748" y="104444"/>
                  </a:lnTo>
                  <a:lnTo>
                    <a:pt x="180670" y="120942"/>
                  </a:lnTo>
                  <a:lnTo>
                    <a:pt x="147535" y="146342"/>
                  </a:lnTo>
                  <a:lnTo>
                    <a:pt x="121716" y="179222"/>
                  </a:lnTo>
                  <a:lnTo>
                    <a:pt x="104800" y="218033"/>
                  </a:lnTo>
                  <a:lnTo>
                    <a:pt x="98272" y="261289"/>
                  </a:lnTo>
                  <a:lnTo>
                    <a:pt x="98272" y="266966"/>
                  </a:lnTo>
                  <a:lnTo>
                    <a:pt x="105092" y="310146"/>
                  </a:lnTo>
                  <a:lnTo>
                    <a:pt x="121970" y="348742"/>
                  </a:lnTo>
                  <a:lnTo>
                    <a:pt x="138391" y="370928"/>
                  </a:lnTo>
                  <a:lnTo>
                    <a:pt x="149821" y="385686"/>
                  </a:lnTo>
                  <a:lnTo>
                    <a:pt x="160756" y="403123"/>
                  </a:lnTo>
                  <a:lnTo>
                    <a:pt x="170154" y="420141"/>
                  </a:lnTo>
                  <a:lnTo>
                    <a:pt x="176999" y="433590"/>
                  </a:lnTo>
                  <a:lnTo>
                    <a:pt x="179108" y="437883"/>
                  </a:lnTo>
                  <a:lnTo>
                    <a:pt x="183540" y="440588"/>
                  </a:lnTo>
                  <a:lnTo>
                    <a:pt x="342658" y="440588"/>
                  </a:lnTo>
                  <a:lnTo>
                    <a:pt x="347078" y="437883"/>
                  </a:lnTo>
                  <a:lnTo>
                    <a:pt x="349186" y="433590"/>
                  </a:lnTo>
                  <a:lnTo>
                    <a:pt x="356057" y="420116"/>
                  </a:lnTo>
                  <a:lnTo>
                    <a:pt x="376377" y="385673"/>
                  </a:lnTo>
                  <a:lnTo>
                    <a:pt x="396506" y="360172"/>
                  </a:lnTo>
                  <a:lnTo>
                    <a:pt x="404215" y="348742"/>
                  </a:lnTo>
                  <a:lnTo>
                    <a:pt x="421093" y="310146"/>
                  </a:lnTo>
                  <a:lnTo>
                    <a:pt x="427926" y="266966"/>
                  </a:lnTo>
                  <a:lnTo>
                    <a:pt x="427926" y="261289"/>
                  </a:lnTo>
                  <a:close/>
                </a:path>
                <a:path w="526414" h="569595">
                  <a:moveTo>
                    <a:pt x="458876" y="425348"/>
                  </a:moveTo>
                  <a:lnTo>
                    <a:pt x="453923" y="420268"/>
                  </a:lnTo>
                  <a:lnTo>
                    <a:pt x="421182" y="387616"/>
                  </a:lnTo>
                  <a:lnTo>
                    <a:pt x="416242" y="382270"/>
                  </a:lnTo>
                  <a:lnTo>
                    <a:pt x="407924" y="381939"/>
                  </a:lnTo>
                  <a:lnTo>
                    <a:pt x="397230" y="391909"/>
                  </a:lnTo>
                  <a:lnTo>
                    <a:pt x="396900" y="400215"/>
                  </a:lnTo>
                  <a:lnTo>
                    <a:pt x="402577" y="406222"/>
                  </a:lnTo>
                  <a:lnTo>
                    <a:pt x="435241" y="438873"/>
                  </a:lnTo>
                  <a:lnTo>
                    <a:pt x="440461" y="443953"/>
                  </a:lnTo>
                  <a:lnTo>
                    <a:pt x="448843" y="443814"/>
                  </a:lnTo>
                  <a:lnTo>
                    <a:pt x="458876" y="433463"/>
                  </a:lnTo>
                  <a:lnTo>
                    <a:pt x="458876" y="425348"/>
                  </a:lnTo>
                  <a:close/>
                </a:path>
                <a:path w="526414" h="569595">
                  <a:moveTo>
                    <a:pt x="458876" y="95123"/>
                  </a:moveTo>
                  <a:lnTo>
                    <a:pt x="458546" y="86741"/>
                  </a:lnTo>
                  <a:lnTo>
                    <a:pt x="448119" y="77114"/>
                  </a:lnTo>
                  <a:lnTo>
                    <a:pt x="440258" y="77114"/>
                  </a:lnTo>
                  <a:lnTo>
                    <a:pt x="435241" y="81800"/>
                  </a:lnTo>
                  <a:lnTo>
                    <a:pt x="397433" y="119595"/>
                  </a:lnTo>
                  <a:lnTo>
                    <a:pt x="397433" y="127901"/>
                  </a:lnTo>
                  <a:lnTo>
                    <a:pt x="405091" y="135559"/>
                  </a:lnTo>
                  <a:lnTo>
                    <a:pt x="408381" y="136944"/>
                  </a:lnTo>
                  <a:lnTo>
                    <a:pt x="411886" y="136944"/>
                  </a:lnTo>
                  <a:lnTo>
                    <a:pt x="415378" y="136944"/>
                  </a:lnTo>
                  <a:lnTo>
                    <a:pt x="418744" y="135559"/>
                  </a:lnTo>
                  <a:lnTo>
                    <a:pt x="453859" y="100469"/>
                  </a:lnTo>
                  <a:lnTo>
                    <a:pt x="458876" y="95123"/>
                  </a:lnTo>
                  <a:close/>
                </a:path>
                <a:path w="526414" h="569595">
                  <a:moveTo>
                    <a:pt x="526326" y="252844"/>
                  </a:moveTo>
                  <a:lnTo>
                    <a:pt x="520382" y="246913"/>
                  </a:lnTo>
                  <a:lnTo>
                    <a:pt x="513118" y="246913"/>
                  </a:lnTo>
                  <a:lnTo>
                    <a:pt x="459663" y="246913"/>
                  </a:lnTo>
                  <a:lnTo>
                    <a:pt x="453720" y="252844"/>
                  </a:lnTo>
                  <a:lnTo>
                    <a:pt x="453720" y="267423"/>
                  </a:lnTo>
                  <a:lnTo>
                    <a:pt x="459663" y="273291"/>
                  </a:lnTo>
                  <a:lnTo>
                    <a:pt x="520382" y="273291"/>
                  </a:lnTo>
                  <a:lnTo>
                    <a:pt x="526326" y="267423"/>
                  </a:lnTo>
                  <a:lnTo>
                    <a:pt x="526326" y="252844"/>
                  </a:lnTo>
                  <a:close/>
                </a:path>
              </a:pathLst>
            </a:custGeom>
            <a:solidFill>
              <a:srgbClr val="5CAEA6"/>
            </a:solidFill>
          </p:spPr>
          <p:txBody>
            <a:bodyPr wrap="square" lIns="0" tIns="0" rIns="0" bIns="0" rtlCol="0"/>
            <a:lstStyle/>
            <a:p>
              <a:pPr defTabSz="686532"/>
              <a:endParaRPr sz="1351" kern="0">
                <a:solidFill>
                  <a:sysClr val="windowText" lastClr="000000"/>
                </a:solidFill>
              </a:endParaRPr>
            </a:p>
          </p:txBody>
        </p:sp>
        <p:sp>
          <p:nvSpPr>
            <p:cNvPr id="91" name="object 35"/>
            <p:cNvSpPr/>
            <p:nvPr/>
          </p:nvSpPr>
          <p:spPr>
            <a:xfrm>
              <a:off x="998855" y="4559858"/>
              <a:ext cx="520700" cy="316865"/>
            </a:xfrm>
            <a:custGeom>
              <a:avLst/>
              <a:gdLst/>
              <a:ahLst/>
              <a:cxnLst/>
              <a:rect l="l" t="t" r="r" b="b"/>
              <a:pathLst>
                <a:path w="520700" h="316864">
                  <a:moveTo>
                    <a:pt x="452564" y="22618"/>
                  </a:moveTo>
                  <a:lnTo>
                    <a:pt x="450773" y="13830"/>
                  </a:lnTo>
                  <a:lnTo>
                    <a:pt x="445909" y="6642"/>
                  </a:lnTo>
                  <a:lnTo>
                    <a:pt x="438721" y="1778"/>
                  </a:lnTo>
                  <a:lnTo>
                    <a:pt x="429933" y="0"/>
                  </a:lnTo>
                  <a:lnTo>
                    <a:pt x="418617" y="0"/>
                  </a:lnTo>
                  <a:lnTo>
                    <a:pt x="418617" y="33921"/>
                  </a:lnTo>
                  <a:lnTo>
                    <a:pt x="418617" y="226174"/>
                  </a:lnTo>
                  <a:lnTo>
                    <a:pt x="101828" y="226174"/>
                  </a:lnTo>
                  <a:lnTo>
                    <a:pt x="101828" y="33921"/>
                  </a:lnTo>
                  <a:lnTo>
                    <a:pt x="418617" y="33921"/>
                  </a:lnTo>
                  <a:lnTo>
                    <a:pt x="418617" y="0"/>
                  </a:lnTo>
                  <a:lnTo>
                    <a:pt x="90512" y="0"/>
                  </a:lnTo>
                  <a:lnTo>
                    <a:pt x="81724" y="1778"/>
                  </a:lnTo>
                  <a:lnTo>
                    <a:pt x="74536" y="6642"/>
                  </a:lnTo>
                  <a:lnTo>
                    <a:pt x="69672" y="13830"/>
                  </a:lnTo>
                  <a:lnTo>
                    <a:pt x="67894" y="22618"/>
                  </a:lnTo>
                  <a:lnTo>
                    <a:pt x="67894" y="260096"/>
                  </a:lnTo>
                  <a:lnTo>
                    <a:pt x="452564" y="260096"/>
                  </a:lnTo>
                  <a:lnTo>
                    <a:pt x="452564" y="226174"/>
                  </a:lnTo>
                  <a:lnTo>
                    <a:pt x="452564" y="33921"/>
                  </a:lnTo>
                  <a:lnTo>
                    <a:pt x="452564" y="22618"/>
                  </a:lnTo>
                  <a:close/>
                </a:path>
                <a:path w="520700" h="316864">
                  <a:moveTo>
                    <a:pt x="520446" y="282714"/>
                  </a:moveTo>
                  <a:lnTo>
                    <a:pt x="294170" y="282714"/>
                  </a:lnTo>
                  <a:lnTo>
                    <a:pt x="294170" y="291757"/>
                  </a:lnTo>
                  <a:lnTo>
                    <a:pt x="291909" y="294017"/>
                  </a:lnTo>
                  <a:lnTo>
                    <a:pt x="228549" y="294017"/>
                  </a:lnTo>
                  <a:lnTo>
                    <a:pt x="226288" y="291757"/>
                  </a:lnTo>
                  <a:lnTo>
                    <a:pt x="226288" y="282714"/>
                  </a:lnTo>
                  <a:lnTo>
                    <a:pt x="0" y="282714"/>
                  </a:lnTo>
                  <a:lnTo>
                    <a:pt x="0" y="294017"/>
                  </a:lnTo>
                  <a:lnTo>
                    <a:pt x="1790" y="302806"/>
                  </a:lnTo>
                  <a:lnTo>
                    <a:pt x="6654" y="309994"/>
                  </a:lnTo>
                  <a:lnTo>
                    <a:pt x="13843" y="314858"/>
                  </a:lnTo>
                  <a:lnTo>
                    <a:pt x="22631" y="316636"/>
                  </a:lnTo>
                  <a:lnTo>
                    <a:pt x="497814" y="316636"/>
                  </a:lnTo>
                  <a:lnTo>
                    <a:pt x="506603" y="314858"/>
                  </a:lnTo>
                  <a:lnTo>
                    <a:pt x="513803" y="309994"/>
                  </a:lnTo>
                  <a:lnTo>
                    <a:pt x="518655" y="302806"/>
                  </a:lnTo>
                  <a:lnTo>
                    <a:pt x="520446" y="294017"/>
                  </a:lnTo>
                  <a:lnTo>
                    <a:pt x="520446" y="282714"/>
                  </a:lnTo>
                  <a:close/>
                </a:path>
              </a:pathLst>
            </a:custGeom>
            <a:solidFill>
              <a:srgbClr val="6079A8"/>
            </a:solidFill>
          </p:spPr>
          <p:txBody>
            <a:bodyPr wrap="square" lIns="0" tIns="0" rIns="0" bIns="0" rtlCol="0"/>
            <a:lstStyle/>
            <a:p>
              <a:pPr defTabSz="686532"/>
              <a:endParaRPr sz="1351" kern="0">
                <a:solidFill>
                  <a:sysClr val="windowText" lastClr="000000"/>
                </a:solidFill>
              </a:endParaRPr>
            </a:p>
          </p:txBody>
        </p:sp>
        <p:sp>
          <p:nvSpPr>
            <p:cNvPr id="92" name="object 36"/>
            <p:cNvSpPr/>
            <p:nvPr/>
          </p:nvSpPr>
          <p:spPr>
            <a:xfrm>
              <a:off x="646357" y="5345195"/>
              <a:ext cx="430530" cy="407670"/>
            </a:xfrm>
            <a:custGeom>
              <a:avLst/>
              <a:gdLst/>
              <a:ahLst/>
              <a:cxnLst/>
              <a:rect l="l" t="t" r="r" b="b"/>
              <a:pathLst>
                <a:path w="430530" h="407670">
                  <a:moveTo>
                    <a:pt x="390330" y="339257"/>
                  </a:moveTo>
                  <a:lnTo>
                    <a:pt x="39598" y="339257"/>
                  </a:lnTo>
                  <a:lnTo>
                    <a:pt x="39598" y="356333"/>
                  </a:lnTo>
                  <a:lnTo>
                    <a:pt x="0" y="384605"/>
                  </a:lnTo>
                  <a:lnTo>
                    <a:pt x="0" y="407109"/>
                  </a:lnTo>
                  <a:lnTo>
                    <a:pt x="429929" y="407109"/>
                  </a:lnTo>
                  <a:lnTo>
                    <a:pt x="429929" y="395800"/>
                  </a:lnTo>
                  <a:lnTo>
                    <a:pt x="11313" y="395800"/>
                  </a:lnTo>
                  <a:lnTo>
                    <a:pt x="11313" y="390428"/>
                  </a:lnTo>
                  <a:lnTo>
                    <a:pt x="27549" y="378837"/>
                  </a:lnTo>
                  <a:lnTo>
                    <a:pt x="421850" y="378837"/>
                  </a:lnTo>
                  <a:lnTo>
                    <a:pt x="406011" y="367529"/>
                  </a:lnTo>
                  <a:lnTo>
                    <a:pt x="43388" y="367529"/>
                  </a:lnTo>
                  <a:lnTo>
                    <a:pt x="50912" y="362157"/>
                  </a:lnTo>
                  <a:lnTo>
                    <a:pt x="50912" y="350566"/>
                  </a:lnTo>
                  <a:lnTo>
                    <a:pt x="390330" y="350566"/>
                  </a:lnTo>
                  <a:lnTo>
                    <a:pt x="390330" y="339257"/>
                  </a:lnTo>
                  <a:close/>
                </a:path>
                <a:path w="430530" h="407670">
                  <a:moveTo>
                    <a:pt x="421850" y="378837"/>
                  </a:moveTo>
                  <a:lnTo>
                    <a:pt x="402379" y="378837"/>
                  </a:lnTo>
                  <a:lnTo>
                    <a:pt x="418615" y="390428"/>
                  </a:lnTo>
                  <a:lnTo>
                    <a:pt x="418615" y="395800"/>
                  </a:lnTo>
                  <a:lnTo>
                    <a:pt x="429929" y="395800"/>
                  </a:lnTo>
                  <a:lnTo>
                    <a:pt x="429929" y="384605"/>
                  </a:lnTo>
                  <a:lnTo>
                    <a:pt x="421850" y="378837"/>
                  </a:lnTo>
                  <a:close/>
                </a:path>
                <a:path w="430530" h="407670">
                  <a:moveTo>
                    <a:pt x="390330" y="350566"/>
                  </a:moveTo>
                  <a:lnTo>
                    <a:pt x="379016" y="350566"/>
                  </a:lnTo>
                  <a:lnTo>
                    <a:pt x="379016" y="362157"/>
                  </a:lnTo>
                  <a:lnTo>
                    <a:pt x="386540" y="367529"/>
                  </a:lnTo>
                  <a:lnTo>
                    <a:pt x="406011" y="367529"/>
                  </a:lnTo>
                  <a:lnTo>
                    <a:pt x="390330" y="356333"/>
                  </a:lnTo>
                  <a:lnTo>
                    <a:pt x="390330" y="350566"/>
                  </a:lnTo>
                  <a:close/>
                </a:path>
                <a:path w="430530" h="407670">
                  <a:moveTo>
                    <a:pt x="67883" y="163974"/>
                  </a:moveTo>
                  <a:lnTo>
                    <a:pt x="56569" y="163974"/>
                  </a:lnTo>
                  <a:lnTo>
                    <a:pt x="56569" y="339257"/>
                  </a:lnTo>
                  <a:lnTo>
                    <a:pt x="67883" y="339257"/>
                  </a:lnTo>
                  <a:lnTo>
                    <a:pt x="67883" y="163974"/>
                  </a:lnTo>
                  <a:close/>
                </a:path>
                <a:path w="430530" h="407670">
                  <a:moveTo>
                    <a:pt x="101825" y="163974"/>
                  </a:moveTo>
                  <a:lnTo>
                    <a:pt x="90511" y="163974"/>
                  </a:lnTo>
                  <a:lnTo>
                    <a:pt x="90511" y="339257"/>
                  </a:lnTo>
                  <a:lnTo>
                    <a:pt x="101825" y="339257"/>
                  </a:lnTo>
                  <a:lnTo>
                    <a:pt x="101825" y="163974"/>
                  </a:lnTo>
                  <a:close/>
                </a:path>
                <a:path w="430530" h="407670">
                  <a:moveTo>
                    <a:pt x="158394" y="163974"/>
                  </a:moveTo>
                  <a:lnTo>
                    <a:pt x="147080" y="163974"/>
                  </a:lnTo>
                  <a:lnTo>
                    <a:pt x="147080" y="339257"/>
                  </a:lnTo>
                  <a:lnTo>
                    <a:pt x="158394" y="339257"/>
                  </a:lnTo>
                  <a:lnTo>
                    <a:pt x="158394" y="163974"/>
                  </a:lnTo>
                  <a:close/>
                </a:path>
                <a:path w="430530" h="407670">
                  <a:moveTo>
                    <a:pt x="192336" y="163974"/>
                  </a:moveTo>
                  <a:lnTo>
                    <a:pt x="181022" y="163974"/>
                  </a:lnTo>
                  <a:lnTo>
                    <a:pt x="181022" y="339257"/>
                  </a:lnTo>
                  <a:lnTo>
                    <a:pt x="192336" y="339257"/>
                  </a:lnTo>
                  <a:lnTo>
                    <a:pt x="192336" y="163974"/>
                  </a:lnTo>
                  <a:close/>
                </a:path>
                <a:path w="430530" h="407670">
                  <a:moveTo>
                    <a:pt x="248906" y="163974"/>
                  </a:moveTo>
                  <a:lnTo>
                    <a:pt x="237592" y="163974"/>
                  </a:lnTo>
                  <a:lnTo>
                    <a:pt x="237592" y="339257"/>
                  </a:lnTo>
                  <a:lnTo>
                    <a:pt x="248906" y="339257"/>
                  </a:lnTo>
                  <a:lnTo>
                    <a:pt x="248906" y="163974"/>
                  </a:lnTo>
                  <a:close/>
                </a:path>
                <a:path w="430530" h="407670">
                  <a:moveTo>
                    <a:pt x="282848" y="163974"/>
                  </a:moveTo>
                  <a:lnTo>
                    <a:pt x="271534" y="163974"/>
                  </a:lnTo>
                  <a:lnTo>
                    <a:pt x="271534" y="339257"/>
                  </a:lnTo>
                  <a:lnTo>
                    <a:pt x="282848" y="339257"/>
                  </a:lnTo>
                  <a:lnTo>
                    <a:pt x="282848" y="163974"/>
                  </a:lnTo>
                  <a:close/>
                </a:path>
                <a:path w="430530" h="407670">
                  <a:moveTo>
                    <a:pt x="339417" y="163974"/>
                  </a:moveTo>
                  <a:lnTo>
                    <a:pt x="328103" y="163974"/>
                  </a:lnTo>
                  <a:lnTo>
                    <a:pt x="328103" y="339257"/>
                  </a:lnTo>
                  <a:lnTo>
                    <a:pt x="339417" y="339257"/>
                  </a:lnTo>
                  <a:lnTo>
                    <a:pt x="339417" y="163974"/>
                  </a:lnTo>
                  <a:close/>
                </a:path>
                <a:path w="430530" h="407670">
                  <a:moveTo>
                    <a:pt x="373359" y="163974"/>
                  </a:moveTo>
                  <a:lnTo>
                    <a:pt x="362045" y="163974"/>
                  </a:lnTo>
                  <a:lnTo>
                    <a:pt x="362045" y="339257"/>
                  </a:lnTo>
                  <a:lnTo>
                    <a:pt x="373359" y="339257"/>
                  </a:lnTo>
                  <a:lnTo>
                    <a:pt x="373359" y="163974"/>
                  </a:lnTo>
                  <a:close/>
                </a:path>
                <a:path w="430530" h="407670">
                  <a:moveTo>
                    <a:pt x="50912" y="135703"/>
                  </a:moveTo>
                  <a:lnTo>
                    <a:pt x="39598" y="135703"/>
                  </a:lnTo>
                  <a:lnTo>
                    <a:pt x="39598" y="163974"/>
                  </a:lnTo>
                  <a:lnTo>
                    <a:pt x="390330" y="163974"/>
                  </a:lnTo>
                  <a:lnTo>
                    <a:pt x="390330" y="152665"/>
                  </a:lnTo>
                  <a:lnTo>
                    <a:pt x="50912" y="152665"/>
                  </a:lnTo>
                  <a:lnTo>
                    <a:pt x="50912" y="135703"/>
                  </a:lnTo>
                  <a:close/>
                </a:path>
                <a:path w="430530" h="407670">
                  <a:moveTo>
                    <a:pt x="390330" y="135703"/>
                  </a:moveTo>
                  <a:lnTo>
                    <a:pt x="379016" y="135703"/>
                  </a:lnTo>
                  <a:lnTo>
                    <a:pt x="379016" y="152665"/>
                  </a:lnTo>
                  <a:lnTo>
                    <a:pt x="390330" y="152665"/>
                  </a:lnTo>
                  <a:lnTo>
                    <a:pt x="390330" y="135703"/>
                  </a:lnTo>
                  <a:close/>
                </a:path>
                <a:path w="430530" h="407670">
                  <a:moveTo>
                    <a:pt x="214964" y="0"/>
                  </a:moveTo>
                  <a:lnTo>
                    <a:pt x="11406" y="124337"/>
                  </a:lnTo>
                  <a:lnTo>
                    <a:pt x="11313" y="135703"/>
                  </a:lnTo>
                  <a:lnTo>
                    <a:pt x="418615" y="135703"/>
                  </a:lnTo>
                  <a:lnTo>
                    <a:pt x="418615" y="124394"/>
                  </a:lnTo>
                  <a:lnTo>
                    <a:pt x="33206" y="124394"/>
                  </a:lnTo>
                  <a:lnTo>
                    <a:pt x="214964" y="13287"/>
                  </a:lnTo>
                  <a:lnTo>
                    <a:pt x="236718" y="13287"/>
                  </a:lnTo>
                  <a:lnTo>
                    <a:pt x="214964" y="0"/>
                  </a:lnTo>
                  <a:close/>
                </a:path>
                <a:path w="430530" h="407670">
                  <a:moveTo>
                    <a:pt x="236718" y="13287"/>
                  </a:moveTo>
                  <a:lnTo>
                    <a:pt x="214964" y="13287"/>
                  </a:lnTo>
                  <a:lnTo>
                    <a:pt x="396722" y="124281"/>
                  </a:lnTo>
                  <a:lnTo>
                    <a:pt x="418615" y="124394"/>
                  </a:lnTo>
                  <a:lnTo>
                    <a:pt x="236718" y="13287"/>
                  </a:lnTo>
                  <a:close/>
                </a:path>
              </a:pathLst>
            </a:custGeom>
            <a:solidFill>
              <a:srgbClr val="8061A1"/>
            </a:solidFill>
          </p:spPr>
          <p:txBody>
            <a:bodyPr wrap="square" lIns="0" tIns="0" rIns="0" bIns="0" rtlCol="0"/>
            <a:lstStyle/>
            <a:p>
              <a:pPr defTabSz="686532"/>
              <a:endParaRPr sz="1351" kern="0">
                <a:solidFill>
                  <a:sysClr val="windowText" lastClr="000000"/>
                </a:solidFill>
              </a:endParaRPr>
            </a:p>
          </p:txBody>
        </p:sp>
      </p:grpSp>
      <p:sp>
        <p:nvSpPr>
          <p:cNvPr id="93" name="TextBox 92"/>
          <p:cNvSpPr txBox="1"/>
          <p:nvPr/>
        </p:nvSpPr>
        <p:spPr>
          <a:xfrm>
            <a:off x="777942" y="1222046"/>
            <a:ext cx="6763214" cy="369332"/>
          </a:xfrm>
          <a:prstGeom prst="rect">
            <a:avLst/>
          </a:prstGeom>
          <a:noFill/>
        </p:spPr>
        <p:txBody>
          <a:bodyPr wrap="square" rtlCol="0">
            <a:spAutoFit/>
          </a:bodyPr>
          <a:lstStyle/>
          <a:p>
            <a:r>
              <a:rPr lang="en-US" smtClean="0">
                <a:solidFill>
                  <a:schemeClr val="bg1"/>
                </a:solidFill>
              </a:rPr>
              <a:t>Content updated with gender-neutral language.</a:t>
            </a:r>
            <a:endParaRPr lang="en-US" dirty="0">
              <a:solidFill>
                <a:schemeClr val="bg1"/>
              </a:solidFill>
            </a:endParaRPr>
          </a:p>
        </p:txBody>
      </p:sp>
      <p:sp>
        <p:nvSpPr>
          <p:cNvPr id="104" name="TextBox 103"/>
          <p:cNvSpPr txBox="1"/>
          <p:nvPr/>
        </p:nvSpPr>
        <p:spPr>
          <a:xfrm>
            <a:off x="1123830" y="1858229"/>
            <a:ext cx="5488355" cy="369332"/>
          </a:xfrm>
          <a:prstGeom prst="rect">
            <a:avLst/>
          </a:prstGeom>
          <a:noFill/>
        </p:spPr>
        <p:txBody>
          <a:bodyPr wrap="square" rtlCol="0">
            <a:spAutoFit/>
          </a:bodyPr>
          <a:lstStyle/>
          <a:p>
            <a:r>
              <a:rPr lang="en-US" dirty="0" smtClean="0">
                <a:solidFill>
                  <a:schemeClr val="bg1"/>
                </a:solidFill>
              </a:rPr>
              <a:t>Minor updates to wording to enhance understanding.</a:t>
            </a:r>
            <a:endParaRPr lang="en-US" dirty="0">
              <a:solidFill>
                <a:schemeClr val="bg1"/>
              </a:solidFill>
            </a:endParaRPr>
          </a:p>
        </p:txBody>
      </p:sp>
      <p:sp>
        <p:nvSpPr>
          <p:cNvPr id="105" name="TextBox 104"/>
          <p:cNvSpPr txBox="1"/>
          <p:nvPr/>
        </p:nvSpPr>
        <p:spPr>
          <a:xfrm>
            <a:off x="1198855" y="2473804"/>
            <a:ext cx="5488355" cy="369332"/>
          </a:xfrm>
          <a:prstGeom prst="rect">
            <a:avLst/>
          </a:prstGeom>
          <a:noFill/>
        </p:spPr>
        <p:txBody>
          <a:bodyPr wrap="square" rtlCol="0">
            <a:spAutoFit/>
          </a:bodyPr>
          <a:lstStyle/>
          <a:p>
            <a:r>
              <a:rPr lang="en-US" dirty="0" smtClean="0">
                <a:solidFill>
                  <a:schemeClr val="bg1"/>
                </a:solidFill>
              </a:rPr>
              <a:t>Coding examples modified to improve clarity.</a:t>
            </a:r>
            <a:endParaRPr lang="en-US" dirty="0">
              <a:solidFill>
                <a:schemeClr val="bg1"/>
              </a:solidFill>
            </a:endParaRPr>
          </a:p>
        </p:txBody>
      </p:sp>
      <p:sp>
        <p:nvSpPr>
          <p:cNvPr id="106" name="TextBox 105"/>
          <p:cNvSpPr txBox="1"/>
          <p:nvPr/>
        </p:nvSpPr>
        <p:spPr>
          <a:xfrm>
            <a:off x="1077674" y="3121175"/>
            <a:ext cx="7456726" cy="369332"/>
          </a:xfrm>
          <a:prstGeom prst="rect">
            <a:avLst/>
          </a:prstGeom>
          <a:noFill/>
        </p:spPr>
        <p:txBody>
          <a:bodyPr wrap="square" rtlCol="0">
            <a:spAutoFit/>
          </a:bodyPr>
          <a:lstStyle/>
          <a:p>
            <a:r>
              <a:rPr lang="en-US" dirty="0" smtClean="0">
                <a:solidFill>
                  <a:schemeClr val="bg1"/>
                </a:solidFill>
              </a:rPr>
              <a:t>Quality Improvement and Evaluation System (QIES) was changed to </a:t>
            </a:r>
            <a:r>
              <a:rPr lang="en-US" dirty="0" err="1" smtClean="0">
                <a:solidFill>
                  <a:schemeClr val="bg1"/>
                </a:solidFill>
              </a:rPr>
              <a:t>iQIES</a:t>
            </a:r>
            <a:r>
              <a:rPr lang="en-US" dirty="0" smtClean="0">
                <a:solidFill>
                  <a:schemeClr val="bg1"/>
                </a:solidFill>
              </a:rPr>
              <a:t>.</a:t>
            </a:r>
            <a:endParaRPr lang="en-US" dirty="0">
              <a:solidFill>
                <a:schemeClr val="bg1"/>
              </a:solidFill>
            </a:endParaRPr>
          </a:p>
        </p:txBody>
      </p:sp>
      <p:sp>
        <p:nvSpPr>
          <p:cNvPr id="107" name="TextBox 106"/>
          <p:cNvSpPr txBox="1"/>
          <p:nvPr/>
        </p:nvSpPr>
        <p:spPr>
          <a:xfrm>
            <a:off x="734003" y="3734494"/>
            <a:ext cx="7952797" cy="483081"/>
          </a:xfrm>
          <a:prstGeom prst="rect">
            <a:avLst/>
          </a:prstGeom>
          <a:noFill/>
        </p:spPr>
        <p:txBody>
          <a:bodyPr wrap="square" rtlCol="0">
            <a:spAutoFit/>
          </a:bodyPr>
          <a:lstStyle/>
          <a:p>
            <a:pPr marL="9535" marR="357569" defTabSz="686532">
              <a:lnSpc>
                <a:spcPts val="1517"/>
              </a:lnSpc>
            </a:pPr>
            <a:r>
              <a:rPr lang="en-US" sz="1600" kern="0" dirty="0">
                <a:solidFill>
                  <a:srgbClr val="FFFFFF"/>
                </a:solidFill>
                <a:cs typeface="Arial"/>
              </a:rPr>
              <a:t>Revisions</a:t>
            </a:r>
            <a:r>
              <a:rPr lang="en-US" sz="1600" kern="0" spc="-34" dirty="0">
                <a:solidFill>
                  <a:srgbClr val="FFFFFF"/>
                </a:solidFill>
                <a:cs typeface="Arial"/>
              </a:rPr>
              <a:t> </a:t>
            </a:r>
            <a:r>
              <a:rPr lang="en-US" sz="1600" kern="0" dirty="0">
                <a:solidFill>
                  <a:srgbClr val="FFFFFF"/>
                </a:solidFill>
                <a:cs typeface="Arial"/>
              </a:rPr>
              <a:t>made</a:t>
            </a:r>
            <a:r>
              <a:rPr lang="en-US" sz="1600" kern="0" spc="-45" dirty="0">
                <a:solidFill>
                  <a:srgbClr val="FFFFFF"/>
                </a:solidFill>
                <a:cs typeface="Arial"/>
              </a:rPr>
              <a:t> </a:t>
            </a:r>
            <a:r>
              <a:rPr lang="en-US" sz="1600" kern="0" dirty="0">
                <a:solidFill>
                  <a:srgbClr val="FFFFFF"/>
                </a:solidFill>
                <a:cs typeface="Arial"/>
              </a:rPr>
              <a:t>pertaining</a:t>
            </a:r>
            <a:r>
              <a:rPr lang="en-US" sz="1600" kern="0" spc="-41" dirty="0">
                <a:solidFill>
                  <a:srgbClr val="FFFFFF"/>
                </a:solidFill>
                <a:cs typeface="Arial"/>
              </a:rPr>
              <a:t> </a:t>
            </a:r>
            <a:r>
              <a:rPr lang="en-US" sz="1600" kern="0" dirty="0">
                <a:solidFill>
                  <a:srgbClr val="FFFFFF"/>
                </a:solidFill>
                <a:cs typeface="Arial"/>
              </a:rPr>
              <a:t>to</a:t>
            </a:r>
            <a:r>
              <a:rPr lang="en-US" sz="1600" kern="0" spc="-15" dirty="0">
                <a:solidFill>
                  <a:srgbClr val="FFFFFF"/>
                </a:solidFill>
                <a:cs typeface="Arial"/>
              </a:rPr>
              <a:t> </a:t>
            </a:r>
            <a:r>
              <a:rPr lang="en-US" sz="1600" kern="0" dirty="0">
                <a:solidFill>
                  <a:srgbClr val="FFFFFF"/>
                </a:solidFill>
                <a:cs typeface="Arial"/>
              </a:rPr>
              <a:t>legal/proxy</a:t>
            </a:r>
            <a:r>
              <a:rPr lang="en-US" sz="1600" kern="0" spc="-41" dirty="0">
                <a:solidFill>
                  <a:srgbClr val="FFFFFF"/>
                </a:solidFill>
                <a:cs typeface="Arial"/>
              </a:rPr>
              <a:t> </a:t>
            </a:r>
            <a:r>
              <a:rPr lang="en-US" sz="1600" kern="0" dirty="0">
                <a:solidFill>
                  <a:srgbClr val="FFFFFF"/>
                </a:solidFill>
                <a:cs typeface="Arial"/>
              </a:rPr>
              <a:t>information</a:t>
            </a:r>
            <a:r>
              <a:rPr lang="en-US" sz="1600" kern="0" spc="-41" dirty="0">
                <a:solidFill>
                  <a:srgbClr val="FFFFFF"/>
                </a:solidFill>
                <a:cs typeface="Arial"/>
              </a:rPr>
              <a:t> </a:t>
            </a:r>
            <a:r>
              <a:rPr lang="en-US" sz="1600" kern="0" dirty="0">
                <a:solidFill>
                  <a:srgbClr val="FFFFFF"/>
                </a:solidFill>
                <a:cs typeface="Arial"/>
              </a:rPr>
              <a:t>for</a:t>
            </a:r>
            <a:r>
              <a:rPr lang="en-US" sz="1600" kern="0" spc="-23" dirty="0">
                <a:solidFill>
                  <a:srgbClr val="FFFFFF"/>
                </a:solidFill>
                <a:cs typeface="Arial"/>
              </a:rPr>
              <a:t> </a:t>
            </a:r>
            <a:r>
              <a:rPr lang="en-US" sz="1600" kern="0" dirty="0">
                <a:solidFill>
                  <a:srgbClr val="FFFFFF"/>
                </a:solidFill>
                <a:cs typeface="Arial"/>
              </a:rPr>
              <a:t>family</a:t>
            </a:r>
            <a:r>
              <a:rPr lang="en-US" sz="1600" kern="0" spc="-34" dirty="0">
                <a:solidFill>
                  <a:srgbClr val="FFFFFF"/>
                </a:solidFill>
                <a:cs typeface="Arial"/>
              </a:rPr>
              <a:t> </a:t>
            </a:r>
            <a:r>
              <a:rPr lang="en-US" sz="1600" kern="0" spc="-8" dirty="0">
                <a:solidFill>
                  <a:srgbClr val="FFFFFF"/>
                </a:solidFill>
                <a:cs typeface="Arial"/>
              </a:rPr>
              <a:t>member,</a:t>
            </a:r>
            <a:r>
              <a:rPr lang="en-US" sz="1600" kern="0" spc="-41" dirty="0">
                <a:solidFill>
                  <a:srgbClr val="FFFFFF"/>
                </a:solidFill>
                <a:cs typeface="Arial"/>
              </a:rPr>
              <a:t> </a:t>
            </a:r>
            <a:r>
              <a:rPr lang="en-US" sz="1600" kern="0" dirty="0">
                <a:solidFill>
                  <a:srgbClr val="FFFFFF"/>
                </a:solidFill>
                <a:cs typeface="Arial"/>
              </a:rPr>
              <a:t>significant</a:t>
            </a:r>
            <a:r>
              <a:rPr lang="en-US" sz="1600" kern="0" spc="-45" dirty="0">
                <a:solidFill>
                  <a:srgbClr val="FFFFFF"/>
                </a:solidFill>
                <a:cs typeface="Arial"/>
              </a:rPr>
              <a:t> </a:t>
            </a:r>
            <a:r>
              <a:rPr lang="en-US" sz="1600" kern="0" spc="-8" dirty="0">
                <a:solidFill>
                  <a:srgbClr val="FFFFFF"/>
                </a:solidFill>
                <a:cs typeface="Arial"/>
              </a:rPr>
              <a:t>other, </a:t>
            </a:r>
            <a:r>
              <a:rPr lang="en-US" sz="1600" kern="0" dirty="0">
                <a:solidFill>
                  <a:srgbClr val="FFFFFF"/>
                </a:solidFill>
                <a:cs typeface="Arial"/>
              </a:rPr>
              <a:t>and/or</a:t>
            </a:r>
            <a:r>
              <a:rPr lang="en-US" sz="1600" kern="0" spc="-49" dirty="0">
                <a:solidFill>
                  <a:srgbClr val="FFFFFF"/>
                </a:solidFill>
                <a:cs typeface="Arial"/>
              </a:rPr>
              <a:t> </a:t>
            </a:r>
            <a:r>
              <a:rPr lang="en-US" sz="1600" kern="0" dirty="0">
                <a:solidFill>
                  <a:srgbClr val="FFFFFF"/>
                </a:solidFill>
                <a:cs typeface="Arial"/>
              </a:rPr>
              <a:t>guardian/legally</a:t>
            </a:r>
            <a:r>
              <a:rPr lang="en-US" sz="1600" kern="0" spc="-53" dirty="0">
                <a:solidFill>
                  <a:srgbClr val="FFFFFF"/>
                </a:solidFill>
                <a:cs typeface="Arial"/>
              </a:rPr>
              <a:t> </a:t>
            </a:r>
            <a:r>
              <a:rPr lang="en-US" sz="1600" kern="0" dirty="0">
                <a:solidFill>
                  <a:srgbClr val="FFFFFF"/>
                </a:solidFill>
                <a:cs typeface="Arial"/>
              </a:rPr>
              <a:t>authorized</a:t>
            </a:r>
            <a:r>
              <a:rPr lang="en-US" sz="1600" kern="0" spc="-49" dirty="0">
                <a:solidFill>
                  <a:srgbClr val="FFFFFF"/>
                </a:solidFill>
                <a:cs typeface="Arial"/>
              </a:rPr>
              <a:t> </a:t>
            </a:r>
            <a:r>
              <a:rPr lang="en-US" sz="1600" kern="0" dirty="0">
                <a:solidFill>
                  <a:srgbClr val="FFFFFF"/>
                </a:solidFill>
                <a:cs typeface="Arial"/>
              </a:rPr>
              <a:t>representative</a:t>
            </a:r>
            <a:r>
              <a:rPr lang="en-US" sz="1600" kern="0" spc="-45" dirty="0">
                <a:solidFill>
                  <a:srgbClr val="FFFFFF"/>
                </a:solidFill>
                <a:cs typeface="Arial"/>
              </a:rPr>
              <a:t> </a:t>
            </a:r>
            <a:r>
              <a:rPr lang="en-US" sz="1600" kern="0" dirty="0">
                <a:solidFill>
                  <a:srgbClr val="FFFFFF"/>
                </a:solidFill>
                <a:cs typeface="Arial"/>
              </a:rPr>
              <a:t>to</a:t>
            </a:r>
            <a:r>
              <a:rPr lang="en-US" sz="1600" kern="0" spc="-19" dirty="0">
                <a:solidFill>
                  <a:srgbClr val="FFFFFF"/>
                </a:solidFill>
                <a:cs typeface="Arial"/>
              </a:rPr>
              <a:t> </a:t>
            </a:r>
            <a:r>
              <a:rPr lang="en-US" sz="1600" kern="0" dirty="0">
                <a:solidFill>
                  <a:srgbClr val="FFFFFF"/>
                </a:solidFill>
                <a:cs typeface="Arial"/>
              </a:rPr>
              <a:t>provide</a:t>
            </a:r>
            <a:r>
              <a:rPr lang="en-US" sz="1600" kern="0" spc="-34" dirty="0">
                <a:solidFill>
                  <a:srgbClr val="FFFFFF"/>
                </a:solidFill>
                <a:cs typeface="Arial"/>
              </a:rPr>
              <a:t> </a:t>
            </a:r>
            <a:r>
              <a:rPr lang="en-US" sz="1600" kern="0" spc="-8" dirty="0">
                <a:solidFill>
                  <a:srgbClr val="FFFFFF"/>
                </a:solidFill>
                <a:cs typeface="Arial"/>
              </a:rPr>
              <a:t>consistency.</a:t>
            </a:r>
            <a:endParaRPr lang="en-US" sz="1600" kern="0" dirty="0">
              <a:solidFill>
                <a:sysClr val="windowText" lastClr="000000"/>
              </a:solidFill>
              <a:cs typeface="Arial"/>
            </a:endParaRPr>
          </a:p>
        </p:txBody>
      </p:sp>
      <p:sp>
        <p:nvSpPr>
          <p:cNvPr id="108" name="object 39"/>
          <p:cNvSpPr txBox="1">
            <a:spLocks/>
          </p:cNvSpPr>
          <p:nvPr/>
        </p:nvSpPr>
        <p:spPr>
          <a:xfrm>
            <a:off x="240232" y="4339235"/>
            <a:ext cx="5322368" cy="156068"/>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35" defTabSz="686532">
              <a:lnSpc>
                <a:spcPts val="1235"/>
              </a:lnSpc>
            </a:pPr>
            <a:r>
              <a:rPr lang="en-US" sz="1200" kern="0" dirty="0" smtClean="0"/>
              <a:t>Understanding</a:t>
            </a:r>
            <a:r>
              <a:rPr lang="en-US" sz="1200" kern="0" spc="-49" dirty="0" smtClean="0"/>
              <a:t> </a:t>
            </a:r>
            <a:r>
              <a:rPr lang="en-US" sz="1200" kern="0" dirty="0" smtClean="0"/>
              <a:t>Changes</a:t>
            </a:r>
            <a:r>
              <a:rPr lang="en-US" sz="1200" kern="0" spc="-30" dirty="0" smtClean="0"/>
              <a:t> </a:t>
            </a:r>
            <a:r>
              <a:rPr lang="en-US" sz="1200" kern="0" dirty="0" smtClean="0"/>
              <a:t>to</a:t>
            </a:r>
            <a:r>
              <a:rPr lang="en-US" sz="1200" kern="0" spc="-23" dirty="0" smtClean="0"/>
              <a:t> </a:t>
            </a:r>
            <a:r>
              <a:rPr lang="en-US" sz="1200" kern="0" dirty="0" smtClean="0"/>
              <a:t>the</a:t>
            </a:r>
            <a:r>
              <a:rPr lang="en-US" sz="1200" kern="0" spc="-30" dirty="0" smtClean="0"/>
              <a:t> </a:t>
            </a:r>
            <a:r>
              <a:rPr lang="en-US" sz="1200" kern="0" dirty="0" smtClean="0"/>
              <a:t>MDS</a:t>
            </a:r>
            <a:r>
              <a:rPr lang="en-US" sz="1200" kern="0" spc="-26" dirty="0" smtClean="0"/>
              <a:t> </a:t>
            </a:r>
            <a:r>
              <a:rPr lang="en-US" sz="1200" kern="0" dirty="0" smtClean="0"/>
              <a:t>3.0</a:t>
            </a:r>
            <a:r>
              <a:rPr lang="en-US" sz="1200" kern="0" spc="-38" dirty="0" smtClean="0"/>
              <a:t> </a:t>
            </a:r>
            <a:r>
              <a:rPr lang="en-US" sz="1200" kern="0" dirty="0" smtClean="0"/>
              <a:t>RAI</a:t>
            </a:r>
            <a:r>
              <a:rPr lang="en-US" sz="1200" kern="0" spc="15" dirty="0" smtClean="0"/>
              <a:t> </a:t>
            </a:r>
            <a:r>
              <a:rPr lang="en-US" sz="1200" kern="0" spc="-8" dirty="0" smtClean="0"/>
              <a:t>v1.18.11</a:t>
            </a:r>
            <a:endParaRPr lang="en-US" sz="1200" kern="0" spc="-8" dirty="0"/>
          </a:p>
        </p:txBody>
      </p:sp>
    </p:spTree>
    <p:extLst>
      <p:ext uri="{BB962C8B-B14F-4D97-AF65-F5344CB8AC3E}">
        <p14:creationId xmlns:p14="http://schemas.microsoft.com/office/powerpoint/2010/main" val="892133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 changes?</a:t>
            </a:r>
            <a:endParaRPr lang="en-US" dirty="0"/>
          </a:p>
        </p:txBody>
      </p:sp>
      <p:sp>
        <p:nvSpPr>
          <p:cNvPr id="3" name="Content Placeholder 2"/>
          <p:cNvSpPr>
            <a:spLocks noGrp="1"/>
          </p:cNvSpPr>
          <p:nvPr>
            <p:ph idx="1"/>
          </p:nvPr>
        </p:nvSpPr>
        <p:spPr>
          <a:xfrm>
            <a:off x="457200" y="1063228"/>
            <a:ext cx="3429000" cy="3394472"/>
          </a:xfrm>
        </p:spPr>
        <p:txBody>
          <a:bodyPr/>
          <a:lstStyle/>
          <a:p>
            <a:pPr marL="0" indent="0">
              <a:buNone/>
            </a:pPr>
            <a:r>
              <a:rPr lang="en-US" dirty="0" smtClean="0"/>
              <a:t>Revisions to Chapter Guidance</a:t>
            </a:r>
          </a:p>
          <a:p>
            <a:r>
              <a:rPr lang="en-US" dirty="0" smtClean="0"/>
              <a:t>Chapter 1</a:t>
            </a:r>
          </a:p>
          <a:p>
            <a:r>
              <a:rPr lang="en-US" dirty="0" smtClean="0"/>
              <a:t>Chapter 2</a:t>
            </a:r>
          </a:p>
          <a:p>
            <a:r>
              <a:rPr lang="en-US" dirty="0" smtClean="0"/>
              <a:t>Chapter 4</a:t>
            </a:r>
            <a:endParaRPr lang="en-US" dirty="0"/>
          </a:p>
        </p:txBody>
      </p:sp>
      <p:sp>
        <p:nvSpPr>
          <p:cNvPr id="6" name="Content Placeholder 2"/>
          <p:cNvSpPr txBox="1">
            <a:spLocks/>
          </p:cNvSpPr>
          <p:nvPr/>
        </p:nvSpPr>
        <p:spPr>
          <a:xfrm>
            <a:off x="4724400" y="1061763"/>
            <a:ext cx="3657600" cy="339447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rgbClr val="043A6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9F87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9BBD57"/>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Revised Data Elements and/or New/Revised Guidance in Chapter 3</a:t>
            </a:r>
          </a:p>
          <a:p>
            <a:r>
              <a:rPr lang="en-US" dirty="0" smtClean="0"/>
              <a:t>Section A</a:t>
            </a:r>
          </a:p>
          <a:p>
            <a:r>
              <a:rPr lang="en-US" dirty="0" smtClean="0"/>
              <a:t>Section B</a:t>
            </a:r>
          </a:p>
          <a:p>
            <a:r>
              <a:rPr lang="en-US" dirty="0" smtClean="0"/>
              <a:t>Section C</a:t>
            </a:r>
          </a:p>
          <a:p>
            <a:r>
              <a:rPr lang="en-US" dirty="0" smtClean="0"/>
              <a:t>Section D</a:t>
            </a:r>
          </a:p>
          <a:p>
            <a:r>
              <a:rPr lang="en-US" dirty="0" smtClean="0"/>
              <a:t>Section F</a:t>
            </a:r>
          </a:p>
          <a:p>
            <a:r>
              <a:rPr lang="en-US" dirty="0" smtClean="0"/>
              <a:t>Section H</a:t>
            </a:r>
          </a:p>
          <a:p>
            <a:r>
              <a:rPr lang="en-US" dirty="0" smtClean="0"/>
              <a:t>Section I</a:t>
            </a:r>
          </a:p>
          <a:p>
            <a:r>
              <a:rPr lang="en-US" dirty="0" smtClean="0"/>
              <a:t>Section M</a:t>
            </a:r>
          </a:p>
          <a:p>
            <a:r>
              <a:rPr lang="en-US" dirty="0" smtClean="0"/>
              <a:t>Section X</a:t>
            </a:r>
            <a:endParaRPr lang="en-US" dirty="0"/>
          </a:p>
        </p:txBody>
      </p:sp>
    </p:spTree>
    <p:extLst>
      <p:ext uri="{BB962C8B-B14F-4D97-AF65-F5344CB8AC3E}">
        <p14:creationId xmlns:p14="http://schemas.microsoft.com/office/powerpoint/2010/main" val="1453096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A – Identification Information</a:t>
            </a:r>
            <a:endParaRPr lang="en-US" dirty="0"/>
          </a:p>
        </p:txBody>
      </p:sp>
      <p:pic>
        <p:nvPicPr>
          <p:cNvPr id="6" name="Picture 5" title="group of diverse people ranging in 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168151"/>
            <a:ext cx="3085505" cy="3085505"/>
          </a:xfrm>
          <a:prstGeom prst="rect">
            <a:avLst/>
          </a:prstGeom>
        </p:spPr>
      </p:pic>
      <p:pic>
        <p:nvPicPr>
          <p:cNvPr id="7" name="Picture 6" title="icon of information symbol surrounded by hospital, house, bank and doct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063228"/>
            <a:ext cx="3295352" cy="3295352"/>
          </a:xfrm>
          <a:prstGeom prst="rect">
            <a:avLst/>
          </a:prstGeom>
        </p:spPr>
      </p:pic>
    </p:spTree>
    <p:extLst>
      <p:ext uri="{BB962C8B-B14F-4D97-AF65-F5344CB8AC3E}">
        <p14:creationId xmlns:p14="http://schemas.microsoft.com/office/powerpoint/2010/main" val="1737899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Intent of Section A</a:t>
            </a:r>
            <a:endParaRPr lang="en-US" dirty="0"/>
          </a:p>
        </p:txBody>
      </p:sp>
      <p:sp>
        <p:nvSpPr>
          <p:cNvPr id="3" name="Content Placeholder 2"/>
          <p:cNvSpPr>
            <a:spLocks noGrp="1"/>
          </p:cNvSpPr>
          <p:nvPr>
            <p:ph idx="1"/>
          </p:nvPr>
        </p:nvSpPr>
        <p:spPr/>
        <p:txBody>
          <a:bodyPr/>
          <a:lstStyle/>
          <a:p>
            <a:r>
              <a:rPr lang="en-US" dirty="0"/>
              <a:t>To obtain </a:t>
            </a:r>
            <a:r>
              <a:rPr lang="en-US" dirty="0">
                <a:solidFill>
                  <a:srgbClr val="FF0000"/>
                </a:solidFill>
              </a:rPr>
              <a:t>the reasons for assessment, administrative information, and</a:t>
            </a:r>
            <a:r>
              <a:rPr lang="en-US" dirty="0"/>
              <a:t> key </a:t>
            </a:r>
            <a:r>
              <a:rPr lang="en-US" dirty="0">
                <a:solidFill>
                  <a:srgbClr val="FF0000"/>
                </a:solidFill>
              </a:rPr>
              <a:t>demographic</a:t>
            </a:r>
            <a:r>
              <a:rPr lang="en-US" dirty="0"/>
              <a:t> information to uniquely identify each resident, </a:t>
            </a:r>
            <a:r>
              <a:rPr lang="en-US" dirty="0">
                <a:solidFill>
                  <a:srgbClr val="FF0000"/>
                </a:solidFill>
              </a:rPr>
              <a:t>potential care needs including access to transportation, and </a:t>
            </a:r>
            <a:r>
              <a:rPr lang="en-US" dirty="0"/>
              <a:t>the home in which </a:t>
            </a:r>
            <a:r>
              <a:rPr lang="en-US" dirty="0">
                <a:solidFill>
                  <a:srgbClr val="FF0000"/>
                </a:solidFill>
              </a:rPr>
              <a:t>they</a:t>
            </a:r>
            <a:r>
              <a:rPr lang="en-US" dirty="0"/>
              <a:t> reside.</a:t>
            </a:r>
            <a:br>
              <a:rPr lang="en-US" dirty="0"/>
            </a:br>
            <a:endParaRPr lang="en-US" dirty="0"/>
          </a:p>
          <a:p>
            <a:endParaRPr lang="en-US" dirty="0"/>
          </a:p>
        </p:txBody>
      </p:sp>
    </p:spTree>
    <p:extLst>
      <p:ext uri="{BB962C8B-B14F-4D97-AF65-F5344CB8AC3E}">
        <p14:creationId xmlns:p14="http://schemas.microsoft.com/office/powerpoint/2010/main" val="55972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57250"/>
          </a:xfrm>
        </p:spPr>
        <p:txBody>
          <a:bodyPr>
            <a:noAutofit/>
          </a:bodyPr>
          <a:lstStyle/>
          <a:p>
            <a:r>
              <a:rPr lang="en-US" sz="2400" dirty="0"/>
              <a:t>Notice – Only Federally Required and PPS Assessments (A0310A-H)</a:t>
            </a:r>
            <a:br>
              <a:rPr lang="en-US" sz="2400" dirty="0"/>
            </a:br>
            <a:r>
              <a:rPr lang="en-US" sz="2400" dirty="0"/>
              <a:t>Optional State Assessment (A0300) was removed *</a:t>
            </a:r>
          </a:p>
        </p:txBody>
      </p:sp>
      <p:sp>
        <p:nvSpPr>
          <p:cNvPr id="3" name="Content Placeholder 2"/>
          <p:cNvSpPr>
            <a:spLocks noGrp="1"/>
          </p:cNvSpPr>
          <p:nvPr>
            <p:ph idx="1"/>
          </p:nvPr>
        </p:nvSpPr>
        <p:spPr>
          <a:xfrm>
            <a:off x="457200" y="742950"/>
            <a:ext cx="8229600" cy="3394472"/>
          </a:xfrm>
        </p:spPr>
        <p:txBody>
          <a:bodyPr>
            <a:normAutofit/>
          </a:bodyPr>
          <a:lstStyle/>
          <a:p>
            <a:r>
              <a:rPr lang="en-US" sz="1400" dirty="0" smtClean="0"/>
              <a:t>A0310: Type of Assessment</a:t>
            </a:r>
          </a:p>
          <a:p>
            <a:pPr marL="0" indent="0">
              <a:buNone/>
            </a:pPr>
            <a:r>
              <a:rPr lang="en-US" sz="1400" i="1" dirty="0" smtClean="0"/>
              <a:t>For all Federally required assessments and records as well as all PPS assessments</a:t>
            </a:r>
            <a:endParaRPr lang="en-US" sz="1400" i="1" dirty="0"/>
          </a:p>
        </p:txBody>
      </p:sp>
      <p:pic>
        <p:nvPicPr>
          <p:cNvPr id="5" name="Content Placeholder 5" title="image of A0310 Type of Assessment Charge Sheet"/>
          <p:cNvPicPr>
            <a:picLocks noChangeAspect="1"/>
          </p:cNvPicPr>
          <p:nvPr/>
        </p:nvPicPr>
        <p:blipFill rotWithShape="1">
          <a:blip r:embed="rId2"/>
          <a:srcRect t="13380"/>
          <a:stretch/>
        </p:blipFill>
        <p:spPr>
          <a:xfrm>
            <a:off x="304800" y="1276350"/>
            <a:ext cx="8686800" cy="3810887"/>
          </a:xfrm>
          <a:prstGeom prst="rect">
            <a:avLst/>
          </a:prstGeom>
        </p:spPr>
      </p:pic>
      <p:sp>
        <p:nvSpPr>
          <p:cNvPr id="4" name="TextBox 3"/>
          <p:cNvSpPr txBox="1"/>
          <p:nvPr/>
        </p:nvSpPr>
        <p:spPr>
          <a:xfrm rot="21051419">
            <a:off x="6328324" y="4295597"/>
            <a:ext cx="2324100" cy="584775"/>
          </a:xfrm>
          <a:prstGeom prst="rect">
            <a:avLst/>
          </a:prstGeom>
          <a:solidFill>
            <a:schemeClr val="accent1">
              <a:lumMod val="60000"/>
              <a:lumOff val="40000"/>
            </a:schemeClr>
          </a:solidFill>
        </p:spPr>
        <p:txBody>
          <a:bodyPr wrap="square" rtlCol="0">
            <a:spAutoFit/>
          </a:bodyPr>
          <a:lstStyle/>
          <a:p>
            <a:r>
              <a:rPr lang="en-US" sz="1600" i="1" dirty="0" smtClean="0"/>
              <a:t>*</a:t>
            </a:r>
            <a:r>
              <a:rPr lang="en-US" sz="1600" i="1" dirty="0"/>
              <a:t>OSA will be discussed at a later time for PA SNFs</a:t>
            </a:r>
          </a:p>
        </p:txBody>
      </p:sp>
    </p:spTree>
    <p:extLst>
      <p:ext uri="{BB962C8B-B14F-4D97-AF65-F5344CB8AC3E}">
        <p14:creationId xmlns:p14="http://schemas.microsoft.com/office/powerpoint/2010/main" val="1783476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5250"/>
            <a:ext cx="8229600" cy="857250"/>
          </a:xfrm>
        </p:spPr>
        <p:txBody>
          <a:bodyPr/>
          <a:lstStyle/>
          <a:p>
            <a:r>
              <a:rPr lang="en-US" dirty="0" smtClean="0"/>
              <a:t>Ethnicity- Expanded</a:t>
            </a:r>
            <a:endParaRPr lang="en-US" dirty="0"/>
          </a:p>
        </p:txBody>
      </p:sp>
      <p:sp>
        <p:nvSpPr>
          <p:cNvPr id="3" name="Content Placeholder 2"/>
          <p:cNvSpPr>
            <a:spLocks noGrp="1"/>
          </p:cNvSpPr>
          <p:nvPr>
            <p:ph idx="1"/>
          </p:nvPr>
        </p:nvSpPr>
        <p:spPr>
          <a:xfrm>
            <a:off x="5181600" y="1200151"/>
            <a:ext cx="3505200" cy="3394472"/>
          </a:xfrm>
        </p:spPr>
        <p:txBody>
          <a:bodyPr>
            <a:normAutofit fontScale="55000" lnSpcReduction="20000"/>
          </a:bodyPr>
          <a:lstStyle/>
          <a:p>
            <a:r>
              <a:rPr lang="en-US" dirty="0" smtClean="0">
                <a:solidFill>
                  <a:schemeClr val="tx1"/>
                </a:solidFill>
              </a:rPr>
              <a:t>Ask </a:t>
            </a:r>
            <a:r>
              <a:rPr lang="en-US" dirty="0">
                <a:solidFill>
                  <a:schemeClr val="tx1"/>
                </a:solidFill>
              </a:rPr>
              <a:t>the resident to select the category or categories that most closely correspond to </a:t>
            </a:r>
            <a:r>
              <a:rPr lang="en-US" i="1" dirty="0">
                <a:solidFill>
                  <a:schemeClr val="tx1"/>
                </a:solidFill>
              </a:rPr>
              <a:t>their </a:t>
            </a:r>
            <a:r>
              <a:rPr lang="en-US" dirty="0">
                <a:solidFill>
                  <a:schemeClr val="tx1"/>
                </a:solidFill>
              </a:rPr>
              <a:t>ethnicity from the list in A100</a:t>
            </a:r>
            <a:r>
              <a:rPr lang="en-US" i="1" dirty="0">
                <a:solidFill>
                  <a:schemeClr val="tx1"/>
                </a:solidFill>
              </a:rPr>
              <a:t>5</a:t>
            </a:r>
            <a:r>
              <a:rPr lang="en-US" dirty="0">
                <a:solidFill>
                  <a:schemeClr val="tx1"/>
                </a:solidFill>
              </a:rPr>
              <a:t>.</a:t>
            </a:r>
          </a:p>
          <a:p>
            <a:pPr marL="0" indent="0">
              <a:buNone/>
            </a:pPr>
            <a:r>
              <a:rPr lang="en-US" dirty="0">
                <a:solidFill>
                  <a:schemeClr val="tx1"/>
                </a:solidFill>
              </a:rPr>
              <a:t> </a:t>
            </a:r>
          </a:p>
          <a:p>
            <a:r>
              <a:rPr lang="en-US" i="1" dirty="0">
                <a:solidFill>
                  <a:schemeClr val="tx1"/>
                </a:solidFill>
              </a:rPr>
              <a:t>Individuals may be more comfortable if this question is introduced by saying, “We want to make sure that all our residents get the best care possible, regardless of their ethnic background. We would like you to tell us your ethnic background so that we can review the treatment that all residents receive and make sure that everyone gets the highest quality of care” (Baker et al., 2005). </a:t>
            </a:r>
          </a:p>
          <a:p>
            <a:endParaRPr lang="en-US" dirty="0"/>
          </a:p>
          <a:p>
            <a:endParaRPr lang="en-US" dirty="0"/>
          </a:p>
          <a:p>
            <a:endParaRPr lang="en-US" dirty="0"/>
          </a:p>
        </p:txBody>
      </p:sp>
      <p:pic>
        <p:nvPicPr>
          <p:cNvPr id="4" name="Content Placeholder 3" descr="Example of coding sheet for A1005: Ethnicity" title="A1005: Ethnicity"/>
          <p:cNvPicPr>
            <a:picLocks noChangeAspect="1"/>
          </p:cNvPicPr>
          <p:nvPr/>
        </p:nvPicPr>
        <p:blipFill rotWithShape="1">
          <a:blip r:embed="rId2"/>
          <a:srcRect l="34204" t="30911" r="48365" b="46331"/>
          <a:stretch/>
        </p:blipFill>
        <p:spPr>
          <a:xfrm>
            <a:off x="152400" y="1047750"/>
            <a:ext cx="4038600" cy="3489722"/>
          </a:xfrm>
          <a:prstGeom prst="rect">
            <a:avLst/>
          </a:prstGeom>
        </p:spPr>
      </p:pic>
      <p:sp>
        <p:nvSpPr>
          <p:cNvPr id="5" name="TextBox 4"/>
          <p:cNvSpPr txBox="1"/>
          <p:nvPr/>
        </p:nvSpPr>
        <p:spPr>
          <a:xfrm>
            <a:off x="304800" y="678418"/>
            <a:ext cx="4267200" cy="738664"/>
          </a:xfrm>
          <a:prstGeom prst="rect">
            <a:avLst/>
          </a:prstGeom>
          <a:noFill/>
        </p:spPr>
        <p:txBody>
          <a:bodyPr wrap="square" rtlCol="0">
            <a:spAutoFit/>
          </a:bodyPr>
          <a:lstStyle/>
          <a:p>
            <a:r>
              <a:rPr lang="en-US" sz="2400" dirty="0" smtClean="0">
                <a:solidFill>
                  <a:schemeClr val="accent3"/>
                </a:solidFill>
                <a:latin typeface="Arial Narrow" panose="020B0606020202030204" pitchFamily="34" charset="0"/>
              </a:rPr>
              <a:t>What does the resident identify as?</a:t>
            </a:r>
            <a:endParaRPr lang="en-US" sz="1600" dirty="0">
              <a:solidFill>
                <a:schemeClr val="bg1">
                  <a:lumMod val="50000"/>
                </a:schemeClr>
              </a:solidFill>
            </a:endParaRPr>
          </a:p>
          <a:p>
            <a:endParaRPr lang="en-US" dirty="0"/>
          </a:p>
        </p:txBody>
      </p:sp>
    </p:spTree>
    <p:extLst>
      <p:ext uri="{BB962C8B-B14F-4D97-AF65-F5344CB8AC3E}">
        <p14:creationId xmlns:p14="http://schemas.microsoft.com/office/powerpoint/2010/main" val="8821915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57D6747BB0B34E4D971874B7CDC5AB3B" ma:contentTypeVersion="1" ma:contentTypeDescription="Create a new document." ma:contentTypeScope="" ma:versionID="e1190e4e2cb559c1b3029bc8f3c4341e">
  <xsd:schema xmlns:xsd="http://www.w3.org/2001/XMLSchema" xmlns:xs="http://www.w3.org/2001/XMLSchema" xmlns:p="http://schemas.microsoft.com/office/2006/metadata/properties" xmlns:ns2="7e971fbd-848f-43d6-ba46-e1dc74f1ee5d" targetNamespace="http://schemas.microsoft.com/office/2006/metadata/properties" ma:root="true" ma:fieldsID="da29fa360399ee5123d799c73d1202cf" ns2:_="">
    <xsd:import namespace="7e971fbd-848f-43d6-ba46-e1dc74f1ee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971fbd-848f-43d6-ba46-e1dc74f1ee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7e971fbd-848f-43d6-ba46-e1dc74f1ee5d">YTHJMCQMW44X-16-238</_dlc_DocId>
    <_dlc_DocIdUrl xmlns="7e971fbd-848f-43d6-ba46-e1dc74f1ee5d">
      <Url>http://wvminet/commresources/_layouts/DocIdRedir.aspx?ID=YTHJMCQMW44X-16-238</Url>
      <Description>YTHJMCQMW44X-16-238</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BB2974-FA87-4782-BBDF-9611C07FC050}">
  <ds:schemaRefs>
    <ds:schemaRef ds:uri="http://schemas.microsoft.com/sharepoint/events"/>
  </ds:schemaRefs>
</ds:datastoreItem>
</file>

<file path=customXml/itemProps2.xml><?xml version="1.0" encoding="utf-8"?>
<ds:datastoreItem xmlns:ds="http://schemas.openxmlformats.org/officeDocument/2006/customXml" ds:itemID="{72C40DF3-C42E-49E3-A44A-524CBF55C0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971fbd-848f-43d6-ba46-e1dc74f1ee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CC8939-3830-4F05-91B4-8D94A4F4B646}">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7e971fbd-848f-43d6-ba46-e1dc74f1ee5d"/>
    <ds:schemaRef ds:uri="http://www.w3.org/XML/1998/namespace"/>
    <ds:schemaRef ds:uri="http://purl.org/dc/terms/"/>
  </ds:schemaRefs>
</ds:datastoreItem>
</file>

<file path=customXml/itemProps4.xml><?xml version="1.0" encoding="utf-8"?>
<ds:datastoreItem xmlns:ds="http://schemas.openxmlformats.org/officeDocument/2006/customXml" ds:itemID="{D0DF5FFF-85D2-4C9B-A1BE-D9F93E5FFA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QI 1</Template>
  <TotalTime>1497</TotalTime>
  <Words>3372</Words>
  <Application>Microsoft Office PowerPoint</Application>
  <PresentationFormat>On-screen Show (16:9)</PresentationFormat>
  <Paragraphs>187</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Black</vt:lpstr>
      <vt:lpstr>Arial Narrow</vt:lpstr>
      <vt:lpstr>Calibri</vt:lpstr>
      <vt:lpstr>Times New Roman</vt:lpstr>
      <vt:lpstr>Office Theme</vt:lpstr>
      <vt:lpstr>MDS Changes are Coming</vt:lpstr>
      <vt:lpstr>Helpful Links</vt:lpstr>
      <vt:lpstr>CMS Library of Training Videos</vt:lpstr>
      <vt:lpstr>Global Changes to the MDS 3.0 RAI Manual</vt:lpstr>
      <vt:lpstr>Where are the changes?</vt:lpstr>
      <vt:lpstr>Section A – Identification Information</vt:lpstr>
      <vt:lpstr>The Intent of Section A</vt:lpstr>
      <vt:lpstr>Notice – Only Federally Required and PPS Assessments (A0310A-H) Optional State Assessment (A0300) was removed *</vt:lpstr>
      <vt:lpstr>Ethnicity- Expanded</vt:lpstr>
      <vt:lpstr>Ethnicity Coding</vt:lpstr>
      <vt:lpstr>Example</vt:lpstr>
      <vt:lpstr>Race- Expanded</vt:lpstr>
      <vt:lpstr>Race Coding</vt:lpstr>
      <vt:lpstr>Example</vt:lpstr>
      <vt:lpstr>Language- Revised</vt:lpstr>
      <vt:lpstr>Language Coding</vt:lpstr>
      <vt:lpstr>Transportation - New</vt:lpstr>
      <vt:lpstr>Steps for Assessment: Interview Instructions</vt:lpstr>
      <vt:lpstr>Transportation Coding</vt:lpstr>
      <vt:lpstr>Example:</vt:lpstr>
      <vt:lpstr>Entered from/Discharge to- Expanded</vt:lpstr>
      <vt:lpstr>Provision of Current Reconciled Medication List to Subsequent Provider at Discharge- New</vt:lpstr>
      <vt:lpstr>Rationale and Coding</vt:lpstr>
      <vt:lpstr>Definition and Coding Tips</vt:lpstr>
      <vt:lpstr>Examples:</vt:lpstr>
      <vt:lpstr>Route of Reconciled Medication List- New</vt:lpstr>
      <vt:lpstr>Provision of Current Reconciled Medication List to Resident at Discharge- New</vt:lpstr>
      <vt:lpstr>Route of Reconciled Medication List- New</vt:lpstr>
      <vt:lpstr>Coding Tips- Route of Reconciled Medication List</vt:lpstr>
      <vt:lpstr>Questions</vt:lpstr>
      <vt:lpstr>Resources</vt:lpstr>
    </vt:vector>
  </TitlesOfParts>
  <Company>WVMI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Stevens, Kasey</dc:creator>
  <cp:lastModifiedBy>Stevens, Kasey</cp:lastModifiedBy>
  <cp:revision>54</cp:revision>
  <dcterms:created xsi:type="dcterms:W3CDTF">2023-07-25T17:26:49Z</dcterms:created>
  <dcterms:modified xsi:type="dcterms:W3CDTF">2023-07-28T13:33:02Z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FA83CA84-6AD6-41E2-8ACA-5BF8D778E628</vt:lpwstr>
  </property>
  <property fmtid="{D5CDD505-2E9C-101B-9397-08002B2CF9AE}" pid="3" name="ArticulatePath">
    <vt:lpwstr>Presentation1</vt:lpwstr>
  </property>
  <property fmtid="{D5CDD505-2E9C-101B-9397-08002B2CF9AE}" pid="4" name="ContentTypeId">
    <vt:lpwstr>0x01010057D6747BB0B34E4D971874B7CDC5AB3B</vt:lpwstr>
  </property>
  <property fmtid="{D5CDD505-2E9C-101B-9397-08002B2CF9AE}" pid="5" name="_dlc_DocIdItemGuid">
    <vt:lpwstr>1b1763e4-96f4-44e1-818f-b86102107daf</vt:lpwstr>
  </property>
</Properties>
</file>